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sldIdLst>
    <p:sldId id="278" r:id="rId5"/>
    <p:sldId id="279" r:id="rId6"/>
    <p:sldId id="280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405705"/>
            <a:ext cx="5385816" cy="1225296"/>
          </a:xfrm>
        </p:spPr>
        <p:txBody>
          <a:bodyPr/>
          <a:lstStyle/>
          <a:p>
            <a:r>
              <a:rPr lang="en-US" sz="2400" dirty="0"/>
              <a:t>Health insurance fraud detection using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989546"/>
            <a:ext cx="4351742" cy="878908"/>
          </a:xfrm>
        </p:spPr>
        <p:txBody>
          <a:bodyPr/>
          <a:lstStyle/>
          <a:p>
            <a:r>
              <a:rPr lang="en-US" dirty="0"/>
              <a:t>J. Pavan Kumar (1602-20-737-151)</a:t>
            </a:r>
          </a:p>
          <a:p>
            <a:r>
              <a:rPr lang="en-US" dirty="0"/>
              <a:t>Ch. Shreya (1602-20-737-171)</a:t>
            </a:r>
          </a:p>
          <a:p>
            <a:r>
              <a:rPr lang="en-US" dirty="0"/>
              <a:t>Guide: Dr. Anil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42DC-AD86-4A02-ABA3-BA9A4EB0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71567"/>
            <a:ext cx="6766560" cy="768096"/>
          </a:xfrm>
        </p:spPr>
        <p:txBody>
          <a:bodyPr/>
          <a:lstStyle/>
          <a:p>
            <a:r>
              <a:rPr lang="en-IN" sz="2400" dirty="0"/>
              <a:t>Implementation Part-1: developing </a:t>
            </a:r>
            <a:r>
              <a:rPr lang="en-IN" sz="2400" dirty="0" err="1"/>
              <a:t>chaincode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5F9C-44BF-445F-A169-527EAB43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096596"/>
            <a:ext cx="6766560" cy="2700528"/>
          </a:xfrm>
        </p:spPr>
        <p:txBody>
          <a:bodyPr/>
          <a:lstStyle/>
          <a:p>
            <a:r>
              <a:rPr lang="en-US" sz="2000" dirty="0"/>
              <a:t>1. </a:t>
            </a:r>
            <a:r>
              <a:rPr lang="en-US" sz="2000" dirty="0" err="1"/>
              <a:t>Chaincode</a:t>
            </a:r>
            <a:r>
              <a:rPr lang="en-US" sz="2000" dirty="0"/>
              <a:t> is a program implementing a prescribed interface.</a:t>
            </a:r>
          </a:p>
          <a:p>
            <a:r>
              <a:rPr lang="en-US" sz="2000" dirty="0"/>
              <a:t>2. It runs separately, managing ledger state through transactions.</a:t>
            </a:r>
          </a:p>
          <a:p>
            <a:r>
              <a:rPr lang="en-US" sz="2000" dirty="0"/>
              <a:t>3. Handles business logic like a "smart contract.“</a:t>
            </a:r>
          </a:p>
          <a:p>
            <a:r>
              <a:rPr lang="en-US" sz="2000" dirty="0"/>
              <a:t>4. Go, Node.js, or Java are the </a:t>
            </a:r>
            <a:r>
              <a:rPr lang="en-US" sz="2000" dirty="0" err="1"/>
              <a:t>chaincode</a:t>
            </a:r>
            <a:r>
              <a:rPr lang="en-US" sz="2000" dirty="0"/>
              <a:t> languages.</a:t>
            </a:r>
          </a:p>
          <a:p>
            <a:r>
              <a:rPr lang="en-US" sz="2000" dirty="0"/>
              <a:t>5. Invoked for ledger updates or queries.</a:t>
            </a:r>
          </a:p>
          <a:p>
            <a:r>
              <a:rPr lang="en-US" sz="2000" dirty="0"/>
              <a:t>6. May invoke another </a:t>
            </a:r>
            <a:r>
              <a:rPr lang="en-US" sz="2000" dirty="0" err="1"/>
              <a:t>chaincode</a:t>
            </a:r>
            <a:r>
              <a:rPr lang="en-US" sz="2000" dirty="0"/>
              <a:t> with permissions.</a:t>
            </a:r>
          </a:p>
          <a:p>
            <a:r>
              <a:rPr lang="en-US" sz="2000" dirty="0"/>
              <a:t>7. Different channel calls allow only read queries.</a:t>
            </a:r>
          </a:p>
          <a:p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C73F-61A1-4071-A44B-71703679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AAE7-6404-4CE4-B5AA-6ACBAC72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86556"/>
            <a:ext cx="6766560" cy="768096"/>
          </a:xfrm>
        </p:spPr>
        <p:txBody>
          <a:bodyPr/>
          <a:lstStyle/>
          <a:p>
            <a:r>
              <a:rPr lang="en-IN" sz="2400" dirty="0"/>
              <a:t>Implementation Part-1: developing </a:t>
            </a:r>
            <a:r>
              <a:rPr lang="en-IN" sz="2400" dirty="0" err="1"/>
              <a:t>chaincode</a:t>
            </a:r>
            <a:r>
              <a:rPr lang="en-IN" sz="2400" dirty="0"/>
              <a:t> continued…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6839C3-EC90-4544-A1E1-604CC311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1" y="2300439"/>
            <a:ext cx="4645152" cy="405590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0D55B-CBB3-434E-968C-6EC15B6F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F7FDB5-BE28-4464-BFED-9C9313C0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03" y="2319692"/>
            <a:ext cx="4163149" cy="4055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BA469C-49DD-498E-96D9-C7F7A771E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264" y="2319689"/>
            <a:ext cx="3506385" cy="40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B931-F81D-4FF3-BBCA-6CDE5B4B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48572"/>
            <a:ext cx="6766560" cy="768096"/>
          </a:xfrm>
        </p:spPr>
        <p:txBody>
          <a:bodyPr/>
          <a:lstStyle/>
          <a:p>
            <a:r>
              <a:rPr lang="en-IN" sz="2800" dirty="0"/>
              <a:t>Implementation part-2: deploying </a:t>
            </a:r>
            <a:r>
              <a:rPr lang="en-IN" sz="2800" dirty="0" err="1"/>
              <a:t>chaincode</a:t>
            </a:r>
            <a:r>
              <a:rPr lang="en-IN" sz="2800" dirty="0"/>
              <a:t> into Hyperledger fabric and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1146-C7E6-4274-96E7-A658AB9E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338254"/>
            <a:ext cx="6766560" cy="2700528"/>
          </a:xfrm>
        </p:spPr>
        <p:txBody>
          <a:bodyPr/>
          <a:lstStyle/>
          <a:p>
            <a:r>
              <a:rPr lang="en-IN" sz="2000" dirty="0"/>
              <a:t>1. Package </a:t>
            </a:r>
            <a:r>
              <a:rPr lang="en-IN" sz="2000" dirty="0" err="1"/>
              <a:t>chaincode</a:t>
            </a:r>
            <a:r>
              <a:rPr lang="en-IN" sz="2000" dirty="0"/>
              <a:t> into compressed file.</a:t>
            </a:r>
          </a:p>
          <a:p>
            <a:r>
              <a:rPr lang="en-IN" sz="2000" dirty="0"/>
              <a:t>2. Copy file to Fabric network directory.</a:t>
            </a:r>
          </a:p>
          <a:p>
            <a:r>
              <a:rPr lang="en-IN" sz="2000" dirty="0"/>
              <a:t>3. Install </a:t>
            </a:r>
            <a:r>
              <a:rPr lang="en-IN" sz="2000" dirty="0" err="1"/>
              <a:t>chaincode</a:t>
            </a:r>
            <a:r>
              <a:rPr lang="en-IN" sz="2000" dirty="0"/>
              <a:t> on network peers.</a:t>
            </a:r>
          </a:p>
          <a:p>
            <a:r>
              <a:rPr lang="en-IN" sz="2000" dirty="0"/>
              <a:t>4. Approve and commit </a:t>
            </a:r>
            <a:r>
              <a:rPr lang="en-IN" sz="2000" dirty="0" err="1"/>
              <a:t>chaincode</a:t>
            </a:r>
            <a:r>
              <a:rPr lang="en-IN" sz="2000" dirty="0"/>
              <a:t> definition.</a:t>
            </a:r>
          </a:p>
          <a:p>
            <a:r>
              <a:rPr lang="en-IN" sz="2000" dirty="0"/>
              <a:t>5. Invoke </a:t>
            </a:r>
            <a:r>
              <a:rPr lang="en-IN" sz="2000" dirty="0" err="1"/>
              <a:t>chaincode</a:t>
            </a:r>
            <a:r>
              <a:rPr lang="en-IN" sz="2000" dirty="0"/>
              <a:t> functions for actions.</a:t>
            </a:r>
          </a:p>
          <a:p>
            <a:r>
              <a:rPr lang="en-IN" sz="2000" dirty="0"/>
              <a:t>6. Monitor </a:t>
            </a:r>
            <a:r>
              <a:rPr lang="en-IN" sz="2000" dirty="0" err="1"/>
              <a:t>chaincode</a:t>
            </a:r>
            <a:r>
              <a:rPr lang="en-IN" sz="2000" dirty="0"/>
              <a:t> logs for issues.</a:t>
            </a:r>
          </a:p>
          <a:p>
            <a:r>
              <a:rPr lang="en-IN" sz="2000" dirty="0"/>
              <a:t>7. Perform ongoing maintenance and updates.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EA22E-E905-44F4-B662-7FDD3950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2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B60E-B43C-482D-B2E1-D4507977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015945"/>
            <a:ext cx="6766560" cy="768096"/>
          </a:xfrm>
        </p:spPr>
        <p:txBody>
          <a:bodyPr/>
          <a:lstStyle/>
          <a:p>
            <a:r>
              <a:rPr lang="en-IN" sz="2400" dirty="0"/>
              <a:t>Implementation part-2: deploying </a:t>
            </a:r>
            <a:r>
              <a:rPr lang="en-IN" sz="2400" dirty="0" err="1"/>
              <a:t>chaincode</a:t>
            </a:r>
            <a:r>
              <a:rPr lang="en-IN" sz="2400" dirty="0"/>
              <a:t> into Hyperledger fabric and querying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7267-D9EE-4A63-BA18-1DD3C1A8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1. Use `peer </a:t>
            </a:r>
            <a:r>
              <a:rPr lang="en-US" sz="2000" dirty="0" err="1"/>
              <a:t>chaincode</a:t>
            </a:r>
            <a:r>
              <a:rPr lang="en-US" sz="2000" dirty="0"/>
              <a:t> query` command.</a:t>
            </a:r>
          </a:p>
          <a:p>
            <a:r>
              <a:rPr lang="en-US" sz="2000" dirty="0"/>
              <a:t>2. Specify channel, </a:t>
            </a:r>
            <a:r>
              <a:rPr lang="en-US" sz="2000" dirty="0" err="1"/>
              <a:t>chaincode</a:t>
            </a:r>
            <a:r>
              <a:rPr lang="en-US" sz="2000" dirty="0"/>
              <a:t>, and query arguments.</a:t>
            </a:r>
          </a:p>
          <a:p>
            <a:r>
              <a:rPr lang="en-US" sz="2000" dirty="0"/>
              <a:t>3. Transaction is not submitted to the ledger.</a:t>
            </a:r>
          </a:p>
          <a:p>
            <a:r>
              <a:rPr lang="en-US" sz="2000" dirty="0"/>
              <a:t>4. Query-only, doesn't alter ledger state.</a:t>
            </a:r>
          </a:p>
          <a:p>
            <a:r>
              <a:rPr lang="en-US" sz="2000" dirty="0"/>
              <a:t>5. Retrieve data from the blockchain ledger.</a:t>
            </a:r>
          </a:p>
          <a:p>
            <a:r>
              <a:rPr lang="en-US" sz="2000" dirty="0"/>
              <a:t>6. Query executes locally on endorsing peers.</a:t>
            </a:r>
          </a:p>
          <a:p>
            <a:r>
              <a:rPr lang="en-US" sz="2000" dirty="0"/>
              <a:t>7. Result returned to the client application.</a:t>
            </a: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010E-629E-40C4-A33E-53DCA200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3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5C40-DD38-441D-BCBA-D6AC40BA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65172"/>
            <a:ext cx="6766560" cy="768096"/>
          </a:xfrm>
        </p:spPr>
        <p:txBody>
          <a:bodyPr/>
          <a:lstStyle/>
          <a:p>
            <a:r>
              <a:rPr lang="en-IN" sz="1800" dirty="0"/>
              <a:t>Implementation part-2: deploying </a:t>
            </a:r>
            <a:r>
              <a:rPr lang="en-IN" sz="1800" dirty="0" err="1"/>
              <a:t>chaincode</a:t>
            </a:r>
            <a:r>
              <a:rPr lang="en-IN" sz="1800" dirty="0"/>
              <a:t> into Hyperledger fabric and querying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1A30-A418-4C73-83B2-C111FB9A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249569"/>
            <a:ext cx="6766560" cy="2388780"/>
          </a:xfrm>
        </p:spPr>
        <p:txBody>
          <a:bodyPr/>
          <a:lstStyle/>
          <a:p>
            <a:r>
              <a:rPr lang="en-IN" sz="1300" dirty="0"/>
              <a:t>Example:</a:t>
            </a:r>
          </a:p>
          <a:p>
            <a:r>
              <a:rPr lang="en-IN" sz="1300" dirty="0"/>
              <a:t>1. Create Hospital </a:t>
            </a:r>
          </a:p>
          <a:p>
            <a:r>
              <a:rPr lang="en-IN" sz="1300" dirty="0"/>
              <a:t>peer </a:t>
            </a:r>
            <a:r>
              <a:rPr lang="en-IN" sz="1300" dirty="0" err="1"/>
              <a:t>chaincode</a:t>
            </a:r>
            <a:r>
              <a:rPr lang="en-IN" sz="1300" dirty="0"/>
              <a:t> invoke -o orderer.example.com:7050 -C </a:t>
            </a:r>
            <a:r>
              <a:rPr lang="en-IN" sz="1300" dirty="0" err="1"/>
              <a:t>mychannel</a:t>
            </a:r>
            <a:r>
              <a:rPr lang="en-IN" sz="1300" dirty="0"/>
              <a:t> -n </a:t>
            </a:r>
            <a:r>
              <a:rPr lang="en-IN" sz="1300" dirty="0" err="1"/>
              <a:t>health_insurance_chaincode</a:t>
            </a:r>
            <a:r>
              <a:rPr lang="en-IN" sz="1300" dirty="0"/>
              <a:t> -c '{"</a:t>
            </a:r>
            <a:r>
              <a:rPr lang="en-IN" sz="1300" dirty="0" err="1"/>
              <a:t>Args</a:t>
            </a:r>
            <a:r>
              <a:rPr lang="en-IN" sz="1300" dirty="0"/>
              <a:t>":["</a:t>
            </a:r>
            <a:r>
              <a:rPr lang="en-IN" sz="1300" dirty="0" err="1"/>
              <a:t>createHospital</a:t>
            </a:r>
            <a:r>
              <a:rPr lang="en-IN" sz="1300" dirty="0"/>
              <a:t>", "H001", "St. John's Hospital", "New York"]}’</a:t>
            </a:r>
          </a:p>
          <a:p>
            <a:endParaRPr lang="en-IN" sz="1300" dirty="0"/>
          </a:p>
          <a:p>
            <a:r>
              <a:rPr lang="en-IN" sz="1300" dirty="0"/>
              <a:t>2.  Create an Insurance Provider</a:t>
            </a:r>
          </a:p>
          <a:p>
            <a:r>
              <a:rPr lang="en-IN" sz="1300" dirty="0"/>
              <a:t>peer </a:t>
            </a:r>
            <a:r>
              <a:rPr lang="en-IN" sz="1300" dirty="0" err="1"/>
              <a:t>chaincode</a:t>
            </a:r>
            <a:r>
              <a:rPr lang="en-IN" sz="1300" dirty="0"/>
              <a:t> invoke -o orderer.example.com:7050 -C </a:t>
            </a:r>
            <a:r>
              <a:rPr lang="en-IN" sz="1300" dirty="0" err="1"/>
              <a:t>mychannel</a:t>
            </a:r>
            <a:r>
              <a:rPr lang="en-IN" sz="1300" dirty="0"/>
              <a:t> -n </a:t>
            </a:r>
            <a:r>
              <a:rPr lang="en-IN" sz="1300" dirty="0" err="1"/>
              <a:t>health_insurance_chaincode</a:t>
            </a:r>
            <a:r>
              <a:rPr lang="en-IN" sz="1300" dirty="0"/>
              <a:t> -c '{"</a:t>
            </a:r>
            <a:r>
              <a:rPr lang="en-IN" sz="1300" dirty="0" err="1"/>
              <a:t>Args</a:t>
            </a:r>
            <a:r>
              <a:rPr lang="en-IN" sz="1300" dirty="0"/>
              <a:t>":["</a:t>
            </a:r>
            <a:r>
              <a:rPr lang="en-IN" sz="1300" dirty="0" err="1"/>
              <a:t>createInsuranceProvider</a:t>
            </a:r>
            <a:r>
              <a:rPr lang="en-IN" sz="1300" dirty="0"/>
              <a:t>", "P001", "HealthCare Insurances", "New York"]}’</a:t>
            </a:r>
          </a:p>
          <a:p>
            <a:endParaRPr lang="en-IN" sz="1300" dirty="0"/>
          </a:p>
          <a:p>
            <a:r>
              <a:rPr lang="en-IN" sz="1300" dirty="0"/>
              <a:t>3. Patient</a:t>
            </a:r>
          </a:p>
          <a:p>
            <a:r>
              <a:rPr lang="en-IN" sz="1300" dirty="0"/>
              <a:t>peer </a:t>
            </a:r>
            <a:r>
              <a:rPr lang="en-IN" sz="1300" dirty="0" err="1"/>
              <a:t>chaincode</a:t>
            </a:r>
            <a:r>
              <a:rPr lang="en-IN" sz="1300" dirty="0"/>
              <a:t> invoke -o orderer.example.com:7050 -C </a:t>
            </a:r>
            <a:r>
              <a:rPr lang="en-IN" sz="1300" dirty="0" err="1"/>
              <a:t>mychannel</a:t>
            </a:r>
            <a:r>
              <a:rPr lang="en-IN" sz="1300" dirty="0"/>
              <a:t> -n </a:t>
            </a:r>
            <a:r>
              <a:rPr lang="en-IN" sz="1300" dirty="0" err="1"/>
              <a:t>health_insurance_chaincode</a:t>
            </a:r>
            <a:r>
              <a:rPr lang="en-IN" sz="1300" dirty="0"/>
              <a:t> -c '{"</a:t>
            </a:r>
            <a:r>
              <a:rPr lang="en-IN" sz="1300" dirty="0" err="1"/>
              <a:t>Args</a:t>
            </a:r>
            <a:r>
              <a:rPr lang="en-IN" sz="1300" dirty="0"/>
              <a:t>":["</a:t>
            </a:r>
            <a:r>
              <a:rPr lang="en-IN" sz="1300" dirty="0" err="1"/>
              <a:t>createPolicy</a:t>
            </a:r>
            <a:r>
              <a:rPr lang="en-IN" sz="1300" dirty="0"/>
              <a:t>", "POL001", "John Doe", "100000", "H001", "P001"]}'</a:t>
            </a:r>
          </a:p>
          <a:p>
            <a:endParaRPr lang="en-IN" sz="1300" dirty="0"/>
          </a:p>
          <a:p>
            <a:r>
              <a:rPr lang="en-IN" sz="1300" dirty="0"/>
              <a:t>4.  Submit a health insurance claim</a:t>
            </a:r>
          </a:p>
          <a:p>
            <a:r>
              <a:rPr lang="en-IN" sz="1300" dirty="0"/>
              <a:t>peer </a:t>
            </a:r>
            <a:r>
              <a:rPr lang="en-IN" sz="1300" dirty="0" err="1"/>
              <a:t>chaincode</a:t>
            </a:r>
            <a:r>
              <a:rPr lang="en-IN" sz="1300" dirty="0"/>
              <a:t> invoke -o orderer.example.com:7050 -C </a:t>
            </a:r>
            <a:r>
              <a:rPr lang="en-IN" sz="1300" dirty="0" err="1"/>
              <a:t>mychannel</a:t>
            </a:r>
            <a:r>
              <a:rPr lang="en-IN" sz="1300" dirty="0"/>
              <a:t> -n </a:t>
            </a:r>
            <a:r>
              <a:rPr lang="en-IN" sz="1300" dirty="0" err="1"/>
              <a:t>health_insurance_chaincode</a:t>
            </a:r>
            <a:r>
              <a:rPr lang="en-IN" sz="1300" dirty="0"/>
              <a:t> -c '{"</a:t>
            </a:r>
            <a:r>
              <a:rPr lang="en-IN" sz="1300" dirty="0" err="1"/>
              <a:t>Args</a:t>
            </a:r>
            <a:r>
              <a:rPr lang="en-IN" sz="1300" dirty="0"/>
              <a:t>":["</a:t>
            </a:r>
            <a:r>
              <a:rPr lang="en-IN" sz="1300" dirty="0" err="1"/>
              <a:t>submitClaim</a:t>
            </a:r>
            <a:r>
              <a:rPr lang="en-IN" sz="1300" dirty="0"/>
              <a:t>", "CLM001", "POL001", "John Doe", "Hospitalization", "50000"]}’</a:t>
            </a:r>
          </a:p>
          <a:p>
            <a:endParaRPr lang="en-IN" sz="1300" dirty="0"/>
          </a:p>
          <a:p>
            <a:r>
              <a:rPr lang="en-IN" sz="1300" dirty="0"/>
              <a:t>5. Query Policy</a:t>
            </a:r>
          </a:p>
          <a:p>
            <a:r>
              <a:rPr lang="en-IN" sz="1300" dirty="0"/>
              <a:t>peer </a:t>
            </a:r>
            <a:r>
              <a:rPr lang="en-IN" sz="1300" dirty="0" err="1"/>
              <a:t>chaincode</a:t>
            </a:r>
            <a:r>
              <a:rPr lang="en-IN" sz="1300" dirty="0"/>
              <a:t> query -C </a:t>
            </a:r>
            <a:r>
              <a:rPr lang="en-IN" sz="1300" dirty="0" err="1"/>
              <a:t>mychannel</a:t>
            </a:r>
            <a:r>
              <a:rPr lang="en-IN" sz="1300" dirty="0"/>
              <a:t> -n </a:t>
            </a:r>
            <a:r>
              <a:rPr lang="en-IN" sz="1300" dirty="0" err="1"/>
              <a:t>health_insurance_chaincode</a:t>
            </a:r>
            <a:r>
              <a:rPr lang="en-IN" sz="1300" dirty="0"/>
              <a:t> -c '{"</a:t>
            </a:r>
            <a:r>
              <a:rPr lang="en-IN" sz="1300" dirty="0" err="1"/>
              <a:t>Args</a:t>
            </a:r>
            <a:r>
              <a:rPr lang="en-IN" sz="1300" dirty="0"/>
              <a:t>":["</a:t>
            </a:r>
            <a:r>
              <a:rPr lang="en-IN" sz="1300" dirty="0" err="1"/>
              <a:t>getPolicy</a:t>
            </a:r>
            <a:r>
              <a:rPr lang="en-IN" sz="1300" dirty="0"/>
              <a:t>", "POL001"]}'</a:t>
            </a:r>
          </a:p>
          <a:p>
            <a:endParaRPr lang="en-IN" sz="1300" dirty="0"/>
          </a:p>
          <a:p>
            <a:endParaRPr lang="en-IN" sz="1300" dirty="0"/>
          </a:p>
          <a:p>
            <a:endParaRPr lang="en-IN" sz="1300" dirty="0"/>
          </a:p>
          <a:p>
            <a:endParaRPr lang="en-IN" sz="1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8BF9D-B1FA-4BCC-B264-E44D68D6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795" y="288950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458161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4" y="1182462"/>
            <a:ext cx="7211248" cy="3122168"/>
          </a:xfrm>
        </p:spPr>
        <p:txBody>
          <a:bodyPr/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Abstract</a:t>
            </a:r>
          </a:p>
          <a:p>
            <a:r>
              <a:rPr lang="en-US" sz="2400" dirty="0"/>
              <a:t>3. Literature survey</a:t>
            </a:r>
          </a:p>
          <a:p>
            <a:r>
              <a:rPr lang="en-US" dirty="0"/>
              <a:t>4. Hyperledger fabric</a:t>
            </a:r>
          </a:p>
          <a:p>
            <a:r>
              <a:rPr lang="en-US" dirty="0"/>
              <a:t>5. Hyperledger fabric model</a:t>
            </a:r>
          </a:p>
          <a:p>
            <a:r>
              <a:rPr lang="en-IN" sz="2400" dirty="0"/>
              <a:t>6. Implementation Part-1: developing </a:t>
            </a:r>
            <a:r>
              <a:rPr lang="en-IN" sz="2400" dirty="0" err="1"/>
              <a:t>chaincode</a:t>
            </a:r>
            <a:endParaRPr lang="en-IN" sz="2400" dirty="0"/>
          </a:p>
          <a:p>
            <a:r>
              <a:rPr lang="en-IN" sz="2400" dirty="0"/>
              <a:t>7. Implementation part-2: deploying </a:t>
            </a:r>
            <a:r>
              <a:rPr lang="en-IN" sz="2400" dirty="0" err="1"/>
              <a:t>chaincode</a:t>
            </a:r>
            <a:r>
              <a:rPr lang="en-IN" sz="2400" dirty="0"/>
              <a:t> into Hyperledger fabric and 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0876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1. Outdated methods invite healthcare insurance fraud.</a:t>
            </a:r>
          </a:p>
          <a:p>
            <a:r>
              <a:rPr lang="en-US" sz="2000" dirty="0"/>
              <a:t>2. Duplicate claims exploit system vulnerabilities.</a:t>
            </a:r>
          </a:p>
          <a:p>
            <a:r>
              <a:rPr lang="en-US" sz="2000" dirty="0"/>
              <a:t>3. Urgent need for a secure fraud detection system.</a:t>
            </a:r>
          </a:p>
          <a:p>
            <a:r>
              <a:rPr lang="en-US" sz="2000" dirty="0"/>
              <a:t>4. Blockchain proposed for data integrity and security.</a:t>
            </a:r>
          </a:p>
          <a:p>
            <a:r>
              <a:rPr lang="en-US" sz="2000" dirty="0"/>
              <a:t>5. Immutable data prevents modification or deletion.</a:t>
            </a:r>
          </a:p>
          <a:p>
            <a:r>
              <a:rPr lang="en-US" sz="2000" dirty="0"/>
              <a:t>6. Blockchain tracks activities, aiding fraud detection.</a:t>
            </a:r>
          </a:p>
          <a:p>
            <a:r>
              <a:rPr lang="en-US" sz="2000" dirty="0"/>
              <a:t>7. Despite limitations, Blockchain addresses healthcare challenges effectively.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0BD3-556D-44F8-BEBF-4BC564DA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62180"/>
            <a:ext cx="6766560" cy="768096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5771-0D9A-4B80-B9EE-9F2E1DED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1. Healthcare costs rise, reliance on insurance grows.</a:t>
            </a:r>
          </a:p>
          <a:p>
            <a:r>
              <a:rPr lang="en-US" sz="2000" dirty="0"/>
              <a:t>2. Insurers face challenges due to data disparities.</a:t>
            </a:r>
          </a:p>
          <a:p>
            <a:r>
              <a:rPr lang="en-US" sz="2000" dirty="0"/>
              <a:t>3. Fraud surges with false claims and multiple benefits.</a:t>
            </a:r>
          </a:p>
          <a:p>
            <a:r>
              <a:rPr lang="en-US" sz="2000" dirty="0"/>
              <a:t>4. Lack of data integration hampers fraud prevention.</a:t>
            </a:r>
          </a:p>
          <a:p>
            <a:r>
              <a:rPr lang="en-US" sz="2000" dirty="0"/>
              <a:t>5. Blockchain proposed for secure, immutable data sharing.</a:t>
            </a:r>
          </a:p>
          <a:p>
            <a:r>
              <a:rPr lang="en-US" sz="2000" dirty="0"/>
              <a:t>6. Solution aims at monitoring and managing insurance activities.</a:t>
            </a:r>
          </a:p>
          <a:p>
            <a:r>
              <a:rPr lang="en-US" sz="2000" dirty="0"/>
              <a:t>7. Goal: Enhance fraud detection in health insurance.</a:t>
            </a: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B86CE-E81E-4BD8-9201-716EEF12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0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E9FA-380D-4655-9385-0FD6CA7D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1209040"/>
            <a:ext cx="6766560" cy="768096"/>
          </a:xfrm>
        </p:spPr>
        <p:txBody>
          <a:bodyPr/>
          <a:lstStyle/>
          <a:p>
            <a:r>
              <a:rPr lang="en-US" sz="4000" dirty="0"/>
              <a:t>Literature survey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22A5-8189-41CC-83FE-ED413868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356479"/>
            <a:ext cx="6766560" cy="2700528"/>
          </a:xfrm>
        </p:spPr>
        <p:txBody>
          <a:bodyPr/>
          <a:lstStyle/>
          <a:p>
            <a:r>
              <a:rPr lang="en-IN" sz="2000" dirty="0"/>
              <a:t>1. Blockchain ensures trusted data with transparency.</a:t>
            </a:r>
          </a:p>
          <a:p>
            <a:r>
              <a:rPr lang="en-IN" sz="2000" dirty="0"/>
              <a:t>2. Peer-to-peer network manages immutable, traceable data.</a:t>
            </a:r>
          </a:p>
          <a:p>
            <a:r>
              <a:rPr lang="en-IN" sz="2000" dirty="0"/>
              <a:t>3. Components include distributed storage, consensus, cryptography, and more.</a:t>
            </a:r>
          </a:p>
          <a:p>
            <a:r>
              <a:rPr lang="en-IN" sz="2000" dirty="0"/>
              <a:t>4. Three types: public, private, consortium blockchains.</a:t>
            </a:r>
          </a:p>
          <a:p>
            <a:r>
              <a:rPr lang="en-IN" sz="2000" dirty="0"/>
              <a:t>5. Public for everyone, private for internal use.</a:t>
            </a:r>
          </a:p>
          <a:p>
            <a:r>
              <a:rPr lang="en-IN" sz="2000" dirty="0"/>
              <a:t>6. Consortium involves multiple parties with controlled access.</a:t>
            </a:r>
          </a:p>
          <a:p>
            <a:r>
              <a:rPr lang="en-IN" sz="2000" dirty="0"/>
              <a:t>7. Medical blockchain opts for semi-centralized consortium chain.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A1A78-9C36-46C2-B17C-62E1F743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3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B6A0-F90E-4C3D-A0AA-25DFED3B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08760"/>
            <a:ext cx="6766560" cy="768096"/>
          </a:xfrm>
        </p:spPr>
        <p:txBody>
          <a:bodyPr/>
          <a:lstStyle/>
          <a:p>
            <a:r>
              <a:rPr lang="en-US" sz="2800" dirty="0"/>
              <a:t>Literature survey continued…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541B-6A4B-402A-84AB-0D7FD49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1. Blockchain users: regulatory, insurance, hospitals, doctors.</a:t>
            </a:r>
          </a:p>
          <a:p>
            <a:r>
              <a:rPr lang="en-US" sz="2000" dirty="0"/>
              <a:t>2. Doctor signs and uploads medical record.</a:t>
            </a:r>
          </a:p>
          <a:p>
            <a:r>
              <a:rPr lang="en-US" sz="2000" dirty="0"/>
              <a:t>3. Hospital confirms and signs on the blockchain.</a:t>
            </a:r>
          </a:p>
          <a:p>
            <a:r>
              <a:rPr lang="en-US" sz="2000" dirty="0"/>
              <a:t>4. Insurance center queries for diagnosis reasonability.</a:t>
            </a:r>
          </a:p>
          <a:p>
            <a:r>
              <a:rPr lang="en-US" sz="2000" dirty="0"/>
              <a:t>5. Regulatory agency connects or interacts for auditing.</a:t>
            </a:r>
          </a:p>
          <a:p>
            <a:r>
              <a:rPr lang="en-US" sz="2000" dirty="0"/>
              <a:t>6. Abnormalities trigger instructions for control.</a:t>
            </a:r>
          </a:p>
          <a:p>
            <a:r>
              <a:rPr lang="en-US" sz="2000" dirty="0"/>
              <a:t>7. Blockchain tracks global business processes.</a:t>
            </a: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AEEA7-C653-46E2-A282-414F8DD5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8C28-79CF-4E22-BE7F-7C1AF50E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64586"/>
            <a:ext cx="6766560" cy="768096"/>
          </a:xfrm>
        </p:spPr>
        <p:txBody>
          <a:bodyPr/>
          <a:lstStyle/>
          <a:p>
            <a:r>
              <a:rPr lang="en-US" sz="2800" dirty="0"/>
              <a:t>Literature survey continued…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68D4-3115-444A-8676-EFC1CF08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1. Smart contracts control blockchain data actions.</a:t>
            </a:r>
          </a:p>
          <a:p>
            <a:r>
              <a:rPr lang="en-US" sz="2000" dirty="0"/>
              <a:t>2. Regulatory agency deploys smart contracts.</a:t>
            </a:r>
          </a:p>
          <a:p>
            <a:r>
              <a:rPr lang="en-US" sz="2000" dirty="0"/>
              <a:t>3. Doctor signs and uploads record to blockchain.</a:t>
            </a:r>
          </a:p>
          <a:p>
            <a:r>
              <a:rPr lang="en-US" sz="2000" dirty="0"/>
              <a:t>4. Hospital confirms and signs medical record.</a:t>
            </a:r>
          </a:p>
          <a:p>
            <a:r>
              <a:rPr lang="en-US" sz="2000" dirty="0"/>
              <a:t>5. Medical insurance center queries for validity.</a:t>
            </a:r>
          </a:p>
          <a:p>
            <a:r>
              <a:rPr lang="en-US" sz="2000" dirty="0"/>
              <a:t>6. Validity and integrity ensure authenticity and traceability.</a:t>
            </a:r>
          </a:p>
          <a:p>
            <a:r>
              <a:rPr lang="en-US" sz="2000" dirty="0"/>
              <a:t>7. Detailed process ensures secure and reliable data.</a:t>
            </a: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50A3E-672B-4FDC-B410-10664EC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AA5-9CA8-4105-8CD4-9E6DBEEF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084286"/>
            <a:ext cx="6766560" cy="768096"/>
          </a:xfrm>
        </p:spPr>
        <p:txBody>
          <a:bodyPr/>
          <a:lstStyle/>
          <a:p>
            <a:r>
              <a:rPr lang="en-US" dirty="0"/>
              <a:t>Hyperledger fabric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7962-60DD-4794-8B75-F7C04255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876243"/>
            <a:ext cx="6766560" cy="2700528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Open Source Enterprise Platform</a:t>
            </a:r>
            <a:r>
              <a:rPr lang="en-US" dirty="0"/>
              <a:t>: Hyperledger Fabric, Linux Foundation governed, permissioned DLT.</a:t>
            </a:r>
          </a:p>
          <a:p>
            <a:r>
              <a:rPr lang="en-US" dirty="0"/>
              <a:t>2. </a:t>
            </a:r>
            <a:r>
              <a:rPr lang="en-US" b="1" dirty="0"/>
              <a:t>Diverse Governance and Development</a:t>
            </a:r>
            <a:r>
              <a:rPr lang="en-US" dirty="0"/>
              <a:t>: Governed by diverse committees and maintainers.</a:t>
            </a:r>
          </a:p>
          <a:p>
            <a:r>
              <a:rPr lang="en-US" dirty="0"/>
              <a:t>3</a:t>
            </a:r>
            <a:r>
              <a:rPr lang="en-US" b="1" dirty="0"/>
              <a:t>. Modular Architecture for Innovation</a:t>
            </a:r>
            <a:r>
              <a:rPr lang="en-US" dirty="0"/>
              <a:t>: Highly modular for versatile industry use cases.</a:t>
            </a:r>
          </a:p>
          <a:p>
            <a:r>
              <a:rPr lang="en-US" dirty="0"/>
              <a:t>4. </a:t>
            </a:r>
            <a:r>
              <a:rPr lang="en-US" b="1" dirty="0"/>
              <a:t>General-Purpose Smart Contracts</a:t>
            </a:r>
            <a:r>
              <a:rPr lang="en-US" dirty="0"/>
              <a:t>: Supports smart contracts in Java, Go, Node.js.</a:t>
            </a:r>
          </a:p>
          <a:p>
            <a:r>
              <a:rPr lang="en-US" dirty="0"/>
              <a:t>5. </a:t>
            </a:r>
            <a:r>
              <a:rPr lang="en-US" b="1" dirty="0"/>
              <a:t>Permissioned Participants for Trust</a:t>
            </a:r>
            <a:r>
              <a:rPr lang="en-US" dirty="0"/>
              <a:t>: Known participants, trust governed by legal frameworks.</a:t>
            </a:r>
          </a:p>
          <a:p>
            <a:r>
              <a:rPr lang="en-US" dirty="0"/>
              <a:t>6. </a:t>
            </a:r>
            <a:r>
              <a:rPr lang="en-US" b="1" dirty="0"/>
              <a:t>Enterprise-Friendly Skill Set</a:t>
            </a:r>
            <a:r>
              <a:rPr lang="en-US" dirty="0"/>
              <a:t>: No need to learn domain-specific languages.</a:t>
            </a:r>
          </a:p>
          <a:p>
            <a:r>
              <a:rPr lang="en-US" dirty="0"/>
              <a:t>7. Versatile Industry Use Cases: Optimized for banking, finance, healthcare, supply chain.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D9C4B-E493-4360-90BE-4D372134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C02B-20AB-4E4C-8A12-F0319E40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48054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Hyperledger fabric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E98C-B160-4FA3-AB0A-419CB0CD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21724"/>
            <a:ext cx="6766560" cy="2700528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Diverse Asset Exchange</a:t>
            </a:r>
            <a:r>
              <a:rPr lang="en-IN" dirty="0"/>
              <a:t>: Enables diverse exchanges with monetary value.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b="1" dirty="0"/>
              <a:t>Partitioned </a:t>
            </a:r>
            <a:r>
              <a:rPr lang="en-IN" b="1" dirty="0" err="1"/>
              <a:t>Chaincode</a:t>
            </a:r>
            <a:r>
              <a:rPr lang="en-IN" b="1" dirty="0"/>
              <a:t> Execution</a:t>
            </a:r>
            <a:r>
              <a:rPr lang="en-IN" dirty="0"/>
              <a:t>: Isolates </a:t>
            </a:r>
            <a:r>
              <a:rPr lang="en-IN" dirty="0" err="1"/>
              <a:t>chaincode</a:t>
            </a:r>
            <a:r>
              <a:rPr lang="en-IN" dirty="0"/>
              <a:t> from transaction ordering for scalability.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b="1" dirty="0"/>
              <a:t>Immutable Shared Ledger</a:t>
            </a:r>
            <a:r>
              <a:rPr lang="en-IN" dirty="0"/>
              <a:t>: Encodes complete transaction history for auditing.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b="1" dirty="0"/>
              <a:t>Privacy and Confidentiality</a:t>
            </a:r>
            <a:r>
              <a:rPr lang="en-IN" dirty="0"/>
              <a:t>: Allows private multi-lateral transactions and data collections.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b="1" dirty="0"/>
              <a:t>Trusted Security &amp; Membership</a:t>
            </a:r>
            <a:r>
              <a:rPr lang="en-IN" dirty="0"/>
              <a:t>: Provides secure, permissioned membership for trusted networks.</a:t>
            </a:r>
          </a:p>
          <a:p>
            <a:endParaRPr lang="en-IN" dirty="0"/>
          </a:p>
          <a:p>
            <a:r>
              <a:rPr lang="en-IN" dirty="0"/>
              <a:t>6. </a:t>
            </a:r>
            <a:r>
              <a:rPr lang="en-IN" b="1" dirty="0"/>
              <a:t>Flexible Scalable Consensus</a:t>
            </a:r>
            <a:r>
              <a:rPr lang="en-IN" dirty="0"/>
              <a:t>: Unique consensus approach for enterprise flexibility and scalability.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523E9-0235-475B-94C3-52EBC95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{C3DDB87D-5C51-4D7B-B4CA-6EA96E57A7E7}tf78438558_win32</Template>
  <TotalTime>233</TotalTime>
  <Words>1110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Sabon Next LT</vt:lpstr>
      <vt:lpstr>Office Theme</vt:lpstr>
      <vt:lpstr>Health insurance fraud detection using blockchain</vt:lpstr>
      <vt:lpstr>AGENDA</vt:lpstr>
      <vt:lpstr>Introduction</vt:lpstr>
      <vt:lpstr>abstract</vt:lpstr>
      <vt:lpstr>Literature survey</vt:lpstr>
      <vt:lpstr>Literature survey continued…</vt:lpstr>
      <vt:lpstr>Literature survey continued…</vt:lpstr>
      <vt:lpstr>Hyperledger fabric</vt:lpstr>
      <vt:lpstr>Hyperledger fabric model</vt:lpstr>
      <vt:lpstr>Implementation Part-1: developing chaincode</vt:lpstr>
      <vt:lpstr>Implementation Part-1: developing chaincode continued…</vt:lpstr>
      <vt:lpstr>Implementation part-2: deploying chaincode into Hyperledger fabric and querying</vt:lpstr>
      <vt:lpstr>Implementation part-2: deploying chaincode into Hyperledger fabric and querying continued..</vt:lpstr>
      <vt:lpstr>Implementation part-2: deploying chaincode into Hyperledger fabric and querying continued..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pavankumar jinde</dc:creator>
  <cp:lastModifiedBy>pavankumar jinde</cp:lastModifiedBy>
  <cp:revision>10</cp:revision>
  <dcterms:created xsi:type="dcterms:W3CDTF">2024-02-02T10:22:48Z</dcterms:created>
  <dcterms:modified xsi:type="dcterms:W3CDTF">2024-02-02T14:16:10Z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