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y="5143500" cx="9144000"/>
  <p:notesSz cx="6858000" cy="9144000"/>
  <p:embeddedFontLst>
    <p:embeddedFont>
      <p:font typeface="Lexend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10EB011-457C-49CD-B0BF-E453F4984D02}">
  <a:tblStyle styleId="{B10EB011-457C-49CD-B0BF-E453F4984D0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F9F9"/>
          </a:solidFill>
        </a:fill>
      </a:tcStyle>
    </a:wholeTbl>
    <a:band1H>
      <a:tcTxStyle/>
      <a:tcStyle>
        <a:fill>
          <a:solidFill>
            <a:srgbClr val="F2F2F2"/>
          </a:solidFill>
        </a:fill>
      </a:tcStyle>
    </a:band1H>
    <a:band2H>
      <a:tcTxStyle/>
    </a:band2H>
    <a:band1V>
      <a:tcTxStyle/>
      <a:tcStyle>
        <a:fill>
          <a:solidFill>
            <a:srgbClr val="F2F2F2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Lexend-bold.fntdata"/><Relationship Id="rId16" Type="http://schemas.openxmlformats.org/officeDocument/2006/relationships/slide" Target="slides/slide9.xml"/><Relationship Id="rId38" Type="http://schemas.openxmlformats.org/officeDocument/2006/relationships/font" Target="fonts/Lexend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5752c4fcf_4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a5752c4fcf_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a5752c4fcf_2_9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2a5752c4fcf_2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a5752c4fcf_2_9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2a5752c4fcf_2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a5752c4fcf_2_1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2a5752c4fcf_2_1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a5752c4fcf_2_2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2a5752c4fcf_2_2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a5752c4fcf_11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g2a5752c4fcf_1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a5752c4fcf_11_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g2a5752c4fcf_1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a5752c4fcf_11_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g2a5752c4fcf_11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a5752c4fcf_11_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g2a5752c4fcf_11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a5752c4fcf_11_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g2a5752c4fcf_11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a5752c4fcf_11_1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g2a5752c4fcf_11_1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5752c4fcf_4_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a5752c4fcf_4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a5752c4fcf_11_1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g2a5752c4fcf_11_1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a5752c4fcf_11_1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g2a5752c4fcf_11_1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2a5752c4fcf_11_1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g2a5752c4fcf_11_1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a5752c4fcf_11_1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g2a5752c4fcf_11_1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a5752c4fcf_11_19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g2a5752c4fcf_11_1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a5752c4fcf_13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g2a5752c4fcf_1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2a5752c4fcf_13_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g2a5752c4fcf_13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a5752c4fcf_13_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g2a5752c4fcf_13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2a5752c4fcf_13_1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g2a5752c4fcf_13_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2a5752c4fcf_13_1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g2a5752c4fcf_13_1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5752c4fcf_8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a5752c4fcf_8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2a5752c4fcf_13_1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g2a5752c4fcf_13_1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5752c4fcf_8_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a5752c4fcf_8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a5752c4fcf_8_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2a5752c4fcf_8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a5752c4fcf_8_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a5752c4fcf_8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a5752c4fcf_8_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2a5752c4fcf_8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a5752c4fcf_2_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2a5752c4fcf_2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a5752c4fcf_2_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2a5752c4fcf_2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5" name="Google Shape;85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7" name="Google Shape;87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3" name="Google Shape;103;p22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4" name="Google Shape;104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3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3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1" name="Google Shape;111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55985" y="4029394"/>
            <a:ext cx="918730" cy="87479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/>
        </p:nvSpPr>
        <p:spPr>
          <a:xfrm>
            <a:off x="7842345" y="4869656"/>
            <a:ext cx="1301655" cy="2539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CS771: Intro to ML</a:t>
            </a:r>
            <a:endParaRPr sz="1100"/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6.png"/><Relationship Id="rId4" Type="http://schemas.openxmlformats.org/officeDocument/2006/relationships/image" Target="../media/image27.png"/><Relationship Id="rId5" Type="http://schemas.openxmlformats.org/officeDocument/2006/relationships/image" Target="../media/image30.png"/><Relationship Id="rId6" Type="http://schemas.openxmlformats.org/officeDocument/2006/relationships/image" Target="../media/image19.png"/><Relationship Id="rId7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1.png"/><Relationship Id="rId4" Type="http://schemas.openxmlformats.org/officeDocument/2006/relationships/image" Target="../media/image32.png"/><Relationship Id="rId9" Type="http://schemas.openxmlformats.org/officeDocument/2006/relationships/image" Target="../media/image38.png"/><Relationship Id="rId5" Type="http://schemas.openxmlformats.org/officeDocument/2006/relationships/image" Target="../media/image40.png"/><Relationship Id="rId6" Type="http://schemas.openxmlformats.org/officeDocument/2006/relationships/image" Target="../media/image31.png"/><Relationship Id="rId7" Type="http://schemas.openxmlformats.org/officeDocument/2006/relationships/image" Target="../media/image49.png"/><Relationship Id="rId8" Type="http://schemas.openxmlformats.org/officeDocument/2006/relationships/image" Target="../media/image4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8.png"/><Relationship Id="rId4" Type="http://schemas.openxmlformats.org/officeDocument/2006/relationships/image" Target="../media/image61.png"/><Relationship Id="rId5" Type="http://schemas.openxmlformats.org/officeDocument/2006/relationships/image" Target="../media/image2.png"/><Relationship Id="rId6" Type="http://schemas.openxmlformats.org/officeDocument/2006/relationships/image" Target="../media/image47.pn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54.png"/><Relationship Id="rId10" Type="http://schemas.openxmlformats.org/officeDocument/2006/relationships/image" Target="../media/image5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45.png"/><Relationship Id="rId9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1.png"/><Relationship Id="rId7" Type="http://schemas.openxmlformats.org/officeDocument/2006/relationships/image" Target="../media/image74.png"/><Relationship Id="rId8" Type="http://schemas.openxmlformats.org/officeDocument/2006/relationships/image" Target="../media/image5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7.png"/><Relationship Id="rId4" Type="http://schemas.openxmlformats.org/officeDocument/2006/relationships/image" Target="../media/image56.png"/><Relationship Id="rId5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80.png"/><Relationship Id="rId10" Type="http://schemas.openxmlformats.org/officeDocument/2006/relationships/image" Target="../media/image77.png"/><Relationship Id="rId13" Type="http://schemas.openxmlformats.org/officeDocument/2006/relationships/image" Target="../media/image64.png"/><Relationship Id="rId12" Type="http://schemas.openxmlformats.org/officeDocument/2006/relationships/image" Target="../media/image6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9.png"/><Relationship Id="rId4" Type="http://schemas.openxmlformats.org/officeDocument/2006/relationships/image" Target="../media/image85.png"/><Relationship Id="rId9" Type="http://schemas.openxmlformats.org/officeDocument/2006/relationships/image" Target="../media/image58.png"/><Relationship Id="rId15" Type="http://schemas.openxmlformats.org/officeDocument/2006/relationships/image" Target="../media/image63.png"/><Relationship Id="rId14" Type="http://schemas.openxmlformats.org/officeDocument/2006/relationships/image" Target="../media/image60.png"/><Relationship Id="rId5" Type="http://schemas.openxmlformats.org/officeDocument/2006/relationships/image" Target="../media/image71.png"/><Relationship Id="rId6" Type="http://schemas.openxmlformats.org/officeDocument/2006/relationships/image" Target="../media/image68.png"/><Relationship Id="rId7" Type="http://schemas.openxmlformats.org/officeDocument/2006/relationships/image" Target="../media/image55.png"/><Relationship Id="rId8" Type="http://schemas.openxmlformats.org/officeDocument/2006/relationships/image" Target="../media/image5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2.png"/><Relationship Id="rId4" Type="http://schemas.openxmlformats.org/officeDocument/2006/relationships/image" Target="../media/image65.png"/><Relationship Id="rId5" Type="http://schemas.openxmlformats.org/officeDocument/2006/relationships/image" Target="../media/image6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0.png"/><Relationship Id="rId4" Type="http://schemas.openxmlformats.org/officeDocument/2006/relationships/image" Target="../media/image72.png"/><Relationship Id="rId5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5.png"/><Relationship Id="rId4" Type="http://schemas.openxmlformats.org/officeDocument/2006/relationships/image" Target="../media/image73.png"/><Relationship Id="rId9" Type="http://schemas.openxmlformats.org/officeDocument/2006/relationships/image" Target="../media/image2.png"/><Relationship Id="rId5" Type="http://schemas.openxmlformats.org/officeDocument/2006/relationships/image" Target="../media/image78.png"/><Relationship Id="rId6" Type="http://schemas.openxmlformats.org/officeDocument/2006/relationships/image" Target="../media/image81.png"/><Relationship Id="rId7" Type="http://schemas.openxmlformats.org/officeDocument/2006/relationships/image" Target="../media/image76.png"/><Relationship Id="rId8" Type="http://schemas.openxmlformats.org/officeDocument/2006/relationships/image" Target="../media/image95.png"/></Relationships>
</file>

<file path=ppt/slides/_rels/slide22.xml.rels><?xml version="1.0" encoding="UTF-8" standalone="yes"?><Relationships xmlns="http://schemas.openxmlformats.org/package/2006/relationships"><Relationship Id="rId10" Type="http://schemas.openxmlformats.org/officeDocument/2006/relationships/image" Target="../media/image9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2.png"/><Relationship Id="rId4" Type="http://schemas.openxmlformats.org/officeDocument/2006/relationships/image" Target="../media/image87.png"/><Relationship Id="rId9" Type="http://schemas.openxmlformats.org/officeDocument/2006/relationships/image" Target="../media/image106.png"/><Relationship Id="rId5" Type="http://schemas.openxmlformats.org/officeDocument/2006/relationships/image" Target="../media/image86.png"/><Relationship Id="rId6" Type="http://schemas.openxmlformats.org/officeDocument/2006/relationships/image" Target="../media/image83.png"/><Relationship Id="rId7" Type="http://schemas.openxmlformats.org/officeDocument/2006/relationships/image" Target="../media/image89.png"/><Relationship Id="rId8" Type="http://schemas.openxmlformats.org/officeDocument/2006/relationships/image" Target="../media/image8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0.png"/><Relationship Id="rId4" Type="http://schemas.openxmlformats.org/officeDocument/2006/relationships/image" Target="../media/image112.png"/><Relationship Id="rId5" Type="http://schemas.openxmlformats.org/officeDocument/2006/relationships/image" Target="../media/image102.png"/><Relationship Id="rId6" Type="http://schemas.openxmlformats.org/officeDocument/2006/relationships/image" Target="../media/image91.png"/></Relationships>
</file>

<file path=ppt/slides/_rels/slide24.xml.rels><?xml version="1.0" encoding="UTF-8" standalone="yes"?><Relationships xmlns="http://schemas.openxmlformats.org/package/2006/relationships"><Relationship Id="rId11" Type="http://schemas.openxmlformats.org/officeDocument/2006/relationships/image" Target="../media/image93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7.png"/><Relationship Id="rId4" Type="http://schemas.openxmlformats.org/officeDocument/2006/relationships/image" Target="../media/image101.png"/><Relationship Id="rId9" Type="http://schemas.openxmlformats.org/officeDocument/2006/relationships/image" Target="../media/image19.png"/><Relationship Id="rId5" Type="http://schemas.openxmlformats.org/officeDocument/2006/relationships/image" Target="../media/image97.png"/><Relationship Id="rId6" Type="http://schemas.openxmlformats.org/officeDocument/2006/relationships/image" Target="../media/image96.png"/><Relationship Id="rId7" Type="http://schemas.openxmlformats.org/officeDocument/2006/relationships/image" Target="../media/image100.png"/><Relationship Id="rId8" Type="http://schemas.openxmlformats.org/officeDocument/2006/relationships/image" Target="../media/image10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0" Type="http://schemas.openxmlformats.org/officeDocument/2006/relationships/image" Target="../media/image10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2.png"/><Relationship Id="rId4" Type="http://schemas.openxmlformats.org/officeDocument/2006/relationships/image" Target="../media/image98.png"/><Relationship Id="rId9" Type="http://schemas.openxmlformats.org/officeDocument/2006/relationships/image" Target="../media/image105.png"/><Relationship Id="rId5" Type="http://schemas.openxmlformats.org/officeDocument/2006/relationships/image" Target="../media/image116.png"/><Relationship Id="rId6" Type="http://schemas.openxmlformats.org/officeDocument/2006/relationships/image" Target="../media/image99.png"/><Relationship Id="rId7" Type="http://schemas.openxmlformats.org/officeDocument/2006/relationships/image" Target="../media/image103.png"/><Relationship Id="rId8" Type="http://schemas.openxmlformats.org/officeDocument/2006/relationships/image" Target="../media/image10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9.png"/><Relationship Id="rId4" Type="http://schemas.openxmlformats.org/officeDocument/2006/relationships/image" Target="../media/image121.png"/><Relationship Id="rId5" Type="http://schemas.openxmlformats.org/officeDocument/2006/relationships/image" Target="../media/image122.png"/><Relationship Id="rId6" Type="http://schemas.openxmlformats.org/officeDocument/2006/relationships/image" Target="../media/image110.png"/><Relationship Id="rId7" Type="http://schemas.openxmlformats.org/officeDocument/2006/relationships/image" Target="../media/image1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1.png"/><Relationship Id="rId4" Type="http://schemas.openxmlformats.org/officeDocument/2006/relationships/image" Target="../media/image1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5.png"/><Relationship Id="rId4" Type="http://schemas.openxmlformats.org/officeDocument/2006/relationships/image" Target="../media/image127.png"/><Relationship Id="rId5" Type="http://schemas.openxmlformats.org/officeDocument/2006/relationships/image" Target="../media/image126.png"/><Relationship Id="rId6" Type="http://schemas.openxmlformats.org/officeDocument/2006/relationships/image" Target="../media/image128.png"/><Relationship Id="rId7" Type="http://schemas.openxmlformats.org/officeDocument/2006/relationships/image" Target="../media/image125.png"/><Relationship Id="rId8" Type="http://schemas.openxmlformats.org/officeDocument/2006/relationships/image" Target="../media/image118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png"/><Relationship Id="rId10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5.png"/><Relationship Id="rId5" Type="http://schemas.openxmlformats.org/officeDocument/2006/relationships/image" Target="../media/image10.png"/><Relationship Id="rId6" Type="http://schemas.openxmlformats.org/officeDocument/2006/relationships/image" Target="../media/image3.png"/><Relationship Id="rId7" Type="http://schemas.openxmlformats.org/officeDocument/2006/relationships/image" Target="../media/image46.png"/><Relationship Id="rId8" Type="http://schemas.openxmlformats.org/officeDocument/2006/relationships/image" Target="../media/image3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8.png"/><Relationship Id="rId4" Type="http://schemas.openxmlformats.org/officeDocument/2006/relationships/image" Target="../media/image120.png"/><Relationship Id="rId5" Type="http://schemas.openxmlformats.org/officeDocument/2006/relationships/image" Target="../media/image124.png"/><Relationship Id="rId6" Type="http://schemas.openxmlformats.org/officeDocument/2006/relationships/image" Target="../media/image1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5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22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44.png"/><Relationship Id="rId9" Type="http://schemas.openxmlformats.org/officeDocument/2006/relationships/image" Target="../media/image33.png"/><Relationship Id="rId5" Type="http://schemas.openxmlformats.org/officeDocument/2006/relationships/image" Target="../media/image28.png"/><Relationship Id="rId6" Type="http://schemas.openxmlformats.org/officeDocument/2006/relationships/image" Target="../media/image26.png"/><Relationship Id="rId7" Type="http://schemas.openxmlformats.org/officeDocument/2006/relationships/image" Target="../media/image2.png"/><Relationship Id="rId8" Type="http://schemas.openxmlformats.org/officeDocument/2006/relationships/image" Target="../media/image3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1244708" y="1910464"/>
            <a:ext cx="6304025" cy="1200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1" lang="en" sz="4500"/>
              <a:t>What Is Machine Learning?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>
            <p:ph type="title"/>
          </p:nvPr>
        </p:nvSpPr>
        <p:spPr>
          <a:xfrm>
            <a:off x="850393" y="1717244"/>
            <a:ext cx="7763255" cy="132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4100"/>
              <a:buFont typeface="Calibri"/>
              <a:buNone/>
            </a:pPr>
            <a:r>
              <a:rPr lang="en" sz="4100">
                <a:solidFill>
                  <a:srgbClr val="858585"/>
                </a:solidFill>
              </a:rPr>
              <a:t>Nearest Neighbors for Classification</a:t>
            </a:r>
            <a:endParaRPr/>
          </a:p>
        </p:txBody>
      </p:sp>
      <p:sp>
        <p:nvSpPr>
          <p:cNvPr id="262" name="Google Shape;262;p35"/>
          <p:cNvSpPr txBox="1"/>
          <p:nvPr>
            <p:ph idx="4294967295" type="sldNum"/>
          </p:nvPr>
        </p:nvSpPr>
        <p:spPr>
          <a:xfrm>
            <a:off x="8492948" y="102704"/>
            <a:ext cx="4521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100">
                <a:solidFill>
                  <a:srgbClr val="E0E0E0"/>
                </a:solidFill>
              </a:rPr>
              <a:t>‹#›</a:t>
            </a:fld>
            <a:endParaRPr sz="2100">
              <a:solidFill>
                <a:srgbClr val="E0E0E0"/>
              </a:solidFill>
            </a:endParaRPr>
          </a:p>
        </p:txBody>
      </p:sp>
      <p:sp>
        <p:nvSpPr>
          <p:cNvPr id="263" name="Google Shape;263;p35"/>
          <p:cNvSpPr txBox="1"/>
          <p:nvPr>
            <p:ph idx="1" type="body"/>
          </p:nvPr>
        </p:nvSpPr>
        <p:spPr>
          <a:xfrm>
            <a:off x="198934" y="2119616"/>
            <a:ext cx="8805463" cy="12216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270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/>
          <p:nvPr/>
        </p:nvSpPr>
        <p:spPr>
          <a:xfrm>
            <a:off x="150812" y="1202630"/>
            <a:ext cx="5999495" cy="3096705"/>
          </a:xfrm>
          <a:prstGeom prst="rect">
            <a:avLst/>
          </a:prstGeom>
          <a:solidFill>
            <a:schemeClr val="accent1">
              <a:alpha val="0"/>
            </a:schemeClr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6"/>
          <p:cNvSpPr txBox="1"/>
          <p:nvPr>
            <p:ph type="title"/>
          </p:nvPr>
        </p:nvSpPr>
        <p:spPr>
          <a:xfrm>
            <a:off x="198934" y="127262"/>
            <a:ext cx="8805463" cy="61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3300"/>
              <a:buFont typeface="Calibri"/>
              <a:buNone/>
            </a:pPr>
            <a:r>
              <a:rPr lang="en">
                <a:solidFill>
                  <a:srgbClr val="858585"/>
                </a:solidFill>
              </a:rPr>
              <a:t>Nearest Neighbor (or “One” Nearest Neighbor)</a:t>
            </a:r>
            <a:endParaRPr/>
          </a:p>
        </p:txBody>
      </p:sp>
      <p:sp>
        <p:nvSpPr>
          <p:cNvPr id="270" name="Google Shape;270;p36"/>
          <p:cNvSpPr txBox="1"/>
          <p:nvPr>
            <p:ph idx="4294967295" type="sldNum"/>
          </p:nvPr>
        </p:nvSpPr>
        <p:spPr>
          <a:xfrm>
            <a:off x="8492948" y="102704"/>
            <a:ext cx="4521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100">
                <a:solidFill>
                  <a:srgbClr val="E0E0E0"/>
                </a:solidFill>
              </a:rPr>
              <a:t>‹#›</a:t>
            </a:fld>
            <a:endParaRPr sz="2100">
              <a:solidFill>
                <a:srgbClr val="E0E0E0"/>
              </a:solidFill>
            </a:endParaRPr>
          </a:p>
        </p:txBody>
      </p:sp>
      <p:sp>
        <p:nvSpPr>
          <p:cNvPr id="271" name="Google Shape;271;p36"/>
          <p:cNvSpPr/>
          <p:nvPr/>
        </p:nvSpPr>
        <p:spPr>
          <a:xfrm>
            <a:off x="391363" y="2742809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6"/>
          <p:cNvSpPr/>
          <p:nvPr/>
        </p:nvSpPr>
        <p:spPr>
          <a:xfrm>
            <a:off x="571652" y="2000617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6"/>
          <p:cNvSpPr/>
          <p:nvPr/>
        </p:nvSpPr>
        <p:spPr>
          <a:xfrm>
            <a:off x="962864" y="3469373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6"/>
          <p:cNvSpPr/>
          <p:nvPr/>
        </p:nvSpPr>
        <p:spPr>
          <a:xfrm>
            <a:off x="1106622" y="2624663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6"/>
          <p:cNvSpPr/>
          <p:nvPr/>
        </p:nvSpPr>
        <p:spPr>
          <a:xfrm>
            <a:off x="1528472" y="2019035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6"/>
          <p:cNvSpPr/>
          <p:nvPr/>
        </p:nvSpPr>
        <p:spPr>
          <a:xfrm>
            <a:off x="1447165" y="1307724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6"/>
          <p:cNvSpPr/>
          <p:nvPr/>
        </p:nvSpPr>
        <p:spPr>
          <a:xfrm>
            <a:off x="2273778" y="2165304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6"/>
          <p:cNvSpPr/>
          <p:nvPr/>
        </p:nvSpPr>
        <p:spPr>
          <a:xfrm>
            <a:off x="1850162" y="3163634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6"/>
          <p:cNvSpPr/>
          <p:nvPr/>
        </p:nvSpPr>
        <p:spPr>
          <a:xfrm>
            <a:off x="3604304" y="2679938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B05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6"/>
          <p:cNvSpPr/>
          <p:nvPr/>
        </p:nvSpPr>
        <p:spPr>
          <a:xfrm>
            <a:off x="3900073" y="1910585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B05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6"/>
          <p:cNvSpPr/>
          <p:nvPr/>
        </p:nvSpPr>
        <p:spPr>
          <a:xfrm>
            <a:off x="4462145" y="2343101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B05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6"/>
          <p:cNvSpPr/>
          <p:nvPr/>
        </p:nvSpPr>
        <p:spPr>
          <a:xfrm>
            <a:off x="3887108" y="3438748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B05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36"/>
          <p:cNvSpPr/>
          <p:nvPr/>
        </p:nvSpPr>
        <p:spPr>
          <a:xfrm>
            <a:off x="4883996" y="1734802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B05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6"/>
          <p:cNvSpPr/>
          <p:nvPr/>
        </p:nvSpPr>
        <p:spPr>
          <a:xfrm>
            <a:off x="4332526" y="1374859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B05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6"/>
          <p:cNvSpPr/>
          <p:nvPr/>
        </p:nvSpPr>
        <p:spPr>
          <a:xfrm>
            <a:off x="5585116" y="1512859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B05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6"/>
          <p:cNvSpPr/>
          <p:nvPr/>
        </p:nvSpPr>
        <p:spPr>
          <a:xfrm>
            <a:off x="4603547" y="3025434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B05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6"/>
          <p:cNvSpPr/>
          <p:nvPr/>
        </p:nvSpPr>
        <p:spPr>
          <a:xfrm>
            <a:off x="5302312" y="2343101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B05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6"/>
          <p:cNvSpPr/>
          <p:nvPr/>
        </p:nvSpPr>
        <p:spPr>
          <a:xfrm>
            <a:off x="5501452" y="2980139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B05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6"/>
          <p:cNvSpPr/>
          <p:nvPr/>
        </p:nvSpPr>
        <p:spPr>
          <a:xfrm>
            <a:off x="2269065" y="3648906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3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6"/>
          <p:cNvSpPr/>
          <p:nvPr/>
        </p:nvSpPr>
        <p:spPr>
          <a:xfrm>
            <a:off x="3383362" y="3707412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3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1" name="Google Shape;291;p36"/>
          <p:cNvCxnSpPr>
            <a:stCxn id="278" idx="3"/>
          </p:cNvCxnSpPr>
          <p:nvPr/>
        </p:nvCxnSpPr>
        <p:spPr>
          <a:xfrm>
            <a:off x="2078955" y="3432297"/>
            <a:ext cx="331500" cy="36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292" name="Google Shape;292;p36"/>
          <p:cNvCxnSpPr/>
          <p:nvPr/>
        </p:nvCxnSpPr>
        <p:spPr>
          <a:xfrm flipH="1">
            <a:off x="3524764" y="3599765"/>
            <a:ext cx="492357" cy="241978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293" name="Google Shape;293;p36"/>
          <p:cNvCxnSpPr/>
          <p:nvPr/>
        </p:nvCxnSpPr>
        <p:spPr>
          <a:xfrm>
            <a:off x="586969" y="1214381"/>
            <a:ext cx="596493" cy="63763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4" name="Google Shape;294;p36"/>
          <p:cNvCxnSpPr/>
          <p:nvPr/>
        </p:nvCxnSpPr>
        <p:spPr>
          <a:xfrm flipH="1">
            <a:off x="1177326" y="1821928"/>
            <a:ext cx="910516" cy="1703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5" name="Google Shape;295;p36"/>
          <p:cNvCxnSpPr/>
          <p:nvPr/>
        </p:nvCxnSpPr>
        <p:spPr>
          <a:xfrm>
            <a:off x="144577" y="2402044"/>
            <a:ext cx="739206" cy="21387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6" name="Google Shape;296;p36"/>
          <p:cNvCxnSpPr/>
          <p:nvPr/>
        </p:nvCxnSpPr>
        <p:spPr>
          <a:xfrm flipH="1">
            <a:off x="884354" y="2323996"/>
            <a:ext cx="261925" cy="28961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7" name="Google Shape;297;p36"/>
          <p:cNvCxnSpPr/>
          <p:nvPr/>
        </p:nvCxnSpPr>
        <p:spPr>
          <a:xfrm flipH="1">
            <a:off x="139603" y="3185303"/>
            <a:ext cx="848129" cy="63763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8" name="Google Shape;298;p36"/>
          <p:cNvCxnSpPr/>
          <p:nvPr/>
        </p:nvCxnSpPr>
        <p:spPr>
          <a:xfrm rot="10800000">
            <a:off x="989408" y="3185304"/>
            <a:ext cx="493108" cy="2948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9" name="Google Shape;299;p36"/>
          <p:cNvCxnSpPr/>
          <p:nvPr/>
        </p:nvCxnSpPr>
        <p:spPr>
          <a:xfrm rot="10800000">
            <a:off x="1487490" y="3198149"/>
            <a:ext cx="280701" cy="111293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0" name="Google Shape;300;p36"/>
          <p:cNvCxnSpPr/>
          <p:nvPr/>
        </p:nvCxnSpPr>
        <p:spPr>
          <a:xfrm flipH="1" rot="10800000">
            <a:off x="1478638" y="2719850"/>
            <a:ext cx="393230" cy="49494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1" name="Google Shape;301;p36"/>
          <p:cNvCxnSpPr/>
          <p:nvPr/>
        </p:nvCxnSpPr>
        <p:spPr>
          <a:xfrm rot="10800000">
            <a:off x="1146279" y="2291032"/>
            <a:ext cx="725588" cy="45177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2" name="Google Shape;302;p36"/>
          <p:cNvCxnSpPr/>
          <p:nvPr/>
        </p:nvCxnSpPr>
        <p:spPr>
          <a:xfrm flipH="1" rot="10800000">
            <a:off x="1871867" y="1821928"/>
            <a:ext cx="215974" cy="92088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3" name="Google Shape;303;p36"/>
          <p:cNvCxnSpPr/>
          <p:nvPr/>
        </p:nvCxnSpPr>
        <p:spPr>
          <a:xfrm rot="10800000">
            <a:off x="1861195" y="2727910"/>
            <a:ext cx="1056145" cy="40374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4" name="Google Shape;304;p36"/>
          <p:cNvCxnSpPr/>
          <p:nvPr/>
        </p:nvCxnSpPr>
        <p:spPr>
          <a:xfrm flipH="1">
            <a:off x="1138980" y="1841983"/>
            <a:ext cx="44483" cy="479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5" name="Google Shape;305;p36"/>
          <p:cNvCxnSpPr/>
          <p:nvPr/>
        </p:nvCxnSpPr>
        <p:spPr>
          <a:xfrm>
            <a:off x="894636" y="2611765"/>
            <a:ext cx="55267" cy="61811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6" name="Google Shape;306;p36"/>
          <p:cNvCxnSpPr/>
          <p:nvPr/>
        </p:nvCxnSpPr>
        <p:spPr>
          <a:xfrm flipH="1">
            <a:off x="2087842" y="1176332"/>
            <a:ext cx="717143" cy="64834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7" name="Google Shape;307;p36"/>
          <p:cNvCxnSpPr>
            <a:stCxn id="268" idx="0"/>
          </p:cNvCxnSpPr>
          <p:nvPr/>
        </p:nvCxnSpPr>
        <p:spPr>
          <a:xfrm>
            <a:off x="3150559" y="1202630"/>
            <a:ext cx="87600" cy="98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8" name="Google Shape;308;p36"/>
          <p:cNvCxnSpPr/>
          <p:nvPr/>
        </p:nvCxnSpPr>
        <p:spPr>
          <a:xfrm>
            <a:off x="3343194" y="1201415"/>
            <a:ext cx="1248376" cy="80647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9" name="Google Shape;309;p36"/>
          <p:cNvCxnSpPr/>
          <p:nvPr/>
        </p:nvCxnSpPr>
        <p:spPr>
          <a:xfrm>
            <a:off x="5080860" y="1214381"/>
            <a:ext cx="418469" cy="82936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0" name="Google Shape;310;p36"/>
          <p:cNvCxnSpPr/>
          <p:nvPr/>
        </p:nvCxnSpPr>
        <p:spPr>
          <a:xfrm>
            <a:off x="4221179" y="3106577"/>
            <a:ext cx="596527" cy="119275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1" name="Google Shape;311;p36"/>
          <p:cNvCxnSpPr/>
          <p:nvPr/>
        </p:nvCxnSpPr>
        <p:spPr>
          <a:xfrm flipH="1">
            <a:off x="5119586" y="2863869"/>
            <a:ext cx="47215" cy="143546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2" name="Google Shape;312;p36"/>
          <p:cNvCxnSpPr/>
          <p:nvPr/>
        </p:nvCxnSpPr>
        <p:spPr>
          <a:xfrm flipH="1">
            <a:off x="5166800" y="2658328"/>
            <a:ext cx="1025529" cy="21881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3" name="Google Shape;313;p36"/>
          <p:cNvCxnSpPr/>
          <p:nvPr/>
        </p:nvCxnSpPr>
        <p:spPr>
          <a:xfrm flipH="1">
            <a:off x="5025398" y="2051190"/>
            <a:ext cx="476054" cy="27600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4" name="Google Shape;314;p36"/>
          <p:cNvCxnSpPr/>
          <p:nvPr/>
        </p:nvCxnSpPr>
        <p:spPr>
          <a:xfrm rot="10800000">
            <a:off x="5498833" y="2051190"/>
            <a:ext cx="651475" cy="23117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5" name="Google Shape;315;p36"/>
          <p:cNvCxnSpPr/>
          <p:nvPr/>
        </p:nvCxnSpPr>
        <p:spPr>
          <a:xfrm flipH="1">
            <a:off x="4239062" y="2719850"/>
            <a:ext cx="709662" cy="18303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6" name="Google Shape;316;p36"/>
          <p:cNvCxnSpPr/>
          <p:nvPr/>
        </p:nvCxnSpPr>
        <p:spPr>
          <a:xfrm rot="10800000">
            <a:off x="4058651" y="2484545"/>
            <a:ext cx="186671" cy="42866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7" name="Google Shape;317;p36"/>
          <p:cNvCxnSpPr/>
          <p:nvPr/>
        </p:nvCxnSpPr>
        <p:spPr>
          <a:xfrm flipH="1">
            <a:off x="4071616" y="2008965"/>
            <a:ext cx="531932" cy="50001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8" name="Google Shape;318;p36"/>
          <p:cNvCxnSpPr/>
          <p:nvPr/>
        </p:nvCxnSpPr>
        <p:spPr>
          <a:xfrm flipH="1">
            <a:off x="3123229" y="3106577"/>
            <a:ext cx="1098179" cy="35885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9" name="Google Shape;319;p36"/>
          <p:cNvCxnSpPr/>
          <p:nvPr/>
        </p:nvCxnSpPr>
        <p:spPr>
          <a:xfrm flipH="1" rot="10800000">
            <a:off x="2919171" y="3450768"/>
            <a:ext cx="179563" cy="84856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0" name="Google Shape;320;p36"/>
          <p:cNvCxnSpPr/>
          <p:nvPr/>
        </p:nvCxnSpPr>
        <p:spPr>
          <a:xfrm rot="10800000">
            <a:off x="2908385" y="3107395"/>
            <a:ext cx="203635" cy="36197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1" name="Google Shape;321;p36"/>
          <p:cNvCxnSpPr/>
          <p:nvPr/>
        </p:nvCxnSpPr>
        <p:spPr>
          <a:xfrm>
            <a:off x="4604728" y="2026816"/>
            <a:ext cx="425955" cy="32259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2" name="Google Shape;322;p36"/>
          <p:cNvCxnSpPr/>
          <p:nvPr/>
        </p:nvCxnSpPr>
        <p:spPr>
          <a:xfrm flipH="1">
            <a:off x="4924187" y="2317722"/>
            <a:ext cx="86720" cy="41501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3" name="Google Shape;323;p36"/>
          <p:cNvCxnSpPr/>
          <p:nvPr/>
        </p:nvCxnSpPr>
        <p:spPr>
          <a:xfrm rot="10800000">
            <a:off x="3242050" y="2187457"/>
            <a:ext cx="824524" cy="30895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4" name="Google Shape;324;p36"/>
          <p:cNvCxnSpPr/>
          <p:nvPr/>
        </p:nvCxnSpPr>
        <p:spPr>
          <a:xfrm flipH="1" rot="10800000">
            <a:off x="4593893" y="1214381"/>
            <a:ext cx="486966" cy="75524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5" name="Google Shape;325;p36"/>
          <p:cNvCxnSpPr/>
          <p:nvPr/>
        </p:nvCxnSpPr>
        <p:spPr>
          <a:xfrm>
            <a:off x="4930994" y="2706639"/>
            <a:ext cx="242042" cy="17050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6" name="Google Shape;326;p36"/>
          <p:cNvCxnSpPr/>
          <p:nvPr/>
        </p:nvCxnSpPr>
        <p:spPr>
          <a:xfrm flipH="1">
            <a:off x="2906743" y="2153366"/>
            <a:ext cx="348814" cy="94924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7" name="Google Shape;327;p36"/>
          <p:cNvCxnSpPr/>
          <p:nvPr/>
        </p:nvCxnSpPr>
        <p:spPr>
          <a:xfrm flipH="1" rot="10800000">
            <a:off x="4213888" y="2900762"/>
            <a:ext cx="23419" cy="23089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8" name="Google Shape;328;p36"/>
          <p:cNvSpPr/>
          <p:nvPr/>
        </p:nvSpPr>
        <p:spPr>
          <a:xfrm>
            <a:off x="2278782" y="3642284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6"/>
          <p:cNvSpPr/>
          <p:nvPr/>
        </p:nvSpPr>
        <p:spPr>
          <a:xfrm>
            <a:off x="3394570" y="3719515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B05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6"/>
          <p:cNvSpPr txBox="1"/>
          <p:nvPr/>
        </p:nvSpPr>
        <p:spPr>
          <a:xfrm>
            <a:off x="2001261" y="3937246"/>
            <a:ext cx="82652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point</a:t>
            </a:r>
            <a:endParaRPr sz="1100"/>
          </a:p>
        </p:txBody>
      </p:sp>
      <p:sp>
        <p:nvSpPr>
          <p:cNvPr id="331" name="Google Shape;331;p36"/>
          <p:cNvSpPr txBox="1"/>
          <p:nvPr/>
        </p:nvSpPr>
        <p:spPr>
          <a:xfrm>
            <a:off x="3092761" y="3974990"/>
            <a:ext cx="82652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point</a:t>
            </a:r>
            <a:endParaRPr sz="1100"/>
          </a:p>
        </p:txBody>
      </p:sp>
      <p:cxnSp>
        <p:nvCxnSpPr>
          <p:cNvPr id="332" name="Google Shape;332;p36"/>
          <p:cNvCxnSpPr/>
          <p:nvPr/>
        </p:nvCxnSpPr>
        <p:spPr>
          <a:xfrm>
            <a:off x="3145428" y="1210823"/>
            <a:ext cx="87427" cy="985956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3" name="Google Shape;333;p36"/>
          <p:cNvCxnSpPr/>
          <p:nvPr/>
        </p:nvCxnSpPr>
        <p:spPr>
          <a:xfrm flipH="1">
            <a:off x="2889104" y="2190467"/>
            <a:ext cx="348814" cy="949247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4" name="Google Shape;334;p36"/>
          <p:cNvCxnSpPr/>
          <p:nvPr/>
        </p:nvCxnSpPr>
        <p:spPr>
          <a:xfrm rot="10800000">
            <a:off x="2913427" y="3100986"/>
            <a:ext cx="203635" cy="361979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5" name="Google Shape;335;p36"/>
          <p:cNvCxnSpPr/>
          <p:nvPr/>
        </p:nvCxnSpPr>
        <p:spPr>
          <a:xfrm flipH="1" rot="10800000">
            <a:off x="2916766" y="3441466"/>
            <a:ext cx="179563" cy="848567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36" name="Google Shape;33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41127" y="2155991"/>
            <a:ext cx="758015" cy="7239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7" name="Google Shape;337;p36"/>
          <p:cNvCxnSpPr/>
          <p:nvPr/>
        </p:nvCxnSpPr>
        <p:spPr>
          <a:xfrm flipH="1">
            <a:off x="3219443" y="913115"/>
            <a:ext cx="696197" cy="46174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8" name="Google Shape;338;p36"/>
          <p:cNvSpPr txBox="1"/>
          <p:nvPr/>
        </p:nvSpPr>
        <p:spPr>
          <a:xfrm>
            <a:off x="3905858" y="737607"/>
            <a:ext cx="139648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boundary</a:t>
            </a:r>
            <a:endParaRPr sz="1100"/>
          </a:p>
        </p:txBody>
      </p:sp>
      <p:sp>
        <p:nvSpPr>
          <p:cNvPr id="339" name="Google Shape;339;p36"/>
          <p:cNvSpPr txBox="1"/>
          <p:nvPr/>
        </p:nvSpPr>
        <p:spPr>
          <a:xfrm>
            <a:off x="6340586" y="3682212"/>
            <a:ext cx="26718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Nearest neighbour approach induces a partition 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input space (all test points falling in a cell will get the label of the training input in that cell)</a:t>
            </a:r>
            <a:endParaRPr sz="1100"/>
          </a:p>
        </p:txBody>
      </p:sp>
      <p:cxnSp>
        <p:nvCxnSpPr>
          <p:cNvPr id="340" name="Google Shape;340;p36"/>
          <p:cNvCxnSpPr/>
          <p:nvPr/>
        </p:nvCxnSpPr>
        <p:spPr>
          <a:xfrm rot="10800000">
            <a:off x="6008954" y="3788228"/>
            <a:ext cx="520108" cy="199951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7"/>
          <p:cNvSpPr txBox="1"/>
          <p:nvPr>
            <p:ph idx="1" type="body"/>
          </p:nvPr>
        </p:nvSpPr>
        <p:spPr>
          <a:xfrm>
            <a:off x="198934" y="848090"/>
            <a:ext cx="8805463" cy="41681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33" r="0" t="-1863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 </a:t>
            </a:r>
            <a:endParaRPr/>
          </a:p>
        </p:txBody>
      </p:sp>
      <p:sp>
        <p:nvSpPr>
          <p:cNvPr id="346" name="Google Shape;346;p37"/>
          <p:cNvSpPr txBox="1"/>
          <p:nvPr>
            <p:ph type="title"/>
          </p:nvPr>
        </p:nvSpPr>
        <p:spPr>
          <a:xfrm>
            <a:off x="198934" y="127262"/>
            <a:ext cx="8805463" cy="61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3300"/>
              <a:buFont typeface="Calibri"/>
              <a:buNone/>
            </a:pPr>
            <a:r>
              <a:rPr i="1" lang="en">
                <a:solidFill>
                  <a:srgbClr val="858585"/>
                </a:solidFill>
              </a:rPr>
              <a:t>K</a:t>
            </a:r>
            <a:r>
              <a:rPr lang="en">
                <a:solidFill>
                  <a:srgbClr val="858585"/>
                </a:solidFill>
              </a:rPr>
              <a:t> Nearest Neighbors (</a:t>
            </a:r>
            <a:r>
              <a:rPr i="1" lang="en">
                <a:solidFill>
                  <a:srgbClr val="858585"/>
                </a:solidFill>
              </a:rPr>
              <a:t>K</a:t>
            </a:r>
            <a:r>
              <a:rPr lang="en">
                <a:solidFill>
                  <a:srgbClr val="858585"/>
                </a:solidFill>
              </a:rPr>
              <a:t>NN)</a:t>
            </a:r>
            <a:endParaRPr/>
          </a:p>
        </p:txBody>
      </p:sp>
      <p:sp>
        <p:nvSpPr>
          <p:cNvPr id="347" name="Google Shape;347;p37"/>
          <p:cNvSpPr txBox="1"/>
          <p:nvPr>
            <p:ph idx="4294967295" type="sldNum"/>
          </p:nvPr>
        </p:nvSpPr>
        <p:spPr>
          <a:xfrm>
            <a:off x="8492948" y="102704"/>
            <a:ext cx="4521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100">
                <a:solidFill>
                  <a:srgbClr val="E0E0E0"/>
                </a:solidFill>
              </a:rPr>
              <a:t>‹#›</a:t>
            </a:fld>
            <a:endParaRPr sz="2100">
              <a:solidFill>
                <a:srgbClr val="E0E0E0"/>
              </a:solidFill>
            </a:endParaRPr>
          </a:p>
        </p:txBody>
      </p:sp>
      <p:sp>
        <p:nvSpPr>
          <p:cNvPr id="348" name="Google Shape;348;p37"/>
          <p:cNvSpPr/>
          <p:nvPr/>
        </p:nvSpPr>
        <p:spPr>
          <a:xfrm>
            <a:off x="1010582" y="2731549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7"/>
          <p:cNvSpPr/>
          <p:nvPr/>
        </p:nvSpPr>
        <p:spPr>
          <a:xfrm>
            <a:off x="1190871" y="1989357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7"/>
          <p:cNvSpPr/>
          <p:nvPr/>
        </p:nvSpPr>
        <p:spPr>
          <a:xfrm>
            <a:off x="1582083" y="3458114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7"/>
          <p:cNvSpPr/>
          <p:nvPr/>
        </p:nvSpPr>
        <p:spPr>
          <a:xfrm>
            <a:off x="1725841" y="2613403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7"/>
          <p:cNvSpPr/>
          <p:nvPr/>
        </p:nvSpPr>
        <p:spPr>
          <a:xfrm>
            <a:off x="2147690" y="2007775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2186577" y="1410433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3573501" y="2142107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7"/>
          <p:cNvSpPr/>
          <p:nvPr/>
        </p:nvSpPr>
        <p:spPr>
          <a:xfrm>
            <a:off x="2469381" y="3152374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4209323" y="2532990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B05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4776594" y="1855592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B05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5338666" y="2288107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B05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5760517" y="1679808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B05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5209047" y="1319866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B05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37"/>
          <p:cNvSpPr/>
          <p:nvPr/>
        </p:nvSpPr>
        <p:spPr>
          <a:xfrm>
            <a:off x="6461637" y="1457866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B05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5480069" y="2970440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B05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6178833" y="2288107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B05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7"/>
          <p:cNvSpPr/>
          <p:nvPr/>
        </p:nvSpPr>
        <p:spPr>
          <a:xfrm>
            <a:off x="5997746" y="2775209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B05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4322548" y="2155088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B05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3792671" y="1818237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D8D8D8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7"/>
          <p:cNvSpPr/>
          <p:nvPr/>
        </p:nvSpPr>
        <p:spPr>
          <a:xfrm>
            <a:off x="2482344" y="2674332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8" name="Google Shape;368;p37"/>
          <p:cNvCxnSpPr/>
          <p:nvPr/>
        </p:nvCxnSpPr>
        <p:spPr>
          <a:xfrm flipH="1">
            <a:off x="3735395" y="1948472"/>
            <a:ext cx="213970" cy="30954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369" name="Google Shape;369;p37"/>
          <p:cNvSpPr txBox="1"/>
          <p:nvPr/>
        </p:nvSpPr>
        <p:spPr>
          <a:xfrm>
            <a:off x="3896151" y="1583907"/>
            <a:ext cx="518844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4589" l="0" r="-6139" t="-8196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370" name="Google Shape;370;p37"/>
          <p:cNvSpPr/>
          <p:nvPr/>
        </p:nvSpPr>
        <p:spPr>
          <a:xfrm>
            <a:off x="3786202" y="1809185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37"/>
          <p:cNvSpPr txBox="1"/>
          <p:nvPr/>
        </p:nvSpPr>
        <p:spPr>
          <a:xfrm>
            <a:off x="3882999" y="1587809"/>
            <a:ext cx="518844" cy="276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4589" l="0" r="-6139" t="-8196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cxnSp>
        <p:nvCxnSpPr>
          <p:cNvPr id="372" name="Google Shape;372;p37"/>
          <p:cNvCxnSpPr/>
          <p:nvPr/>
        </p:nvCxnSpPr>
        <p:spPr>
          <a:xfrm>
            <a:off x="3935912" y="1969788"/>
            <a:ext cx="439321" cy="73597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373" name="Google Shape;373;p37"/>
          <p:cNvCxnSpPr/>
          <p:nvPr/>
        </p:nvCxnSpPr>
        <p:spPr>
          <a:xfrm>
            <a:off x="3962585" y="1954175"/>
            <a:ext cx="544142" cy="33393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374" name="Google Shape;374;p37"/>
          <p:cNvSpPr txBox="1"/>
          <p:nvPr/>
        </p:nvSpPr>
        <p:spPr>
          <a:xfrm>
            <a:off x="3153144" y="1613916"/>
            <a:ext cx="82811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input</a:t>
            </a:r>
            <a:endParaRPr sz="1100"/>
          </a:p>
        </p:txBody>
      </p:sp>
      <p:sp>
        <p:nvSpPr>
          <p:cNvPr id="375" name="Google Shape;375;p37"/>
          <p:cNvSpPr/>
          <p:nvPr/>
        </p:nvSpPr>
        <p:spPr>
          <a:xfrm>
            <a:off x="3790420" y="1813619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B05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6" name="Google Shape;376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31724" y="1426571"/>
            <a:ext cx="885825" cy="928688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7"/>
          <p:cNvSpPr/>
          <p:nvPr/>
        </p:nvSpPr>
        <p:spPr>
          <a:xfrm>
            <a:off x="6794924" y="1827775"/>
            <a:ext cx="1133291" cy="463456"/>
          </a:xfrm>
          <a:prstGeom prst="wedgeRectCallout">
            <a:avLst>
              <a:gd fmla="val 76750" name="adj1"/>
              <a:gd fmla="val -18377" name="adj2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pick the “right” K value?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8" name="Google Shape;378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81298" y="2674332"/>
            <a:ext cx="758015" cy="723917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7"/>
          <p:cNvSpPr/>
          <p:nvPr/>
        </p:nvSpPr>
        <p:spPr>
          <a:xfrm>
            <a:off x="6487952" y="2754881"/>
            <a:ext cx="1793347" cy="830155"/>
          </a:xfrm>
          <a:prstGeom prst="wedgeRectCallout">
            <a:avLst>
              <a:gd fmla="val 59347" name="adj1"/>
              <a:gd fmla="val -21146" name="adj2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is this model’s “hyperparameter”. One way to choose it is using “cross-validation” (will see shortly)</a:t>
            </a:r>
            <a:endParaRPr sz="1100"/>
          </a:p>
        </p:txBody>
      </p:sp>
      <p:sp>
        <p:nvSpPr>
          <p:cNvPr id="380" name="Google Shape;380;p37"/>
          <p:cNvSpPr/>
          <p:nvPr/>
        </p:nvSpPr>
        <p:spPr>
          <a:xfrm>
            <a:off x="6198247" y="3742553"/>
            <a:ext cx="1793347" cy="475799"/>
          </a:xfrm>
          <a:prstGeom prst="wedgeRectCallout">
            <a:avLst>
              <a:gd fmla="val 43168" name="adj1"/>
              <a:gd fmla="val -89133" name="adj2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Also, K should ideally be an odd number to avoid ties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8"/>
          <p:cNvSpPr txBox="1"/>
          <p:nvPr>
            <p:ph idx="1" type="body"/>
          </p:nvPr>
        </p:nvSpPr>
        <p:spPr>
          <a:xfrm>
            <a:off x="198934" y="848090"/>
            <a:ext cx="8805463" cy="41681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standard KNN treat all nearest neighbors equally (all vote equally)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An improvement: When voting, give more importance to closer training inputs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270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8"/>
          <p:cNvSpPr txBox="1"/>
          <p:nvPr>
            <p:ph idx="4294967295" type="sldNum"/>
          </p:nvPr>
        </p:nvSpPr>
        <p:spPr>
          <a:xfrm>
            <a:off x="8492948" y="102704"/>
            <a:ext cx="4521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100">
                <a:solidFill>
                  <a:srgbClr val="E0E0E0"/>
                </a:solidFill>
              </a:rPr>
              <a:t>‹#›</a:t>
            </a:fld>
            <a:endParaRPr sz="2100">
              <a:solidFill>
                <a:srgbClr val="E0E0E0"/>
              </a:solidFill>
            </a:endParaRPr>
          </a:p>
        </p:txBody>
      </p:sp>
      <p:sp>
        <p:nvSpPr>
          <p:cNvPr id="387" name="Google Shape;387;p38"/>
          <p:cNvSpPr/>
          <p:nvPr/>
        </p:nvSpPr>
        <p:spPr>
          <a:xfrm>
            <a:off x="1919130" y="2575997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38"/>
          <p:cNvSpPr/>
          <p:nvPr/>
        </p:nvSpPr>
        <p:spPr>
          <a:xfrm>
            <a:off x="2099420" y="1833805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38"/>
          <p:cNvSpPr/>
          <p:nvPr/>
        </p:nvSpPr>
        <p:spPr>
          <a:xfrm>
            <a:off x="2544181" y="3157310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38"/>
          <p:cNvSpPr/>
          <p:nvPr/>
        </p:nvSpPr>
        <p:spPr>
          <a:xfrm>
            <a:off x="2634389" y="2457850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38"/>
          <p:cNvSpPr/>
          <p:nvPr/>
        </p:nvSpPr>
        <p:spPr>
          <a:xfrm>
            <a:off x="3056239" y="1852222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38"/>
          <p:cNvSpPr/>
          <p:nvPr/>
        </p:nvSpPr>
        <p:spPr>
          <a:xfrm>
            <a:off x="3095125" y="1254881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8"/>
          <p:cNvSpPr/>
          <p:nvPr/>
        </p:nvSpPr>
        <p:spPr>
          <a:xfrm>
            <a:off x="4289196" y="1973775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38"/>
          <p:cNvSpPr/>
          <p:nvPr/>
        </p:nvSpPr>
        <p:spPr>
          <a:xfrm>
            <a:off x="3377930" y="2996822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38"/>
          <p:cNvSpPr/>
          <p:nvPr/>
        </p:nvSpPr>
        <p:spPr>
          <a:xfrm>
            <a:off x="4889234" y="2434070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B05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8"/>
          <p:cNvSpPr/>
          <p:nvPr/>
        </p:nvSpPr>
        <p:spPr>
          <a:xfrm>
            <a:off x="5456506" y="1756671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B05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8"/>
          <p:cNvSpPr/>
          <p:nvPr/>
        </p:nvSpPr>
        <p:spPr>
          <a:xfrm>
            <a:off x="6018578" y="2189186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B05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8"/>
          <p:cNvSpPr/>
          <p:nvPr/>
        </p:nvSpPr>
        <p:spPr>
          <a:xfrm>
            <a:off x="6440429" y="1580888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B05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38"/>
          <p:cNvSpPr/>
          <p:nvPr/>
        </p:nvSpPr>
        <p:spPr>
          <a:xfrm>
            <a:off x="5888959" y="1220945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B05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38"/>
          <p:cNvSpPr/>
          <p:nvPr/>
        </p:nvSpPr>
        <p:spPr>
          <a:xfrm>
            <a:off x="7141549" y="1358945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B05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38"/>
          <p:cNvSpPr/>
          <p:nvPr/>
        </p:nvSpPr>
        <p:spPr>
          <a:xfrm>
            <a:off x="6159980" y="2871520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B05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38"/>
          <p:cNvSpPr/>
          <p:nvPr/>
        </p:nvSpPr>
        <p:spPr>
          <a:xfrm>
            <a:off x="6858745" y="2189186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B05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8"/>
          <p:cNvSpPr/>
          <p:nvPr/>
        </p:nvSpPr>
        <p:spPr>
          <a:xfrm>
            <a:off x="6677657" y="2676289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B05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8"/>
          <p:cNvSpPr/>
          <p:nvPr/>
        </p:nvSpPr>
        <p:spPr>
          <a:xfrm>
            <a:off x="5171102" y="2142864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B05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8"/>
          <p:cNvSpPr/>
          <p:nvPr/>
        </p:nvSpPr>
        <p:spPr>
          <a:xfrm>
            <a:off x="4472582" y="1719317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D8D8D8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38"/>
          <p:cNvSpPr/>
          <p:nvPr/>
        </p:nvSpPr>
        <p:spPr>
          <a:xfrm>
            <a:off x="3390893" y="2518780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7" name="Google Shape;407;p38"/>
          <p:cNvCxnSpPr/>
          <p:nvPr/>
        </p:nvCxnSpPr>
        <p:spPr>
          <a:xfrm flipH="1">
            <a:off x="4415306" y="1849552"/>
            <a:ext cx="213970" cy="30954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408" name="Google Shape;408;p38"/>
          <p:cNvSpPr txBox="1"/>
          <p:nvPr/>
        </p:nvSpPr>
        <p:spPr>
          <a:xfrm>
            <a:off x="4682043" y="1400320"/>
            <a:ext cx="518844" cy="276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4589" l="0" r="-6139" t="-8196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cxnSp>
        <p:nvCxnSpPr>
          <p:cNvPr id="409" name="Google Shape;409;p38"/>
          <p:cNvCxnSpPr/>
          <p:nvPr/>
        </p:nvCxnSpPr>
        <p:spPr>
          <a:xfrm>
            <a:off x="4615824" y="1870868"/>
            <a:ext cx="439321" cy="73597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410" name="Google Shape;410;p38"/>
          <p:cNvCxnSpPr/>
          <p:nvPr/>
        </p:nvCxnSpPr>
        <p:spPr>
          <a:xfrm>
            <a:off x="4642496" y="1855255"/>
            <a:ext cx="626306" cy="41846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411" name="Google Shape;411;p38"/>
          <p:cNvSpPr txBox="1"/>
          <p:nvPr/>
        </p:nvSpPr>
        <p:spPr>
          <a:xfrm>
            <a:off x="3833056" y="1514995"/>
            <a:ext cx="82811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input</a:t>
            </a:r>
            <a:endParaRPr sz="1100"/>
          </a:p>
        </p:txBody>
      </p:sp>
      <p:sp>
        <p:nvSpPr>
          <p:cNvPr id="412" name="Google Shape;412;p38"/>
          <p:cNvSpPr txBox="1"/>
          <p:nvPr/>
        </p:nvSpPr>
        <p:spPr>
          <a:xfrm>
            <a:off x="2568657" y="3905762"/>
            <a:ext cx="274354" cy="45954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413" name="Google Shape;413;p38"/>
          <p:cNvSpPr/>
          <p:nvPr/>
        </p:nvSpPr>
        <p:spPr>
          <a:xfrm>
            <a:off x="2823794" y="4001651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38"/>
          <p:cNvSpPr txBox="1"/>
          <p:nvPr/>
        </p:nvSpPr>
        <p:spPr>
          <a:xfrm>
            <a:off x="3344309" y="3905762"/>
            <a:ext cx="274354" cy="45954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415" name="Google Shape;415;p38"/>
          <p:cNvSpPr/>
          <p:nvPr/>
        </p:nvSpPr>
        <p:spPr>
          <a:xfrm>
            <a:off x="3599446" y="4001651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B05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38"/>
          <p:cNvSpPr txBox="1"/>
          <p:nvPr/>
        </p:nvSpPr>
        <p:spPr>
          <a:xfrm>
            <a:off x="4047784" y="3890650"/>
            <a:ext cx="274354" cy="45954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417" name="Google Shape;417;p38"/>
          <p:cNvSpPr/>
          <p:nvPr/>
        </p:nvSpPr>
        <p:spPr>
          <a:xfrm>
            <a:off x="4302921" y="3986539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B05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38"/>
          <p:cNvSpPr txBox="1"/>
          <p:nvPr/>
        </p:nvSpPr>
        <p:spPr>
          <a:xfrm>
            <a:off x="3111735" y="3905762"/>
            <a:ext cx="273152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100"/>
          </a:p>
        </p:txBody>
      </p:sp>
      <p:sp>
        <p:nvSpPr>
          <p:cNvPr id="419" name="Google Shape;419;p38"/>
          <p:cNvSpPr txBox="1"/>
          <p:nvPr/>
        </p:nvSpPr>
        <p:spPr>
          <a:xfrm>
            <a:off x="3860060" y="3905762"/>
            <a:ext cx="273151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100"/>
          </a:p>
        </p:txBody>
      </p:sp>
      <p:sp>
        <p:nvSpPr>
          <p:cNvPr id="420" name="Google Shape;420;p38"/>
          <p:cNvSpPr txBox="1"/>
          <p:nvPr/>
        </p:nvSpPr>
        <p:spPr>
          <a:xfrm>
            <a:off x="4687826" y="3901133"/>
            <a:ext cx="292388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1100"/>
          </a:p>
        </p:txBody>
      </p:sp>
      <p:sp>
        <p:nvSpPr>
          <p:cNvPr id="421" name="Google Shape;421;p38"/>
          <p:cNvSpPr/>
          <p:nvPr/>
        </p:nvSpPr>
        <p:spPr>
          <a:xfrm>
            <a:off x="5045237" y="3986539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B05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38"/>
          <p:cNvSpPr txBox="1"/>
          <p:nvPr/>
        </p:nvSpPr>
        <p:spPr>
          <a:xfrm>
            <a:off x="276314" y="4026320"/>
            <a:ext cx="205094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Unweighted KNN prediction:</a:t>
            </a:r>
            <a:endParaRPr sz="1100"/>
          </a:p>
        </p:txBody>
      </p:sp>
      <p:sp>
        <p:nvSpPr>
          <p:cNvPr id="423" name="Google Shape;423;p38"/>
          <p:cNvSpPr txBox="1"/>
          <p:nvPr/>
        </p:nvSpPr>
        <p:spPr>
          <a:xfrm>
            <a:off x="2568657" y="4460162"/>
            <a:ext cx="274354" cy="45959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424" name="Google Shape;424;p38"/>
          <p:cNvSpPr/>
          <p:nvPr/>
        </p:nvSpPr>
        <p:spPr>
          <a:xfrm>
            <a:off x="2823794" y="4556051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38"/>
          <p:cNvSpPr txBox="1"/>
          <p:nvPr/>
        </p:nvSpPr>
        <p:spPr>
          <a:xfrm>
            <a:off x="3344309" y="4460162"/>
            <a:ext cx="274354" cy="45959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426" name="Google Shape;426;p38"/>
          <p:cNvSpPr/>
          <p:nvPr/>
        </p:nvSpPr>
        <p:spPr>
          <a:xfrm>
            <a:off x="3599446" y="4556051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B05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38"/>
          <p:cNvSpPr txBox="1"/>
          <p:nvPr/>
        </p:nvSpPr>
        <p:spPr>
          <a:xfrm>
            <a:off x="4047784" y="4445049"/>
            <a:ext cx="274354" cy="45959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428" name="Google Shape;428;p38"/>
          <p:cNvSpPr/>
          <p:nvPr/>
        </p:nvSpPr>
        <p:spPr>
          <a:xfrm>
            <a:off x="4302921" y="4540938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B05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38"/>
          <p:cNvSpPr txBox="1"/>
          <p:nvPr/>
        </p:nvSpPr>
        <p:spPr>
          <a:xfrm>
            <a:off x="3111735" y="4460161"/>
            <a:ext cx="273152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100"/>
          </a:p>
        </p:txBody>
      </p:sp>
      <p:sp>
        <p:nvSpPr>
          <p:cNvPr id="430" name="Google Shape;430;p38"/>
          <p:cNvSpPr txBox="1"/>
          <p:nvPr/>
        </p:nvSpPr>
        <p:spPr>
          <a:xfrm>
            <a:off x="3860060" y="4460161"/>
            <a:ext cx="273151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100"/>
          </a:p>
        </p:txBody>
      </p:sp>
      <p:sp>
        <p:nvSpPr>
          <p:cNvPr id="431" name="Google Shape;431;p38"/>
          <p:cNvSpPr txBox="1"/>
          <p:nvPr/>
        </p:nvSpPr>
        <p:spPr>
          <a:xfrm>
            <a:off x="4687826" y="4455533"/>
            <a:ext cx="292388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1100"/>
          </a:p>
        </p:txBody>
      </p:sp>
      <p:sp>
        <p:nvSpPr>
          <p:cNvPr id="432" name="Google Shape;432;p38"/>
          <p:cNvSpPr/>
          <p:nvPr/>
        </p:nvSpPr>
        <p:spPr>
          <a:xfrm>
            <a:off x="5045237" y="4540938"/>
            <a:ext cx="282804" cy="268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38"/>
          <p:cNvSpPr txBox="1"/>
          <p:nvPr/>
        </p:nvSpPr>
        <p:spPr>
          <a:xfrm>
            <a:off x="276314" y="4580720"/>
            <a:ext cx="18691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Weighted KNN prediction:</a:t>
            </a:r>
            <a:endParaRPr sz="1100"/>
          </a:p>
        </p:txBody>
      </p:sp>
      <p:sp>
        <p:nvSpPr>
          <p:cNvPr id="434" name="Google Shape;434;p38"/>
          <p:cNvSpPr/>
          <p:nvPr/>
        </p:nvSpPr>
        <p:spPr>
          <a:xfrm>
            <a:off x="5434721" y="3872982"/>
            <a:ext cx="2848048" cy="957935"/>
          </a:xfrm>
          <a:prstGeom prst="wedgeRectCallout">
            <a:avLst>
              <a:gd fmla="val 62284" name="adj1"/>
              <a:gd fmla="val -17475" name="adj2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weighted approach, a single red training input is being given 3 times more importance than the other two green inputs since it is sort of “three times” closer to the test input than the other two green inputs</a:t>
            </a:r>
            <a:endParaRPr sz="1100"/>
          </a:p>
        </p:txBody>
      </p:sp>
      <p:sp>
        <p:nvSpPr>
          <p:cNvPr id="435" name="Google Shape;435;p38"/>
          <p:cNvSpPr txBox="1"/>
          <p:nvPr/>
        </p:nvSpPr>
        <p:spPr>
          <a:xfrm>
            <a:off x="1440600" y="200775"/>
            <a:ext cx="54642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Weighted KNN</a:t>
            </a:r>
            <a:endParaRPr b="1" sz="2100">
              <a:solidFill>
                <a:srgbClr val="FF99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9"/>
          <p:cNvSpPr txBox="1"/>
          <p:nvPr>
            <p:ph type="title"/>
          </p:nvPr>
        </p:nvSpPr>
        <p:spPr>
          <a:xfrm>
            <a:off x="1134209" y="1852978"/>
            <a:ext cx="6541477" cy="111915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4500"/>
              <a:buFont typeface="Calibri"/>
              <a:buNone/>
            </a:pPr>
            <a:r>
              <a:rPr lang="en" sz="4500">
                <a:solidFill>
                  <a:srgbClr val="858585"/>
                </a:solidFill>
              </a:rPr>
              <a:t>Linear Models and Learning via Optimization</a:t>
            </a:r>
            <a:endParaRPr sz="1100"/>
          </a:p>
        </p:txBody>
      </p:sp>
      <p:sp>
        <p:nvSpPr>
          <p:cNvPr id="441" name="Google Shape;441;p39"/>
          <p:cNvSpPr txBox="1"/>
          <p:nvPr/>
        </p:nvSpPr>
        <p:spPr>
          <a:xfrm>
            <a:off x="8564360" y="127261"/>
            <a:ext cx="4521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100">
                <a:solidFill>
                  <a:srgbClr val="E0E0E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100">
              <a:solidFill>
                <a:srgbClr val="E0E0E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0"/>
          <p:cNvSpPr txBox="1"/>
          <p:nvPr>
            <p:ph type="title"/>
          </p:nvPr>
        </p:nvSpPr>
        <p:spPr>
          <a:xfrm>
            <a:off x="198934" y="127262"/>
            <a:ext cx="8805463" cy="61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3300"/>
              <a:buFont typeface="Calibri"/>
              <a:buNone/>
            </a:pPr>
            <a:r>
              <a:rPr lang="en" sz="1100">
                <a:solidFill>
                  <a:srgbClr val="858585"/>
                </a:solidFill>
              </a:rPr>
              <a:t>Linear Models</a:t>
            </a:r>
            <a:endParaRPr sz="1100"/>
          </a:p>
        </p:txBody>
      </p:sp>
      <p:sp>
        <p:nvSpPr>
          <p:cNvPr id="447" name="Google Shape;447;p40"/>
          <p:cNvSpPr txBox="1"/>
          <p:nvPr>
            <p:ph idx="1" type="body"/>
          </p:nvPr>
        </p:nvSpPr>
        <p:spPr>
          <a:xfrm>
            <a:off x="198934" y="848090"/>
            <a:ext cx="8805600" cy="4168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726" r="0" t="-1534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 sz="1100"/>
              <a:t> </a:t>
            </a:r>
            <a:endParaRPr sz="1100"/>
          </a:p>
        </p:txBody>
      </p:sp>
      <p:pic>
        <p:nvPicPr>
          <p:cNvPr id="448" name="Google Shape;448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404" y="1960187"/>
            <a:ext cx="5001599" cy="1277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97645" y="1960187"/>
            <a:ext cx="758015" cy="723917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40"/>
          <p:cNvSpPr/>
          <p:nvPr/>
        </p:nvSpPr>
        <p:spPr>
          <a:xfrm>
            <a:off x="5563607" y="1720852"/>
            <a:ext cx="2681568" cy="723918"/>
          </a:xfrm>
          <a:prstGeom prst="wedgeRectCallout">
            <a:avLst>
              <a:gd fmla="val 59318" name="adj1"/>
              <a:gd fmla="val 28371" name="adj2"/>
            </a:avLst>
          </a:prstGeom>
          <a:blipFill rotWithShape="1">
            <a:blip r:embed="rId6">
              <a:alphaModFix/>
            </a:blip>
            <a:stretch>
              <a:fillRect b="-12421" l="-1548" r="0" t="-4347"/>
            </a:stretch>
          </a:blip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451" name="Google Shape;451;p40"/>
          <p:cNvSpPr/>
          <p:nvPr/>
        </p:nvSpPr>
        <p:spPr>
          <a:xfrm>
            <a:off x="5893922" y="3343838"/>
            <a:ext cx="3161738" cy="666314"/>
          </a:xfrm>
          <a:prstGeom prst="wedgeRectCallout">
            <a:avLst>
              <a:gd fmla="val 76" name="adj1"/>
              <a:gd fmla="val -64909" name="adj2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“optimal” weights are unknown and have to be learned by solving an </a:t>
            </a: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optimization problem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using some </a:t>
            </a: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data</a:t>
            </a:r>
            <a:endParaRPr sz="1100"/>
          </a:p>
        </p:txBody>
      </p:sp>
      <p:sp>
        <p:nvSpPr>
          <p:cNvPr id="452" name="Google Shape;452;p40"/>
          <p:cNvSpPr txBox="1"/>
          <p:nvPr/>
        </p:nvSpPr>
        <p:spPr>
          <a:xfrm>
            <a:off x="8492948" y="102704"/>
            <a:ext cx="4521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100">
                <a:solidFill>
                  <a:srgbClr val="E0E0E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100">
              <a:solidFill>
                <a:srgbClr val="E0E0E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2141" y="4074155"/>
            <a:ext cx="758015" cy="723917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41"/>
          <p:cNvSpPr txBox="1"/>
          <p:nvPr>
            <p:ph type="title"/>
          </p:nvPr>
        </p:nvSpPr>
        <p:spPr>
          <a:xfrm>
            <a:off x="198934" y="127262"/>
            <a:ext cx="8805463" cy="61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3300"/>
              <a:buFont typeface="Calibri"/>
              <a:buNone/>
            </a:pPr>
            <a:r>
              <a:rPr lang="en" sz="1100">
                <a:solidFill>
                  <a:srgbClr val="858585"/>
                </a:solidFill>
              </a:rPr>
              <a:t>Linear Regression</a:t>
            </a:r>
            <a:endParaRPr sz="1100"/>
          </a:p>
        </p:txBody>
      </p:sp>
      <p:sp>
        <p:nvSpPr>
          <p:cNvPr id="459" name="Google Shape;459;p41"/>
          <p:cNvSpPr txBox="1"/>
          <p:nvPr>
            <p:ph idx="1" type="body"/>
          </p:nvPr>
        </p:nvSpPr>
        <p:spPr>
          <a:xfrm>
            <a:off x="198934" y="848090"/>
            <a:ext cx="8805463" cy="416814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933" r="0" t="-1752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 sz="1100"/>
              <a:t> </a:t>
            </a:r>
            <a:endParaRPr sz="1100"/>
          </a:p>
        </p:txBody>
      </p:sp>
      <p:sp>
        <p:nvSpPr>
          <p:cNvPr id="460" name="Google Shape;460;p41"/>
          <p:cNvSpPr txBox="1"/>
          <p:nvPr/>
        </p:nvSpPr>
        <p:spPr>
          <a:xfrm>
            <a:off x="8492948" y="102704"/>
            <a:ext cx="4521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100">
                <a:solidFill>
                  <a:srgbClr val="E0E0E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100">
              <a:solidFill>
                <a:srgbClr val="E0E0E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41"/>
          <p:cNvSpPr txBox="1"/>
          <p:nvPr/>
        </p:nvSpPr>
        <p:spPr>
          <a:xfrm>
            <a:off x="1104764" y="2747498"/>
            <a:ext cx="5029069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462" name="Google Shape;462;p41"/>
          <p:cNvSpPr txBox="1"/>
          <p:nvPr/>
        </p:nvSpPr>
        <p:spPr>
          <a:xfrm>
            <a:off x="2617821" y="3843465"/>
            <a:ext cx="3484800" cy="37577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48775" l="0" r="-4329" t="-23169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463" name="Google Shape;463;p41"/>
          <p:cNvSpPr/>
          <p:nvPr/>
        </p:nvSpPr>
        <p:spPr>
          <a:xfrm>
            <a:off x="6170235" y="3734785"/>
            <a:ext cx="2069024" cy="963253"/>
          </a:xfrm>
          <a:prstGeom prst="wedgeRectCallout">
            <a:avLst>
              <a:gd fmla="val 59318" name="adj1"/>
              <a:gd fmla="val 28371" name="adj2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/>
          </a:p>
        </p:txBody>
      </p:sp>
      <p:sp>
        <p:nvSpPr>
          <p:cNvPr id="464" name="Google Shape;464;p41"/>
          <p:cNvSpPr txBox="1"/>
          <p:nvPr/>
        </p:nvSpPr>
        <p:spPr>
          <a:xfrm>
            <a:off x="6249473" y="3785120"/>
            <a:ext cx="1989786" cy="83099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1536" l="-5516" r="-6205" t="-7142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465" name="Google Shape;465;p41"/>
          <p:cNvSpPr/>
          <p:nvPr/>
        </p:nvSpPr>
        <p:spPr>
          <a:xfrm>
            <a:off x="83510" y="3843465"/>
            <a:ext cx="2351273" cy="701256"/>
          </a:xfrm>
          <a:prstGeom prst="wedgeRectCallout">
            <a:avLst>
              <a:gd fmla="val 58487" name="adj1"/>
              <a:gd fmla="val -28979" name="adj2"/>
            </a:avLst>
          </a:prstGeom>
          <a:blipFill rotWithShape="1">
            <a:blip r:embed="rId8">
              <a:alphaModFix/>
            </a:blip>
            <a:stretch>
              <a:fillRect b="-14836" l="-1598" r="0" t="-7096"/>
            </a:stretch>
          </a:blip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pic>
        <p:nvPicPr>
          <p:cNvPr id="466" name="Google Shape;466;p4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258399" y="1159062"/>
            <a:ext cx="297335" cy="1201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4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555734" y="1156440"/>
            <a:ext cx="1220464" cy="1201003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41"/>
          <p:cNvSpPr/>
          <p:nvPr/>
        </p:nvSpPr>
        <p:spPr>
          <a:xfrm>
            <a:off x="6332408" y="2665793"/>
            <a:ext cx="2443790" cy="701256"/>
          </a:xfrm>
          <a:prstGeom prst="wedgeRectCallout">
            <a:avLst>
              <a:gd fmla="val -60989" name="adj1"/>
              <a:gd fmla="val -8235" name="adj2"/>
            </a:avLst>
          </a:prstGeom>
          <a:blipFill rotWithShape="1">
            <a:blip r:embed="rId11">
              <a:alphaModFix/>
            </a:blip>
            <a:stretch>
              <a:fillRect b="-14838" l="0" r="0" t="-6451"/>
            </a:stretch>
          </a:blip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2"/>
          <p:cNvSpPr txBox="1"/>
          <p:nvPr>
            <p:ph idx="1" type="body"/>
          </p:nvPr>
        </p:nvSpPr>
        <p:spPr>
          <a:xfrm>
            <a:off x="137084" y="966927"/>
            <a:ext cx="8805600" cy="41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Linear regression is like fitting a line or (hyper)plane to a set of points</a:t>
            </a:r>
            <a:endParaRPr sz="11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</a:pPr>
            <a:r>
              <a:t/>
            </a:r>
            <a:endParaRPr sz="600">
              <a:latin typeface="Arial"/>
              <a:ea typeface="Arial"/>
              <a:cs typeface="Arial"/>
              <a:sym typeface="Arial"/>
            </a:endParaRPr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The line/plane must also predict outputs of the unseen (test) inputs well</a:t>
            </a:r>
            <a:endParaRPr sz="11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 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42"/>
          <p:cNvSpPr txBox="1"/>
          <p:nvPr>
            <p:ph type="title"/>
          </p:nvPr>
        </p:nvSpPr>
        <p:spPr>
          <a:xfrm>
            <a:off x="198934" y="127262"/>
            <a:ext cx="8805463" cy="61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3300"/>
              <a:buFont typeface="Calibri"/>
              <a:buNone/>
            </a:pPr>
            <a:r>
              <a:rPr lang="en" sz="1100">
                <a:solidFill>
                  <a:srgbClr val="858585"/>
                </a:solidFill>
              </a:rPr>
              <a:t>Linear Regression: Pictorially</a:t>
            </a:r>
            <a:endParaRPr sz="1100"/>
          </a:p>
        </p:txBody>
      </p:sp>
      <p:sp>
        <p:nvSpPr>
          <p:cNvPr id="475" name="Google Shape;475;p42"/>
          <p:cNvSpPr txBox="1"/>
          <p:nvPr/>
        </p:nvSpPr>
        <p:spPr>
          <a:xfrm>
            <a:off x="8492948" y="102704"/>
            <a:ext cx="4521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100">
                <a:solidFill>
                  <a:srgbClr val="E0E0E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100">
              <a:solidFill>
                <a:srgbClr val="E0E0E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6" name="Google Shape;476;p42"/>
          <p:cNvCxnSpPr/>
          <p:nvPr/>
        </p:nvCxnSpPr>
        <p:spPr>
          <a:xfrm>
            <a:off x="2586872" y="2030443"/>
            <a:ext cx="0" cy="150431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7" name="Google Shape;477;p42"/>
          <p:cNvCxnSpPr/>
          <p:nvPr/>
        </p:nvCxnSpPr>
        <p:spPr>
          <a:xfrm rot="10800000">
            <a:off x="2586872" y="3534760"/>
            <a:ext cx="165899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8" name="Google Shape;478;p42"/>
          <p:cNvSpPr/>
          <p:nvPr/>
        </p:nvSpPr>
        <p:spPr>
          <a:xfrm>
            <a:off x="2937452" y="3170348"/>
            <a:ext cx="106960" cy="113251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42"/>
          <p:cNvSpPr/>
          <p:nvPr/>
        </p:nvSpPr>
        <p:spPr>
          <a:xfrm>
            <a:off x="3044412" y="2994392"/>
            <a:ext cx="106960" cy="113251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42"/>
          <p:cNvSpPr/>
          <p:nvPr/>
        </p:nvSpPr>
        <p:spPr>
          <a:xfrm>
            <a:off x="3209045" y="2994392"/>
            <a:ext cx="106960" cy="113251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42"/>
          <p:cNvSpPr/>
          <p:nvPr/>
        </p:nvSpPr>
        <p:spPr>
          <a:xfrm>
            <a:off x="3262525" y="2791606"/>
            <a:ext cx="106960" cy="113251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42"/>
          <p:cNvSpPr/>
          <p:nvPr/>
        </p:nvSpPr>
        <p:spPr>
          <a:xfrm>
            <a:off x="3441840" y="2640464"/>
            <a:ext cx="106960" cy="113251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42"/>
          <p:cNvSpPr/>
          <p:nvPr/>
        </p:nvSpPr>
        <p:spPr>
          <a:xfrm>
            <a:off x="3655454" y="2527213"/>
            <a:ext cx="106960" cy="113251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42"/>
          <p:cNvSpPr/>
          <p:nvPr/>
        </p:nvSpPr>
        <p:spPr>
          <a:xfrm>
            <a:off x="3762414" y="2336904"/>
            <a:ext cx="106960" cy="113251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42"/>
          <p:cNvSpPr/>
          <p:nvPr/>
        </p:nvSpPr>
        <p:spPr>
          <a:xfrm>
            <a:off x="4026972" y="2230870"/>
            <a:ext cx="106960" cy="113251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42"/>
          <p:cNvSpPr/>
          <p:nvPr/>
        </p:nvSpPr>
        <p:spPr>
          <a:xfrm>
            <a:off x="3889522" y="2393530"/>
            <a:ext cx="106960" cy="113251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7" name="Google Shape;487;p42"/>
          <p:cNvCxnSpPr>
            <a:stCxn id="485" idx="0"/>
          </p:cNvCxnSpPr>
          <p:nvPr/>
        </p:nvCxnSpPr>
        <p:spPr>
          <a:xfrm flipH="1">
            <a:off x="2777852" y="2230870"/>
            <a:ext cx="1302600" cy="1165500"/>
          </a:xfrm>
          <a:prstGeom prst="straightConnector1">
            <a:avLst/>
          </a:prstGeom>
          <a:noFill/>
          <a:ln cap="flat" cmpd="sng" w="5715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8" name="Google Shape;488;p42"/>
          <p:cNvSpPr txBox="1"/>
          <p:nvPr/>
        </p:nvSpPr>
        <p:spPr>
          <a:xfrm>
            <a:off x="5871507" y="3461049"/>
            <a:ext cx="9381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89" name="Google Shape;489;p42"/>
          <p:cNvSpPr txBox="1"/>
          <p:nvPr/>
        </p:nvSpPr>
        <p:spPr>
          <a:xfrm>
            <a:off x="4727568" y="2994399"/>
            <a:ext cx="9381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90" name="Google Shape;490;p42"/>
          <p:cNvSpPr txBox="1"/>
          <p:nvPr/>
        </p:nvSpPr>
        <p:spPr>
          <a:xfrm>
            <a:off x="106960" y="5016238"/>
            <a:ext cx="1385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42"/>
          <p:cNvSpPr txBox="1"/>
          <p:nvPr/>
        </p:nvSpPr>
        <p:spPr>
          <a:xfrm>
            <a:off x="2568556" y="3529880"/>
            <a:ext cx="1721096" cy="276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4589" l="-2393" r="-2125" t="-8196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492" name="Google Shape;492;p42"/>
          <p:cNvSpPr txBox="1"/>
          <p:nvPr/>
        </p:nvSpPr>
        <p:spPr>
          <a:xfrm rot="-5400000">
            <a:off x="1957599" y="2629696"/>
            <a:ext cx="961400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3790" l="-8196" r="-24589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pic>
        <p:nvPicPr>
          <p:cNvPr id="493" name="Google Shape;493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069" y="2705122"/>
            <a:ext cx="885825" cy="928688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42"/>
          <p:cNvSpPr/>
          <p:nvPr/>
        </p:nvSpPr>
        <p:spPr>
          <a:xfrm>
            <a:off x="490626" y="1578324"/>
            <a:ext cx="1847146" cy="1109513"/>
          </a:xfrm>
          <a:prstGeom prst="wedgeRectCallout">
            <a:avLst>
              <a:gd fmla="val -46520" name="adj1"/>
              <a:gd fmla="val 82233" name="adj2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if a line/plane doesn’t model the input-output relationship very well, e.g., if their relationship is better modeled by a nonlinear curve or curved surface?</a:t>
            </a:r>
            <a:endParaRPr sz="1100"/>
          </a:p>
        </p:txBody>
      </p:sp>
      <p:sp>
        <p:nvSpPr>
          <p:cNvPr id="495" name="Google Shape;495;p42"/>
          <p:cNvSpPr txBox="1"/>
          <p:nvPr/>
        </p:nvSpPr>
        <p:spPr>
          <a:xfrm>
            <a:off x="6673190" y="1927229"/>
            <a:ext cx="12081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96" name="Google Shape;496;p42"/>
          <p:cNvSpPr txBox="1"/>
          <p:nvPr/>
        </p:nvSpPr>
        <p:spPr>
          <a:xfrm>
            <a:off x="7906136" y="1900432"/>
            <a:ext cx="11568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3"/>
          <p:cNvSpPr txBox="1"/>
          <p:nvPr>
            <p:ph type="title"/>
          </p:nvPr>
        </p:nvSpPr>
        <p:spPr>
          <a:xfrm>
            <a:off x="198934" y="127262"/>
            <a:ext cx="8805463" cy="61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3300"/>
              <a:buFont typeface="Calibri"/>
              <a:buNone/>
            </a:pPr>
            <a:r>
              <a:rPr lang="en" sz="1100">
                <a:solidFill>
                  <a:srgbClr val="858585"/>
                </a:solidFill>
              </a:rPr>
              <a:t>Loss Functions for Regression</a:t>
            </a:r>
            <a:endParaRPr sz="1100"/>
          </a:p>
        </p:txBody>
      </p:sp>
      <p:sp>
        <p:nvSpPr>
          <p:cNvPr id="502" name="Google Shape;502;p43"/>
          <p:cNvSpPr txBox="1"/>
          <p:nvPr>
            <p:ph idx="1" type="body"/>
          </p:nvPr>
        </p:nvSpPr>
        <p:spPr>
          <a:xfrm>
            <a:off x="198934" y="848090"/>
            <a:ext cx="8805463" cy="41681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Many possible loss functions for regression problems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43"/>
          <p:cNvSpPr txBox="1"/>
          <p:nvPr/>
        </p:nvSpPr>
        <p:spPr>
          <a:xfrm>
            <a:off x="8492948" y="102704"/>
            <a:ext cx="4521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100">
                <a:solidFill>
                  <a:srgbClr val="E0E0E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100">
              <a:solidFill>
                <a:srgbClr val="E0E0E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43"/>
          <p:cNvSpPr/>
          <p:nvPr/>
        </p:nvSpPr>
        <p:spPr>
          <a:xfrm>
            <a:off x="1728504" y="1721294"/>
            <a:ext cx="782389" cy="1002409"/>
          </a:xfrm>
          <a:custGeom>
            <a:rect b="b" l="l" r="r" t="t"/>
            <a:pathLst>
              <a:path extrusionOk="0" h="7340" w="4039">
                <a:moveTo>
                  <a:pt x="0" y="0"/>
                </a:moveTo>
                <a:cubicBezTo>
                  <a:pt x="651" y="6801"/>
                  <a:pt x="4038" y="7339"/>
                  <a:pt x="4038" y="7339"/>
                </a:cubicBezTo>
              </a:path>
            </a:pathLst>
          </a:custGeom>
          <a:noFill/>
          <a:ln cap="flat" cmpd="sng" w="57225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43"/>
          <p:cNvSpPr/>
          <p:nvPr/>
        </p:nvSpPr>
        <p:spPr>
          <a:xfrm>
            <a:off x="2537632" y="1721294"/>
            <a:ext cx="828458" cy="1006490"/>
          </a:xfrm>
          <a:custGeom>
            <a:rect b="b" l="l" r="r" t="t"/>
            <a:pathLst>
              <a:path extrusionOk="0" h="7340" w="3962">
                <a:moveTo>
                  <a:pt x="3961" y="0"/>
                </a:moveTo>
                <a:cubicBezTo>
                  <a:pt x="3323" y="6801"/>
                  <a:pt x="0" y="7339"/>
                  <a:pt x="0" y="7339"/>
                </a:cubicBezTo>
              </a:path>
            </a:pathLst>
          </a:custGeom>
          <a:noFill/>
          <a:ln cap="flat" cmpd="sng" w="57225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6" name="Google Shape;506;p43"/>
          <p:cNvCxnSpPr/>
          <p:nvPr/>
        </p:nvCxnSpPr>
        <p:spPr>
          <a:xfrm flipH="1" rot="10800000">
            <a:off x="1476677" y="2732014"/>
            <a:ext cx="2139763" cy="26881"/>
          </a:xfrm>
          <a:prstGeom prst="straightConnector1">
            <a:avLst/>
          </a:prstGeom>
          <a:noFill/>
          <a:ln cap="flat" cmpd="sng" w="572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43"/>
          <p:cNvCxnSpPr/>
          <p:nvPr/>
        </p:nvCxnSpPr>
        <p:spPr>
          <a:xfrm>
            <a:off x="2525354" y="1611552"/>
            <a:ext cx="5743" cy="1116232"/>
          </a:xfrm>
          <a:prstGeom prst="straightConnector1">
            <a:avLst/>
          </a:prstGeom>
          <a:noFill/>
          <a:ln cap="flat" cmpd="sng" w="572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8" name="Google Shape;508;p43"/>
          <p:cNvSpPr txBox="1"/>
          <p:nvPr/>
        </p:nvSpPr>
        <p:spPr>
          <a:xfrm>
            <a:off x="3088430" y="2756870"/>
            <a:ext cx="828458" cy="2077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51107" l="-7733" r="-12705" t="-28887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509" name="Google Shape;509;p43"/>
          <p:cNvSpPr txBox="1"/>
          <p:nvPr/>
        </p:nvSpPr>
        <p:spPr>
          <a:xfrm>
            <a:off x="2625290" y="1458774"/>
            <a:ext cx="1079670" cy="20774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32607" l="-5506" r="-1694" t="-4345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510" name="Google Shape;510;p43"/>
          <p:cNvSpPr txBox="1"/>
          <p:nvPr/>
        </p:nvSpPr>
        <p:spPr>
          <a:xfrm>
            <a:off x="2099772" y="1419439"/>
            <a:ext cx="4378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</a:t>
            </a:r>
            <a:endParaRPr sz="1100"/>
          </a:p>
        </p:txBody>
      </p:sp>
      <p:cxnSp>
        <p:nvCxnSpPr>
          <p:cNvPr id="511" name="Google Shape;511;p43"/>
          <p:cNvCxnSpPr/>
          <p:nvPr/>
        </p:nvCxnSpPr>
        <p:spPr>
          <a:xfrm>
            <a:off x="6946618" y="1665382"/>
            <a:ext cx="5743" cy="1116232"/>
          </a:xfrm>
          <a:prstGeom prst="straightConnector1">
            <a:avLst/>
          </a:prstGeom>
          <a:noFill/>
          <a:ln cap="flat" cmpd="sng" w="572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2" name="Google Shape;512;p43"/>
          <p:cNvSpPr txBox="1"/>
          <p:nvPr/>
        </p:nvSpPr>
        <p:spPr>
          <a:xfrm>
            <a:off x="7124354" y="1473269"/>
            <a:ext cx="964928" cy="20774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32607" l="-6159" r="-6634" t="-2172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513" name="Google Shape;513;p43"/>
          <p:cNvSpPr txBox="1"/>
          <p:nvPr/>
        </p:nvSpPr>
        <p:spPr>
          <a:xfrm>
            <a:off x="6521036" y="1473269"/>
            <a:ext cx="4378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</a:t>
            </a:r>
            <a:endParaRPr sz="1100"/>
          </a:p>
        </p:txBody>
      </p:sp>
      <p:cxnSp>
        <p:nvCxnSpPr>
          <p:cNvPr id="514" name="Google Shape;514;p43"/>
          <p:cNvCxnSpPr/>
          <p:nvPr/>
        </p:nvCxnSpPr>
        <p:spPr>
          <a:xfrm>
            <a:off x="2532625" y="3248664"/>
            <a:ext cx="5743" cy="1116232"/>
          </a:xfrm>
          <a:prstGeom prst="straightConnector1">
            <a:avLst/>
          </a:prstGeom>
          <a:noFill/>
          <a:ln cap="flat" cmpd="sng" w="572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5" name="Google Shape;515;p43"/>
          <p:cNvSpPr txBox="1"/>
          <p:nvPr/>
        </p:nvSpPr>
        <p:spPr>
          <a:xfrm>
            <a:off x="2107043" y="3056551"/>
            <a:ext cx="4378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</a:t>
            </a:r>
            <a:endParaRPr sz="1100"/>
          </a:p>
        </p:txBody>
      </p:sp>
      <p:cxnSp>
        <p:nvCxnSpPr>
          <p:cNvPr id="516" name="Google Shape;516;p43"/>
          <p:cNvCxnSpPr/>
          <p:nvPr/>
        </p:nvCxnSpPr>
        <p:spPr>
          <a:xfrm>
            <a:off x="7014402" y="3447673"/>
            <a:ext cx="5743" cy="1116232"/>
          </a:xfrm>
          <a:prstGeom prst="straightConnector1">
            <a:avLst/>
          </a:prstGeom>
          <a:noFill/>
          <a:ln cap="flat" cmpd="sng" w="572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7" name="Google Shape;517;p43"/>
          <p:cNvSpPr txBox="1"/>
          <p:nvPr/>
        </p:nvSpPr>
        <p:spPr>
          <a:xfrm>
            <a:off x="7107362" y="3176531"/>
            <a:ext cx="1360358" cy="20774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35552" l="-336" r="0" t="-222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518" name="Google Shape;518;p43"/>
          <p:cNvSpPr txBox="1"/>
          <p:nvPr/>
        </p:nvSpPr>
        <p:spPr>
          <a:xfrm>
            <a:off x="6588820" y="3255560"/>
            <a:ext cx="4378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</a:t>
            </a:r>
            <a:endParaRPr sz="1100"/>
          </a:p>
        </p:txBody>
      </p:sp>
      <p:cxnSp>
        <p:nvCxnSpPr>
          <p:cNvPr id="519" name="Google Shape;519;p43"/>
          <p:cNvCxnSpPr/>
          <p:nvPr/>
        </p:nvCxnSpPr>
        <p:spPr>
          <a:xfrm flipH="1" rot="10800000">
            <a:off x="6952049" y="1750268"/>
            <a:ext cx="810230" cy="1038547"/>
          </a:xfrm>
          <a:prstGeom prst="straightConnector1">
            <a:avLst/>
          </a:prstGeom>
          <a:noFill/>
          <a:ln cap="flat" cmpd="sng" w="57225">
            <a:solidFill>
              <a:srgbClr val="FF33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" name="Google Shape;520;p43"/>
          <p:cNvCxnSpPr/>
          <p:nvPr/>
        </p:nvCxnSpPr>
        <p:spPr>
          <a:xfrm rot="10800000">
            <a:off x="6200278" y="1786406"/>
            <a:ext cx="745235" cy="1012771"/>
          </a:xfrm>
          <a:prstGeom prst="straightConnector1">
            <a:avLst/>
          </a:prstGeom>
          <a:noFill/>
          <a:ln cap="flat" cmpd="sng" w="57225">
            <a:solidFill>
              <a:srgbClr val="FF333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1" name="Google Shape;521;p43"/>
          <p:cNvSpPr/>
          <p:nvPr/>
        </p:nvSpPr>
        <p:spPr>
          <a:xfrm>
            <a:off x="2537632" y="3361545"/>
            <a:ext cx="828458" cy="1006490"/>
          </a:xfrm>
          <a:custGeom>
            <a:rect b="b" l="l" r="r" t="t"/>
            <a:pathLst>
              <a:path extrusionOk="0" h="7340" w="3962">
                <a:moveTo>
                  <a:pt x="3961" y="0"/>
                </a:moveTo>
                <a:cubicBezTo>
                  <a:pt x="3323" y="6801"/>
                  <a:pt x="0" y="7339"/>
                  <a:pt x="0" y="7339"/>
                </a:cubicBezTo>
              </a:path>
            </a:pathLst>
          </a:custGeom>
          <a:noFill/>
          <a:ln cap="flat" cmpd="sng" w="57225">
            <a:solidFill>
              <a:srgbClr val="FF333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43"/>
          <p:cNvSpPr/>
          <p:nvPr/>
        </p:nvSpPr>
        <p:spPr>
          <a:xfrm>
            <a:off x="1748707" y="3372875"/>
            <a:ext cx="782389" cy="1002409"/>
          </a:xfrm>
          <a:custGeom>
            <a:rect b="b" l="l" r="r" t="t"/>
            <a:pathLst>
              <a:path extrusionOk="0" h="7340" w="4039">
                <a:moveTo>
                  <a:pt x="0" y="0"/>
                </a:moveTo>
                <a:cubicBezTo>
                  <a:pt x="651" y="6801"/>
                  <a:pt x="4038" y="7339"/>
                  <a:pt x="4038" y="7339"/>
                </a:cubicBezTo>
              </a:path>
            </a:pathLst>
          </a:custGeom>
          <a:noFill/>
          <a:ln cap="flat" cmpd="sng" w="57225">
            <a:solidFill>
              <a:srgbClr val="FF333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43"/>
          <p:cNvSpPr/>
          <p:nvPr/>
        </p:nvSpPr>
        <p:spPr>
          <a:xfrm>
            <a:off x="2545506" y="4110140"/>
            <a:ext cx="472779" cy="256300"/>
          </a:xfrm>
          <a:custGeom>
            <a:rect b="b" l="l" r="r" t="t"/>
            <a:pathLst>
              <a:path extrusionOk="0" h="10000" w="9333">
                <a:moveTo>
                  <a:pt x="9333" y="0"/>
                </a:moveTo>
                <a:cubicBezTo>
                  <a:pt x="4343" y="9184"/>
                  <a:pt x="0" y="10000"/>
                  <a:pt x="0" y="10000"/>
                </a:cubicBezTo>
              </a:path>
            </a:pathLst>
          </a:custGeom>
          <a:noFill/>
          <a:ln cap="flat" cmpd="sng" w="57225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43"/>
          <p:cNvSpPr/>
          <p:nvPr/>
        </p:nvSpPr>
        <p:spPr>
          <a:xfrm flipH="1">
            <a:off x="2057939" y="4100922"/>
            <a:ext cx="468562" cy="261499"/>
          </a:xfrm>
          <a:custGeom>
            <a:rect b="b" l="l" r="r" t="t"/>
            <a:pathLst>
              <a:path extrusionOk="0" h="9155" w="9700">
                <a:moveTo>
                  <a:pt x="9700" y="0"/>
                </a:moveTo>
                <a:cubicBezTo>
                  <a:pt x="6411" y="7370"/>
                  <a:pt x="0" y="9155"/>
                  <a:pt x="0" y="9155"/>
                </a:cubicBezTo>
              </a:path>
            </a:pathLst>
          </a:custGeom>
          <a:noFill/>
          <a:ln cap="flat" cmpd="sng" w="57225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5" name="Google Shape;525;p43"/>
          <p:cNvCxnSpPr/>
          <p:nvPr/>
        </p:nvCxnSpPr>
        <p:spPr>
          <a:xfrm rot="10800000">
            <a:off x="1605902" y="3652007"/>
            <a:ext cx="541846" cy="533372"/>
          </a:xfrm>
          <a:prstGeom prst="straightConnector1">
            <a:avLst/>
          </a:prstGeom>
          <a:noFill/>
          <a:ln cap="flat" cmpd="sng" w="572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43"/>
          <p:cNvCxnSpPr/>
          <p:nvPr/>
        </p:nvCxnSpPr>
        <p:spPr>
          <a:xfrm flipH="1" rot="10800000">
            <a:off x="7246262" y="3455299"/>
            <a:ext cx="484393" cy="1116232"/>
          </a:xfrm>
          <a:prstGeom prst="straightConnector1">
            <a:avLst/>
          </a:prstGeom>
          <a:noFill/>
          <a:ln cap="flat" cmpd="sng" w="57225">
            <a:solidFill>
              <a:srgbClr val="FF33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" name="Google Shape;527;p43"/>
          <p:cNvCxnSpPr/>
          <p:nvPr/>
        </p:nvCxnSpPr>
        <p:spPr>
          <a:xfrm rot="10800000">
            <a:off x="6398419" y="3474284"/>
            <a:ext cx="379258" cy="1103195"/>
          </a:xfrm>
          <a:prstGeom prst="straightConnector1">
            <a:avLst/>
          </a:prstGeom>
          <a:noFill/>
          <a:ln cap="flat" cmpd="sng" w="57225">
            <a:solidFill>
              <a:srgbClr val="FF33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43"/>
          <p:cNvCxnSpPr/>
          <p:nvPr/>
        </p:nvCxnSpPr>
        <p:spPr>
          <a:xfrm rot="10800000">
            <a:off x="6776801" y="4556670"/>
            <a:ext cx="463717" cy="1825"/>
          </a:xfrm>
          <a:prstGeom prst="straightConnector1">
            <a:avLst/>
          </a:prstGeom>
          <a:noFill/>
          <a:ln cap="flat" cmpd="sng" w="57225">
            <a:solidFill>
              <a:srgbClr val="FF333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9" name="Google Shape;529;p43"/>
          <p:cNvSpPr/>
          <p:nvPr/>
        </p:nvSpPr>
        <p:spPr>
          <a:xfrm>
            <a:off x="714417" y="1396892"/>
            <a:ext cx="1163943" cy="214660"/>
          </a:xfrm>
          <a:prstGeom prst="wedgeRectCallout">
            <a:avLst>
              <a:gd fmla="val 37093" name="adj1"/>
              <a:gd fmla="val 87331" name="adj2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Squared loss</a:t>
            </a:r>
            <a:endParaRPr sz="1100"/>
          </a:p>
        </p:txBody>
      </p:sp>
      <p:sp>
        <p:nvSpPr>
          <p:cNvPr id="530" name="Google Shape;530;p43"/>
          <p:cNvSpPr/>
          <p:nvPr/>
        </p:nvSpPr>
        <p:spPr>
          <a:xfrm>
            <a:off x="5144302" y="1458774"/>
            <a:ext cx="1163943" cy="214661"/>
          </a:xfrm>
          <a:prstGeom prst="wedgeRectCallout">
            <a:avLst>
              <a:gd fmla="val 37093" name="adj1"/>
              <a:gd fmla="val 87331" name="adj2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Absolute loss</a:t>
            </a:r>
            <a:endParaRPr sz="1100"/>
          </a:p>
        </p:txBody>
      </p:sp>
      <p:sp>
        <p:nvSpPr>
          <p:cNvPr id="531" name="Google Shape;531;p43"/>
          <p:cNvSpPr/>
          <p:nvPr/>
        </p:nvSpPr>
        <p:spPr>
          <a:xfrm>
            <a:off x="434038" y="3195050"/>
            <a:ext cx="1140939" cy="214660"/>
          </a:xfrm>
          <a:prstGeom prst="wedgeRectCallout">
            <a:avLst>
              <a:gd fmla="val 46406" name="adj1"/>
              <a:gd fmla="val 91831" name="adj2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Huber loss</a:t>
            </a:r>
            <a:endParaRPr sz="1100"/>
          </a:p>
        </p:txBody>
      </p:sp>
      <p:sp>
        <p:nvSpPr>
          <p:cNvPr id="532" name="Google Shape;532;p43"/>
          <p:cNvSpPr/>
          <p:nvPr/>
        </p:nvSpPr>
        <p:spPr>
          <a:xfrm>
            <a:off x="4779900" y="3455062"/>
            <a:ext cx="1588546" cy="477150"/>
          </a:xfrm>
          <a:prstGeom prst="wedgeRectCallout">
            <a:avLst>
              <a:gd fmla="val 57521" name="adj1"/>
              <a:gd fmla="val 6353" name="adj2"/>
            </a:avLst>
          </a:prstGeom>
          <a:blipFill rotWithShape="1">
            <a:blip r:embed="rId7">
              <a:alphaModFix/>
            </a:blip>
            <a:stretch>
              <a:fillRect b="-20752" l="-2380" r="0" t="-9431"/>
            </a:stretch>
          </a:blip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533" name="Google Shape;533;p43"/>
          <p:cNvSpPr/>
          <p:nvPr/>
        </p:nvSpPr>
        <p:spPr>
          <a:xfrm>
            <a:off x="139603" y="3528632"/>
            <a:ext cx="1459580" cy="885100"/>
          </a:xfrm>
          <a:prstGeom prst="wedgeRectCallout">
            <a:avLst>
              <a:gd fmla="val -2287" name="adj1"/>
              <a:gd fmla="val -61517" name="adj2"/>
            </a:avLst>
          </a:prstGeom>
          <a:blipFill rotWithShape="1">
            <a:blip r:embed="rId8">
              <a:alphaModFix/>
            </a:blip>
            <a:stretch>
              <a:fillRect b="-10549" l="-1557" r="-3112" t="0"/>
            </a:stretch>
          </a:blip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534" name="Google Shape;534;p43"/>
          <p:cNvSpPr txBox="1"/>
          <p:nvPr/>
        </p:nvSpPr>
        <p:spPr>
          <a:xfrm>
            <a:off x="7264603" y="4571530"/>
            <a:ext cx="125707" cy="20774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-22221" r="-18516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535" name="Google Shape;535;p43"/>
          <p:cNvSpPr txBox="1"/>
          <p:nvPr/>
        </p:nvSpPr>
        <p:spPr>
          <a:xfrm>
            <a:off x="6677112" y="4578307"/>
            <a:ext cx="183415" cy="20774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-4876" r="-9755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536" name="Google Shape;536;p43"/>
          <p:cNvSpPr txBox="1"/>
          <p:nvPr/>
        </p:nvSpPr>
        <p:spPr>
          <a:xfrm>
            <a:off x="2862700" y="4389752"/>
            <a:ext cx="139028" cy="207749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6520" l="-32257" r="-22579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cxnSp>
        <p:nvCxnSpPr>
          <p:cNvPr id="537" name="Google Shape;537;p43"/>
          <p:cNvCxnSpPr/>
          <p:nvPr/>
        </p:nvCxnSpPr>
        <p:spPr>
          <a:xfrm flipH="1" rot="10800000">
            <a:off x="2952082" y="3633519"/>
            <a:ext cx="572768" cy="548482"/>
          </a:xfrm>
          <a:prstGeom prst="straightConnector1">
            <a:avLst/>
          </a:prstGeom>
          <a:noFill/>
          <a:ln cap="flat" cmpd="sng" w="572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8" name="Google Shape;538;p43"/>
          <p:cNvSpPr txBox="1"/>
          <p:nvPr/>
        </p:nvSpPr>
        <p:spPr>
          <a:xfrm>
            <a:off x="2057804" y="4384802"/>
            <a:ext cx="196737" cy="207749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8888" l="-4650" r="-18602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539" name="Google Shape;539;p43"/>
          <p:cNvSpPr/>
          <p:nvPr/>
        </p:nvSpPr>
        <p:spPr>
          <a:xfrm>
            <a:off x="7584708" y="3890253"/>
            <a:ext cx="1360358" cy="545224"/>
          </a:xfrm>
          <a:prstGeom prst="wedgeRectCallout">
            <a:avLst>
              <a:gd fmla="val -44047" name="adj1"/>
              <a:gd fmla="val -69647" name="adj2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Can also use squared loss instead of absolute loss</a:t>
            </a:r>
            <a:endParaRPr sz="1100"/>
          </a:p>
        </p:txBody>
      </p:sp>
      <p:sp>
        <p:nvSpPr>
          <p:cNvPr id="540" name="Google Shape;540;p43"/>
          <p:cNvSpPr txBox="1"/>
          <p:nvPr/>
        </p:nvSpPr>
        <p:spPr>
          <a:xfrm>
            <a:off x="3177404" y="4392892"/>
            <a:ext cx="828458" cy="207749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51107" l="-7733" r="-12705" t="-28887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cxnSp>
        <p:nvCxnSpPr>
          <p:cNvPr id="541" name="Google Shape;541;p43"/>
          <p:cNvCxnSpPr/>
          <p:nvPr/>
        </p:nvCxnSpPr>
        <p:spPr>
          <a:xfrm flipH="1" rot="10800000">
            <a:off x="5831371" y="2802560"/>
            <a:ext cx="2139763" cy="26881"/>
          </a:xfrm>
          <a:prstGeom prst="straightConnector1">
            <a:avLst/>
          </a:prstGeom>
          <a:noFill/>
          <a:ln cap="flat" cmpd="sng" w="572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2" name="Google Shape;542;p43"/>
          <p:cNvSpPr txBox="1"/>
          <p:nvPr/>
        </p:nvSpPr>
        <p:spPr>
          <a:xfrm>
            <a:off x="7488199" y="2813672"/>
            <a:ext cx="828458" cy="207749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49996" l="-7733" r="-12705" t="-28256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543" name="Google Shape;543;p43"/>
          <p:cNvSpPr txBox="1"/>
          <p:nvPr/>
        </p:nvSpPr>
        <p:spPr>
          <a:xfrm>
            <a:off x="7603238" y="4588761"/>
            <a:ext cx="828458" cy="207749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51107" l="-7733" r="-12705" t="-28887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cxnSp>
        <p:nvCxnSpPr>
          <p:cNvPr id="544" name="Google Shape;544;p43"/>
          <p:cNvCxnSpPr/>
          <p:nvPr/>
        </p:nvCxnSpPr>
        <p:spPr>
          <a:xfrm flipH="1" rot="10800000">
            <a:off x="5977884" y="4570275"/>
            <a:ext cx="2139763" cy="26882"/>
          </a:xfrm>
          <a:prstGeom prst="straightConnector1">
            <a:avLst/>
          </a:prstGeom>
          <a:noFill/>
          <a:ln cap="flat" cmpd="sng" w="572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" name="Google Shape;545;p43"/>
          <p:cNvCxnSpPr/>
          <p:nvPr/>
        </p:nvCxnSpPr>
        <p:spPr>
          <a:xfrm flipH="1" rot="10800000">
            <a:off x="1461214" y="4371939"/>
            <a:ext cx="2139763" cy="26882"/>
          </a:xfrm>
          <a:prstGeom prst="straightConnector1">
            <a:avLst/>
          </a:prstGeom>
          <a:noFill/>
          <a:ln cap="flat" cmpd="sng" w="572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4"/>
          <p:cNvSpPr txBox="1"/>
          <p:nvPr>
            <p:ph type="title"/>
          </p:nvPr>
        </p:nvSpPr>
        <p:spPr>
          <a:xfrm>
            <a:off x="198934" y="127262"/>
            <a:ext cx="8805463" cy="61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3300"/>
              <a:buFont typeface="Calibri"/>
              <a:buNone/>
            </a:pPr>
            <a:r>
              <a:rPr lang="en" sz="1100">
                <a:solidFill>
                  <a:srgbClr val="858585"/>
                </a:solidFill>
              </a:rPr>
              <a:t>Minimizing Loss Func using First-Order Optimality</a:t>
            </a:r>
            <a:endParaRPr sz="1100"/>
          </a:p>
        </p:txBody>
      </p:sp>
      <p:sp>
        <p:nvSpPr>
          <p:cNvPr id="551" name="Google Shape;551;p44"/>
          <p:cNvSpPr txBox="1"/>
          <p:nvPr>
            <p:ph idx="4294967295" type="sldNum"/>
          </p:nvPr>
        </p:nvSpPr>
        <p:spPr>
          <a:xfrm>
            <a:off x="8492948" y="102704"/>
            <a:ext cx="4521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100">
                <a:solidFill>
                  <a:srgbClr val="E0E0E0"/>
                </a:solidFill>
              </a:rPr>
              <a:t>‹#›</a:t>
            </a:fld>
            <a:endParaRPr sz="2100">
              <a:solidFill>
                <a:srgbClr val="E0E0E0"/>
              </a:solidFill>
            </a:endParaRPr>
          </a:p>
        </p:txBody>
      </p:sp>
      <p:sp>
        <p:nvSpPr>
          <p:cNvPr id="552" name="Google Shape;552;p44"/>
          <p:cNvSpPr txBox="1"/>
          <p:nvPr>
            <p:ph idx="1" type="body"/>
          </p:nvPr>
        </p:nvSpPr>
        <p:spPr>
          <a:xfrm>
            <a:off x="198934" y="848090"/>
            <a:ext cx="8805463" cy="41681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739" l="-933" r="0" t="-1862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 sz="1100"/>
              <a:t> </a:t>
            </a:r>
            <a:endParaRPr sz="1100"/>
          </a:p>
        </p:txBody>
      </p:sp>
      <p:sp>
        <p:nvSpPr>
          <p:cNvPr id="553" name="Google Shape;553;p44"/>
          <p:cNvSpPr txBox="1"/>
          <p:nvPr/>
        </p:nvSpPr>
        <p:spPr>
          <a:xfrm>
            <a:off x="3399967" y="3288625"/>
            <a:ext cx="2092688" cy="3231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50700" l="0" r="-6782" t="-23941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pic>
        <p:nvPicPr>
          <p:cNvPr id="554" name="Google Shape;554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31977" y="1292900"/>
            <a:ext cx="3760679" cy="140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198934" y="127262"/>
            <a:ext cx="8805463" cy="61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" sz="3600"/>
              <a:t>Machine Learning (ML)</a:t>
            </a:r>
            <a:endParaRPr sz="1100"/>
          </a:p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169271" y="806690"/>
            <a:ext cx="8805600" cy="41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Designing algorithms that </a:t>
            </a:r>
            <a:r>
              <a:rPr lang="en" sz="1100">
                <a:solidFill>
                  <a:srgbClr val="060AB2"/>
                </a:solidFill>
                <a:latin typeface="Arial"/>
                <a:ea typeface="Arial"/>
                <a:cs typeface="Arial"/>
                <a:sym typeface="Arial"/>
              </a:rPr>
              <a:t>ingest data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" sz="1100">
                <a:solidFill>
                  <a:srgbClr val="060AB2"/>
                </a:solidFill>
                <a:latin typeface="Arial"/>
                <a:ea typeface="Arial"/>
                <a:cs typeface="Arial"/>
                <a:sym typeface="Arial"/>
              </a:rPr>
              <a:t>learn a model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of the data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The learned model can be used to </a:t>
            </a:r>
            <a:endParaRPr sz="1100"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Detect </a:t>
            </a:r>
            <a:r>
              <a:rPr lang="en" sz="1100">
                <a:solidFill>
                  <a:srgbClr val="060AB2"/>
                </a:solidFill>
                <a:latin typeface="Arial"/>
                <a:ea typeface="Arial"/>
                <a:cs typeface="Arial"/>
                <a:sym typeface="Arial"/>
              </a:rPr>
              <a:t>patterns/structures/themes/trends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etc. in the data </a:t>
            </a:r>
            <a:endParaRPr sz="1100"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Make </a:t>
            </a:r>
            <a:r>
              <a:rPr lang="en" sz="1100">
                <a:solidFill>
                  <a:srgbClr val="060AB2"/>
                </a:solidFill>
                <a:latin typeface="Arial"/>
                <a:ea typeface="Arial"/>
                <a:cs typeface="Arial"/>
                <a:sym typeface="Arial"/>
              </a:rPr>
              <a:t>predictions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about future data and make </a:t>
            </a:r>
            <a:r>
              <a:rPr lang="en" sz="1100">
                <a:solidFill>
                  <a:srgbClr val="060AB2"/>
                </a:solidFill>
                <a:latin typeface="Arial"/>
                <a:ea typeface="Arial"/>
                <a:cs typeface="Arial"/>
                <a:sym typeface="Arial"/>
              </a:rPr>
              <a:t>decisions</a:t>
            </a:r>
            <a:endParaRPr sz="1100"/>
          </a:p>
          <a:p>
            <a:pPr indent="-635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100"/>
          </a:p>
          <a:p>
            <a:pPr indent="-635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100"/>
          </a:p>
          <a:p>
            <a:pPr indent="-635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100"/>
          </a:p>
          <a:p>
            <a:pPr indent="-635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100"/>
          </a:p>
          <a:p>
            <a:pPr indent="-635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100"/>
          </a:p>
          <a:p>
            <a:pPr indent="-635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100"/>
          </a:p>
          <a:p>
            <a:pPr indent="-635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100"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Modern ML algorithms are heavily </a:t>
            </a:r>
            <a:r>
              <a:rPr lang="en" sz="1100">
                <a:solidFill>
                  <a:srgbClr val="393939"/>
                </a:solidFill>
                <a:latin typeface="Arial"/>
                <a:ea typeface="Arial"/>
                <a:cs typeface="Arial"/>
                <a:sym typeface="Arial"/>
              </a:rPr>
              <a:t>“data-driven” </a:t>
            </a:r>
            <a:endParaRPr sz="1100"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No need to pre-define all the rules by humans (infeasible/impossible anyway) </a:t>
            </a:r>
            <a:endParaRPr sz="1100"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The rules are </a:t>
            </a:r>
            <a:r>
              <a:rPr lang="en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“static”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; can </a:t>
            </a:r>
            <a:r>
              <a:rPr lang="en" sz="1100">
                <a:solidFill>
                  <a:srgbClr val="393939"/>
                </a:solidFill>
                <a:latin typeface="Arial"/>
                <a:ea typeface="Arial"/>
                <a:cs typeface="Arial"/>
                <a:sym typeface="Arial"/>
              </a:rPr>
              <a:t>adapt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as the ML algo ingests more and more data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7"/>
          <p:cNvSpPr txBox="1"/>
          <p:nvPr>
            <p:ph idx="4294967295" type="sldNum"/>
          </p:nvPr>
        </p:nvSpPr>
        <p:spPr>
          <a:xfrm>
            <a:off x="8429625" y="102704"/>
            <a:ext cx="51544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100">
                <a:solidFill>
                  <a:srgbClr val="E0E0E0"/>
                </a:solidFill>
              </a:rPr>
              <a:t>‹#›</a:t>
            </a:fld>
            <a:endParaRPr sz="2100">
              <a:solidFill>
                <a:srgbClr val="E0E0E0"/>
              </a:solidFill>
            </a:endParaRPr>
          </a:p>
        </p:txBody>
      </p:sp>
      <p:pic>
        <p:nvPicPr>
          <p:cNvPr id="138" name="Google Shape;13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29192" y="2237636"/>
            <a:ext cx="1603657" cy="154650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7"/>
          <p:cNvSpPr/>
          <p:nvPr/>
        </p:nvSpPr>
        <p:spPr>
          <a:xfrm>
            <a:off x="7057496" y="1585316"/>
            <a:ext cx="1887570" cy="515899"/>
          </a:xfrm>
          <a:prstGeom prst="wedgeRectCallout">
            <a:avLst>
              <a:gd fmla="val -35273" name="adj1"/>
              <a:gd fmla="val 81726" name="adj2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word prediction (key task in large-language models like ChatGPT)</a:t>
            </a:r>
            <a:endParaRPr sz="1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2360480"/>
            <a:ext cx="2308115" cy="1298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7308" y="2505566"/>
            <a:ext cx="1956578" cy="1008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72260" y="2237636"/>
            <a:ext cx="2030007" cy="1638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5"/>
          <p:cNvSpPr/>
          <p:nvPr/>
        </p:nvSpPr>
        <p:spPr>
          <a:xfrm>
            <a:off x="100731" y="2332907"/>
            <a:ext cx="7165083" cy="2657378"/>
          </a:xfrm>
          <a:prstGeom prst="roundRect">
            <a:avLst>
              <a:gd fmla="val 16667" name="adj"/>
            </a:avLst>
          </a:prstGeom>
          <a:solidFill>
            <a:schemeClr val="accent1">
              <a:alpha val="0"/>
            </a:schemeClr>
          </a:solidFill>
          <a:ln cap="flat" cmpd="sng" w="412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45"/>
          <p:cNvSpPr txBox="1"/>
          <p:nvPr>
            <p:ph type="title"/>
          </p:nvPr>
        </p:nvSpPr>
        <p:spPr>
          <a:xfrm>
            <a:off x="198934" y="127262"/>
            <a:ext cx="8805463" cy="61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3300"/>
              <a:buFont typeface="Calibri"/>
              <a:buNone/>
            </a:pPr>
            <a:r>
              <a:rPr lang="en" sz="1100">
                <a:solidFill>
                  <a:srgbClr val="858585"/>
                </a:solidFill>
              </a:rPr>
              <a:t>Minimizing Loss Func. using Iterative Optimization</a:t>
            </a:r>
            <a:endParaRPr sz="1100"/>
          </a:p>
        </p:txBody>
      </p:sp>
      <p:sp>
        <p:nvSpPr>
          <p:cNvPr id="561" name="Google Shape;561;p45"/>
          <p:cNvSpPr txBox="1"/>
          <p:nvPr>
            <p:ph idx="4294967295" type="sldNum"/>
          </p:nvPr>
        </p:nvSpPr>
        <p:spPr>
          <a:xfrm>
            <a:off x="8492948" y="102704"/>
            <a:ext cx="4521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100">
                <a:solidFill>
                  <a:srgbClr val="E0E0E0"/>
                </a:solidFill>
              </a:rPr>
              <a:t>‹#›</a:t>
            </a:fld>
            <a:endParaRPr sz="2100">
              <a:solidFill>
                <a:srgbClr val="E0E0E0"/>
              </a:solidFill>
            </a:endParaRPr>
          </a:p>
        </p:txBody>
      </p:sp>
      <p:sp>
        <p:nvSpPr>
          <p:cNvPr id="562" name="Google Shape;562;p45"/>
          <p:cNvSpPr txBox="1"/>
          <p:nvPr>
            <p:ph idx="1" type="body"/>
          </p:nvPr>
        </p:nvSpPr>
        <p:spPr>
          <a:xfrm>
            <a:off x="198934" y="848090"/>
            <a:ext cx="8805463" cy="41681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1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45"/>
          <p:cNvSpPr txBox="1"/>
          <p:nvPr/>
        </p:nvSpPr>
        <p:spPr>
          <a:xfrm>
            <a:off x="197734" y="2424535"/>
            <a:ext cx="6971077" cy="256599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114" r="0" t="-1067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564" name="Google Shape;564;p45"/>
          <p:cNvSpPr txBox="1"/>
          <p:nvPr/>
        </p:nvSpPr>
        <p:spPr>
          <a:xfrm>
            <a:off x="2220475" y="1834245"/>
            <a:ext cx="2573926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Gradient Descent</a:t>
            </a:r>
            <a:endParaRPr sz="1100"/>
          </a:p>
        </p:txBody>
      </p:sp>
      <p:sp>
        <p:nvSpPr>
          <p:cNvPr id="565" name="Google Shape;565;p45"/>
          <p:cNvSpPr txBox="1"/>
          <p:nvPr/>
        </p:nvSpPr>
        <p:spPr>
          <a:xfrm>
            <a:off x="1800441" y="4477341"/>
            <a:ext cx="4232491" cy="43281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pic>
        <p:nvPicPr>
          <p:cNvPr id="566" name="Google Shape;566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75959" y="656424"/>
            <a:ext cx="753616" cy="723917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45"/>
          <p:cNvSpPr/>
          <p:nvPr/>
        </p:nvSpPr>
        <p:spPr>
          <a:xfrm>
            <a:off x="5733584" y="633404"/>
            <a:ext cx="2483045" cy="643004"/>
          </a:xfrm>
          <a:prstGeom prst="wedgeRectCallout">
            <a:avLst>
              <a:gd fmla="val 66528" name="adj1"/>
              <a:gd fmla="val 10706" name="adj2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Iterative sinc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it requires several steps/iterations to find the optimal solution</a:t>
            </a:r>
            <a:endParaRPr b="0"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45"/>
          <p:cNvSpPr/>
          <p:nvPr/>
        </p:nvSpPr>
        <p:spPr>
          <a:xfrm>
            <a:off x="7325059" y="2233498"/>
            <a:ext cx="1774975" cy="1417162"/>
          </a:xfrm>
          <a:prstGeom prst="wedgeRectCallout">
            <a:avLst>
              <a:gd fmla="val 37961" name="adj1"/>
              <a:gd fmla="val -56941" name="adj2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learning rate very imp. Should be set carefully (fixed or chosen adaptively). </a:t>
            </a:r>
            <a:endParaRPr sz="1100"/>
          </a:p>
        </p:txBody>
      </p:sp>
      <p:sp>
        <p:nvSpPr>
          <p:cNvPr id="569" name="Google Shape;569;p45"/>
          <p:cNvSpPr/>
          <p:nvPr/>
        </p:nvSpPr>
        <p:spPr>
          <a:xfrm>
            <a:off x="56863" y="1430378"/>
            <a:ext cx="2065409" cy="652349"/>
          </a:xfrm>
          <a:prstGeom prst="wedgeRectCallout">
            <a:avLst>
              <a:gd fmla="val 59679" name="adj1"/>
              <a:gd fmla="val 41470" name="adj2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Fact:</a:t>
            </a:r>
            <a:r>
              <a:rPr b="0"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Gradient gives the direction of </a:t>
            </a:r>
            <a:r>
              <a:rPr b="1" lang="en" sz="15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steepest change</a:t>
            </a:r>
            <a:r>
              <a:rPr b="0"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function’s value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6"/>
          <p:cNvSpPr/>
          <p:nvPr/>
        </p:nvSpPr>
        <p:spPr>
          <a:xfrm>
            <a:off x="550303" y="3991460"/>
            <a:ext cx="6982342" cy="623016"/>
          </a:xfrm>
          <a:prstGeom prst="rect">
            <a:avLst/>
          </a:prstGeom>
          <a:solidFill>
            <a:schemeClr val="lt2">
              <a:alpha val="0"/>
            </a:schemeClr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46"/>
          <p:cNvSpPr txBox="1"/>
          <p:nvPr>
            <p:ph type="title"/>
          </p:nvPr>
        </p:nvSpPr>
        <p:spPr>
          <a:xfrm>
            <a:off x="198934" y="127262"/>
            <a:ext cx="8805463" cy="61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3300"/>
              <a:buFont typeface="Calibri"/>
              <a:buNone/>
            </a:pPr>
            <a:r>
              <a:rPr lang="en" sz="1100">
                <a:solidFill>
                  <a:srgbClr val="858585"/>
                </a:solidFill>
              </a:rPr>
              <a:t>Linear Regression with Squared Loss</a:t>
            </a:r>
            <a:endParaRPr sz="1100"/>
          </a:p>
        </p:txBody>
      </p:sp>
      <p:sp>
        <p:nvSpPr>
          <p:cNvPr id="576" name="Google Shape;576;p46"/>
          <p:cNvSpPr txBox="1"/>
          <p:nvPr>
            <p:ph idx="1" type="body"/>
          </p:nvPr>
        </p:nvSpPr>
        <p:spPr>
          <a:xfrm>
            <a:off x="198934" y="848090"/>
            <a:ext cx="8805463" cy="41681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33" r="0" t="-1863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 sz="1100"/>
              <a:t> </a:t>
            </a:r>
            <a:endParaRPr sz="1100"/>
          </a:p>
        </p:txBody>
      </p:sp>
      <p:sp>
        <p:nvSpPr>
          <p:cNvPr id="577" name="Google Shape;577;p46"/>
          <p:cNvSpPr txBox="1"/>
          <p:nvPr/>
        </p:nvSpPr>
        <p:spPr>
          <a:xfrm>
            <a:off x="8492948" y="102704"/>
            <a:ext cx="4521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100">
                <a:solidFill>
                  <a:srgbClr val="E0E0E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100">
              <a:solidFill>
                <a:srgbClr val="E0E0E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46"/>
          <p:cNvSpPr txBox="1"/>
          <p:nvPr/>
        </p:nvSpPr>
        <p:spPr>
          <a:xfrm>
            <a:off x="2637140" y="1307936"/>
            <a:ext cx="3538998" cy="37577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579" name="Google Shape;579;p46"/>
          <p:cNvSpPr txBox="1"/>
          <p:nvPr/>
        </p:nvSpPr>
        <p:spPr>
          <a:xfrm>
            <a:off x="731702" y="3459788"/>
            <a:ext cx="6668124" cy="37577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48775" l="0" r="0" t="-23169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580" name="Google Shape;580;p46"/>
          <p:cNvSpPr txBox="1"/>
          <p:nvPr/>
        </p:nvSpPr>
        <p:spPr>
          <a:xfrm>
            <a:off x="698816" y="4021877"/>
            <a:ext cx="4419575" cy="44791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40812" l="0" r="0" t="-306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581" name="Google Shape;581;p46"/>
          <p:cNvSpPr/>
          <p:nvPr/>
        </p:nvSpPr>
        <p:spPr>
          <a:xfrm>
            <a:off x="4502730" y="639458"/>
            <a:ext cx="3663224" cy="499183"/>
          </a:xfrm>
          <a:prstGeom prst="wedgeRectCallout">
            <a:avLst>
              <a:gd fmla="val -40936" name="adj1"/>
              <a:gd fmla="val 82670" name="adj2"/>
            </a:avLst>
          </a:prstGeom>
          <a:blipFill rotWithShape="1">
            <a:blip r:embed="rId7">
              <a:alphaModFix/>
            </a:blip>
            <a:stretch>
              <a:fillRect b="0" l="-1244" r="-2240" t="-5404"/>
            </a:stretch>
          </a:blip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582" name="Google Shape;582;p46"/>
          <p:cNvSpPr txBox="1"/>
          <p:nvPr/>
        </p:nvSpPr>
        <p:spPr>
          <a:xfrm>
            <a:off x="5246264" y="4129511"/>
            <a:ext cx="2196707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pic>
        <p:nvPicPr>
          <p:cNvPr id="583" name="Google Shape;583;p4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884014" y="3883873"/>
            <a:ext cx="753616" cy="723917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46"/>
          <p:cNvSpPr/>
          <p:nvPr/>
        </p:nvSpPr>
        <p:spPr>
          <a:xfrm>
            <a:off x="7597029" y="3135411"/>
            <a:ext cx="1486773" cy="723917"/>
          </a:xfrm>
          <a:prstGeom prst="wedgeRectCallout">
            <a:avLst>
              <a:gd fmla="val 2125" name="adj1"/>
              <a:gd fmla="val 77070" name="adj2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Closed form solutions to ML problems are rare.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7"/>
          <p:cNvSpPr txBox="1"/>
          <p:nvPr>
            <p:ph type="title"/>
          </p:nvPr>
        </p:nvSpPr>
        <p:spPr>
          <a:xfrm>
            <a:off x="198934" y="127262"/>
            <a:ext cx="8805463" cy="61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3300"/>
              <a:buFont typeface="Calibri"/>
              <a:buNone/>
            </a:pPr>
            <a:r>
              <a:rPr lang="en" sz="1100">
                <a:solidFill>
                  <a:srgbClr val="858585"/>
                </a:solidFill>
              </a:rPr>
              <a:t>Proof: A bit of calculus/optim. (more on this later)</a:t>
            </a:r>
            <a:endParaRPr sz="1100"/>
          </a:p>
        </p:txBody>
      </p:sp>
      <p:sp>
        <p:nvSpPr>
          <p:cNvPr id="590" name="Google Shape;590;p47"/>
          <p:cNvSpPr txBox="1"/>
          <p:nvPr>
            <p:ph idx="1" type="body"/>
          </p:nvPr>
        </p:nvSpPr>
        <p:spPr>
          <a:xfrm>
            <a:off x="198934" y="848090"/>
            <a:ext cx="8805463" cy="41681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33" r="0" t="-1644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 sz="1100"/>
              <a:t> </a:t>
            </a:r>
            <a:endParaRPr sz="1100"/>
          </a:p>
        </p:txBody>
      </p:sp>
      <p:sp>
        <p:nvSpPr>
          <p:cNvPr id="591" name="Google Shape;591;p47"/>
          <p:cNvSpPr txBox="1"/>
          <p:nvPr/>
        </p:nvSpPr>
        <p:spPr>
          <a:xfrm>
            <a:off x="8492948" y="102704"/>
            <a:ext cx="4521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100">
                <a:solidFill>
                  <a:srgbClr val="E0E0E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100">
              <a:solidFill>
                <a:srgbClr val="E0E0E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47"/>
          <p:cNvSpPr txBox="1"/>
          <p:nvPr/>
        </p:nvSpPr>
        <p:spPr>
          <a:xfrm>
            <a:off x="465830" y="1898803"/>
            <a:ext cx="8361135" cy="48143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54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593" name="Google Shape;593;p47"/>
          <p:cNvSpPr txBox="1"/>
          <p:nvPr/>
        </p:nvSpPr>
        <p:spPr>
          <a:xfrm>
            <a:off x="1523310" y="3430948"/>
            <a:ext cx="2372717" cy="77886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594" name="Google Shape;594;p47"/>
          <p:cNvSpPr/>
          <p:nvPr/>
        </p:nvSpPr>
        <p:spPr>
          <a:xfrm>
            <a:off x="4041569" y="3752324"/>
            <a:ext cx="466033" cy="21463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47"/>
          <p:cNvSpPr txBox="1"/>
          <p:nvPr/>
        </p:nvSpPr>
        <p:spPr>
          <a:xfrm>
            <a:off x="4572000" y="3424546"/>
            <a:ext cx="2308997" cy="77886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596" name="Google Shape;596;p47"/>
          <p:cNvSpPr txBox="1"/>
          <p:nvPr/>
        </p:nvSpPr>
        <p:spPr>
          <a:xfrm>
            <a:off x="925901" y="4315474"/>
            <a:ext cx="4419575" cy="44791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40812" l="0" r="0" t="-306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597" name="Google Shape;597;p47"/>
          <p:cNvSpPr/>
          <p:nvPr/>
        </p:nvSpPr>
        <p:spPr>
          <a:xfrm>
            <a:off x="7119610" y="1721327"/>
            <a:ext cx="1558560" cy="250250"/>
          </a:xfrm>
          <a:prstGeom prst="wedgeRectCallout">
            <a:avLst>
              <a:gd fmla="val -62067" name="adj1"/>
              <a:gd fmla="val 48418" name="adj2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Chain rule of calculus</a:t>
            </a:r>
            <a:endParaRPr sz="1100"/>
          </a:p>
        </p:txBody>
      </p:sp>
      <p:sp>
        <p:nvSpPr>
          <p:cNvPr id="598" name="Google Shape;598;p47"/>
          <p:cNvSpPr/>
          <p:nvPr/>
        </p:nvSpPr>
        <p:spPr>
          <a:xfrm>
            <a:off x="2195513" y="2337659"/>
            <a:ext cx="3467056" cy="250250"/>
          </a:xfrm>
          <a:prstGeom prst="wedgeRectCallout">
            <a:avLst>
              <a:gd fmla="val -36175" name="adj1"/>
              <a:gd fmla="val 83616" name="adj2"/>
            </a:avLst>
          </a:prstGeom>
          <a:blipFill rotWithShape="1">
            <a:blip r:embed="rId8">
              <a:alphaModFix/>
            </a:blip>
            <a:stretch>
              <a:fillRect b="0" l="-524" r="0" t="-2596"/>
            </a:stretch>
          </a:blip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599" name="Google Shape;599;p47"/>
          <p:cNvSpPr/>
          <p:nvPr/>
        </p:nvSpPr>
        <p:spPr>
          <a:xfrm>
            <a:off x="5726498" y="2388593"/>
            <a:ext cx="3218568" cy="250250"/>
          </a:xfrm>
          <a:prstGeom prst="wedgeRectCallout">
            <a:avLst>
              <a:gd fmla="val -52955" name="adj1"/>
              <a:gd fmla="val 648" name="adj2"/>
            </a:avLst>
          </a:prstGeom>
          <a:blipFill rotWithShape="1">
            <a:blip r:embed="rId9">
              <a:alphaModFix/>
            </a:blip>
            <a:stretch>
              <a:fillRect b="-18963" l="0" r="0" t="-3445"/>
            </a:stretch>
          </a:blip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600" name="Google Shape;600;p47"/>
          <p:cNvSpPr txBox="1"/>
          <p:nvPr/>
        </p:nvSpPr>
        <p:spPr>
          <a:xfrm>
            <a:off x="5343596" y="4394053"/>
            <a:ext cx="2196707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8"/>
          <p:cNvSpPr txBox="1"/>
          <p:nvPr>
            <p:ph idx="1" type="body"/>
          </p:nvPr>
        </p:nvSpPr>
        <p:spPr>
          <a:xfrm>
            <a:off x="198934" y="848090"/>
            <a:ext cx="8805463" cy="41681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33" r="0" t="-1752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 sz="1100"/>
              <a:t> </a:t>
            </a:r>
            <a:endParaRPr sz="1100"/>
          </a:p>
        </p:txBody>
      </p:sp>
      <p:sp>
        <p:nvSpPr>
          <p:cNvPr id="606" name="Google Shape;606;p48"/>
          <p:cNvSpPr/>
          <p:nvPr/>
        </p:nvSpPr>
        <p:spPr>
          <a:xfrm>
            <a:off x="5234730" y="3942042"/>
            <a:ext cx="1817129" cy="304885"/>
          </a:xfrm>
          <a:prstGeom prst="rect">
            <a:avLst/>
          </a:prstGeom>
          <a:solidFill>
            <a:schemeClr val="lt1">
              <a:alpha val="0"/>
            </a:schemeClr>
          </a:solidFill>
          <a:ln cap="flat" cmpd="sng" w="28575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48"/>
          <p:cNvSpPr txBox="1"/>
          <p:nvPr>
            <p:ph type="title"/>
          </p:nvPr>
        </p:nvSpPr>
        <p:spPr>
          <a:xfrm>
            <a:off x="198934" y="127262"/>
            <a:ext cx="8805463" cy="61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3300"/>
              <a:buFont typeface="Calibri"/>
              <a:buNone/>
            </a:pPr>
            <a:r>
              <a:rPr lang="en" sz="1100">
                <a:solidFill>
                  <a:srgbClr val="858585"/>
                </a:solidFill>
              </a:rPr>
              <a:t>Problem(s) with the Solution!</a:t>
            </a:r>
            <a:endParaRPr sz="1100"/>
          </a:p>
        </p:txBody>
      </p:sp>
      <p:sp>
        <p:nvSpPr>
          <p:cNvPr id="608" name="Google Shape;608;p48"/>
          <p:cNvSpPr txBox="1"/>
          <p:nvPr/>
        </p:nvSpPr>
        <p:spPr>
          <a:xfrm>
            <a:off x="8492948" y="102704"/>
            <a:ext cx="4521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100">
                <a:solidFill>
                  <a:srgbClr val="E0E0E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100">
              <a:solidFill>
                <a:srgbClr val="E0E0E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48"/>
          <p:cNvSpPr txBox="1"/>
          <p:nvPr/>
        </p:nvSpPr>
        <p:spPr>
          <a:xfrm>
            <a:off x="1129499" y="1332634"/>
            <a:ext cx="4419575" cy="44791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41834" l="0" r="0" t="-204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610" name="Google Shape;610;p48"/>
          <p:cNvSpPr txBox="1"/>
          <p:nvPr/>
        </p:nvSpPr>
        <p:spPr>
          <a:xfrm>
            <a:off x="5676946" y="1411213"/>
            <a:ext cx="2196707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611" name="Google Shape;611;p48"/>
          <p:cNvSpPr/>
          <p:nvPr/>
        </p:nvSpPr>
        <p:spPr>
          <a:xfrm>
            <a:off x="6276902" y="3500306"/>
            <a:ext cx="2772866" cy="441736"/>
          </a:xfrm>
          <a:prstGeom prst="wedgeRectCallout">
            <a:avLst>
              <a:gd fmla="val -37887" name="adj1"/>
              <a:gd fmla="val 69702" name="adj2"/>
            </a:avLst>
          </a:prstGeom>
          <a:blipFill rotWithShape="1">
            <a:blip r:embed="rId6">
              <a:alphaModFix/>
            </a:blip>
            <a:stretch>
              <a:fillRect b="-5083" l="-1643" r="-656" t="-11863"/>
            </a:stretch>
          </a:blip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9"/>
          <p:cNvSpPr txBox="1"/>
          <p:nvPr>
            <p:ph idx="1" type="body"/>
          </p:nvPr>
        </p:nvSpPr>
        <p:spPr>
          <a:xfrm>
            <a:off x="198934" y="848090"/>
            <a:ext cx="8805463" cy="41681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33" r="0" t="-1644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 sz="1100"/>
              <a:t> </a:t>
            </a:r>
            <a:endParaRPr sz="1100"/>
          </a:p>
        </p:txBody>
      </p:sp>
      <p:sp>
        <p:nvSpPr>
          <p:cNvPr id="617" name="Google Shape;617;p49"/>
          <p:cNvSpPr txBox="1"/>
          <p:nvPr/>
        </p:nvSpPr>
        <p:spPr>
          <a:xfrm>
            <a:off x="290087" y="4234452"/>
            <a:ext cx="5834330" cy="44791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37754" l="0" r="0" t="-6121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618" name="Google Shape;618;p49"/>
          <p:cNvSpPr/>
          <p:nvPr/>
        </p:nvSpPr>
        <p:spPr>
          <a:xfrm>
            <a:off x="228223" y="4168233"/>
            <a:ext cx="8750622" cy="623016"/>
          </a:xfrm>
          <a:prstGeom prst="rect">
            <a:avLst/>
          </a:prstGeom>
          <a:solidFill>
            <a:schemeClr val="lt2">
              <a:alpha val="0"/>
            </a:schemeClr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49"/>
          <p:cNvSpPr txBox="1"/>
          <p:nvPr>
            <p:ph type="title"/>
          </p:nvPr>
        </p:nvSpPr>
        <p:spPr>
          <a:xfrm>
            <a:off x="198934" y="127262"/>
            <a:ext cx="8805463" cy="61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3300"/>
              <a:buFont typeface="Calibri"/>
              <a:buNone/>
            </a:pPr>
            <a:r>
              <a:rPr lang="en" sz="1100">
                <a:solidFill>
                  <a:srgbClr val="858585"/>
                </a:solidFill>
              </a:rPr>
              <a:t>Regularized Least Squares (a.k.a. Ridge Regression)</a:t>
            </a:r>
            <a:endParaRPr sz="1100"/>
          </a:p>
        </p:txBody>
      </p:sp>
      <p:sp>
        <p:nvSpPr>
          <p:cNvPr id="620" name="Google Shape;620;p49"/>
          <p:cNvSpPr txBox="1"/>
          <p:nvPr>
            <p:ph idx="4294967295" type="sldNum"/>
          </p:nvPr>
        </p:nvSpPr>
        <p:spPr>
          <a:xfrm>
            <a:off x="8492948" y="102704"/>
            <a:ext cx="4521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100">
                <a:solidFill>
                  <a:srgbClr val="E0E0E0"/>
                </a:solidFill>
              </a:rPr>
              <a:t>‹#›</a:t>
            </a:fld>
            <a:endParaRPr sz="2100">
              <a:solidFill>
                <a:srgbClr val="E0E0E0"/>
              </a:solidFill>
            </a:endParaRPr>
          </a:p>
        </p:txBody>
      </p:sp>
      <p:sp>
        <p:nvSpPr>
          <p:cNvPr id="621" name="Google Shape;621;p49"/>
          <p:cNvSpPr txBox="1"/>
          <p:nvPr/>
        </p:nvSpPr>
        <p:spPr>
          <a:xfrm>
            <a:off x="3183622" y="1802076"/>
            <a:ext cx="2694103" cy="32749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622" name="Google Shape;622;p49"/>
          <p:cNvSpPr txBox="1"/>
          <p:nvPr/>
        </p:nvSpPr>
        <p:spPr>
          <a:xfrm>
            <a:off x="2161454" y="2642543"/>
            <a:ext cx="3743044" cy="34942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39470" l="0" r="0" t="-22365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623" name="Google Shape;623;p49"/>
          <p:cNvSpPr/>
          <p:nvPr/>
        </p:nvSpPr>
        <p:spPr>
          <a:xfrm>
            <a:off x="2768013" y="2982641"/>
            <a:ext cx="4910816" cy="730633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624" name="Google Shape;624;p49"/>
          <p:cNvSpPr txBox="1"/>
          <p:nvPr/>
        </p:nvSpPr>
        <p:spPr>
          <a:xfrm>
            <a:off x="5870023" y="4287446"/>
            <a:ext cx="3134374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pic>
        <p:nvPicPr>
          <p:cNvPr id="625" name="Google Shape;625;p4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7069" y="2705122"/>
            <a:ext cx="885825" cy="928688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49"/>
          <p:cNvSpPr/>
          <p:nvPr/>
        </p:nvSpPr>
        <p:spPr>
          <a:xfrm>
            <a:off x="797367" y="3096440"/>
            <a:ext cx="1589615" cy="349423"/>
          </a:xfrm>
          <a:prstGeom prst="wedgeRectCallout">
            <a:avLst>
              <a:gd fmla="val -67837" name="adj1"/>
              <a:gd fmla="val 566" name="adj2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is the method called “ridge” regression </a:t>
            </a:r>
            <a:endParaRPr sz="1100"/>
          </a:p>
        </p:txBody>
      </p:sp>
      <p:pic>
        <p:nvPicPr>
          <p:cNvPr id="627" name="Google Shape;627;p4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159627" y="1824539"/>
            <a:ext cx="753616" cy="723917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49"/>
          <p:cNvSpPr/>
          <p:nvPr/>
        </p:nvSpPr>
        <p:spPr>
          <a:xfrm>
            <a:off x="6370361" y="2500812"/>
            <a:ext cx="2526586" cy="723917"/>
          </a:xfrm>
          <a:prstGeom prst="wedgeRectCallout">
            <a:avLst>
              <a:gd fmla="val 33049" name="adj1"/>
              <a:gd fmla="val -95071" name="adj2"/>
            </a:avLst>
          </a:prstGeom>
          <a:blipFill rotWithShape="1">
            <a:blip r:embed="rId11">
              <a:alphaModFix/>
            </a:blip>
            <a:stretch>
              <a:fillRect b="-9050" l="-720" r="-2341" t="0"/>
            </a:stretch>
          </a:blip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0"/>
          <p:cNvSpPr txBox="1"/>
          <p:nvPr>
            <p:ph type="title"/>
          </p:nvPr>
        </p:nvSpPr>
        <p:spPr>
          <a:xfrm>
            <a:off x="1727827" y="2209829"/>
            <a:ext cx="5451052" cy="61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3300"/>
              <a:buFont typeface="Calibri"/>
              <a:buNone/>
            </a:pPr>
            <a:r>
              <a:rPr lang="en" sz="1100">
                <a:solidFill>
                  <a:srgbClr val="858585"/>
                </a:solidFill>
              </a:rPr>
              <a:t>Linear Models for Classification</a:t>
            </a:r>
            <a:endParaRPr sz="1100"/>
          </a:p>
        </p:txBody>
      </p:sp>
      <p:sp>
        <p:nvSpPr>
          <p:cNvPr id="634" name="Google Shape;634;p50"/>
          <p:cNvSpPr txBox="1"/>
          <p:nvPr/>
        </p:nvSpPr>
        <p:spPr>
          <a:xfrm>
            <a:off x="8492948" y="102704"/>
            <a:ext cx="4521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100">
                <a:solidFill>
                  <a:srgbClr val="E0E0E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100">
              <a:solidFill>
                <a:srgbClr val="E0E0E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1"/>
          <p:cNvSpPr txBox="1"/>
          <p:nvPr>
            <p:ph type="title"/>
          </p:nvPr>
        </p:nvSpPr>
        <p:spPr>
          <a:xfrm>
            <a:off x="198934" y="127262"/>
            <a:ext cx="8805463" cy="61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3300"/>
              <a:buFont typeface="Calibri"/>
              <a:buNone/>
            </a:pPr>
            <a:r>
              <a:rPr lang="en" sz="1100">
                <a:solidFill>
                  <a:srgbClr val="858585"/>
                </a:solidFill>
              </a:rPr>
              <a:t>Linear Models for Classification</a:t>
            </a:r>
            <a:endParaRPr sz="1100"/>
          </a:p>
        </p:txBody>
      </p:sp>
      <p:sp>
        <p:nvSpPr>
          <p:cNvPr id="640" name="Google Shape;640;p51"/>
          <p:cNvSpPr txBox="1"/>
          <p:nvPr>
            <p:ph idx="1" type="body"/>
          </p:nvPr>
        </p:nvSpPr>
        <p:spPr>
          <a:xfrm>
            <a:off x="198934" y="848090"/>
            <a:ext cx="8805463" cy="41681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726" r="0" t="-1534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 sz="1100"/>
              <a:t> </a:t>
            </a:r>
            <a:endParaRPr sz="1100"/>
          </a:p>
        </p:txBody>
      </p:sp>
      <p:sp>
        <p:nvSpPr>
          <p:cNvPr id="641" name="Google Shape;641;p51"/>
          <p:cNvSpPr txBox="1"/>
          <p:nvPr/>
        </p:nvSpPr>
        <p:spPr>
          <a:xfrm>
            <a:off x="8492948" y="102704"/>
            <a:ext cx="4521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100">
                <a:solidFill>
                  <a:srgbClr val="E0E0E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100">
              <a:solidFill>
                <a:srgbClr val="E0E0E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51"/>
          <p:cNvSpPr txBox="1"/>
          <p:nvPr/>
        </p:nvSpPr>
        <p:spPr>
          <a:xfrm>
            <a:off x="1017106" y="2606617"/>
            <a:ext cx="2583448" cy="20774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3912" l="0" r="0" t="-4345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grpSp>
        <p:nvGrpSpPr>
          <p:cNvPr id="643" name="Google Shape;643;p51"/>
          <p:cNvGrpSpPr/>
          <p:nvPr/>
        </p:nvGrpSpPr>
        <p:grpSpPr>
          <a:xfrm>
            <a:off x="4409451" y="2337654"/>
            <a:ext cx="4194779" cy="1716198"/>
            <a:chOff x="2454442" y="1188485"/>
            <a:chExt cx="7498080" cy="2883001"/>
          </a:xfrm>
        </p:grpSpPr>
        <p:cxnSp>
          <p:nvCxnSpPr>
            <p:cNvPr id="644" name="Google Shape;644;p51"/>
            <p:cNvCxnSpPr/>
            <p:nvPr/>
          </p:nvCxnSpPr>
          <p:spPr>
            <a:xfrm>
              <a:off x="6205889" y="1188485"/>
              <a:ext cx="0" cy="2883001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5" name="Google Shape;645;p51"/>
            <p:cNvCxnSpPr/>
            <p:nvPr/>
          </p:nvCxnSpPr>
          <p:spPr>
            <a:xfrm>
              <a:off x="2454442" y="4071486"/>
              <a:ext cx="749808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46" name="Google Shape;646;p51"/>
          <p:cNvSpPr txBox="1"/>
          <p:nvPr/>
        </p:nvSpPr>
        <p:spPr>
          <a:xfrm>
            <a:off x="6586658" y="3781069"/>
            <a:ext cx="279167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51"/>
          <p:cNvSpPr txBox="1"/>
          <p:nvPr/>
        </p:nvSpPr>
        <p:spPr>
          <a:xfrm>
            <a:off x="6506838" y="3040697"/>
            <a:ext cx="448508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51"/>
          <p:cNvSpPr txBox="1"/>
          <p:nvPr/>
        </p:nvSpPr>
        <p:spPr>
          <a:xfrm>
            <a:off x="6468952" y="2398806"/>
            <a:ext cx="279167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9" name="Google Shape;649;p51"/>
          <p:cNvCxnSpPr/>
          <p:nvPr/>
        </p:nvCxnSpPr>
        <p:spPr>
          <a:xfrm>
            <a:off x="4409449" y="2469758"/>
            <a:ext cx="4194779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50" name="Google Shape;650;p51"/>
          <p:cNvSpPr/>
          <p:nvPr/>
        </p:nvSpPr>
        <p:spPr>
          <a:xfrm>
            <a:off x="4409449" y="2517035"/>
            <a:ext cx="4194779" cy="1475442"/>
          </a:xfrm>
          <a:custGeom>
            <a:rect b="b" l="l" r="r" t="t"/>
            <a:pathLst>
              <a:path extrusionOk="0" h="2637322" w="7498080">
                <a:moveTo>
                  <a:pt x="0" y="2637322"/>
                </a:moveTo>
                <a:cubicBezTo>
                  <a:pt x="5637196" y="2624488"/>
                  <a:pt x="1880135" y="3208"/>
                  <a:pt x="7498080" y="0"/>
                </a:cubicBezTo>
                <a:lnTo>
                  <a:pt x="7498080" y="0"/>
                </a:lnTo>
              </a:path>
            </a:pathLst>
          </a:cu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51"/>
          <p:cNvSpPr txBox="1"/>
          <p:nvPr/>
        </p:nvSpPr>
        <p:spPr>
          <a:xfrm>
            <a:off x="6021795" y="2548910"/>
            <a:ext cx="433388" cy="32316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51427" l="0" r="-37894" t="-24285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652" name="Google Shape;652;p51"/>
          <p:cNvSpPr txBox="1"/>
          <p:nvPr/>
        </p:nvSpPr>
        <p:spPr>
          <a:xfrm>
            <a:off x="2524805" y="2906576"/>
            <a:ext cx="1482040" cy="42718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653" name="Google Shape;653;p51"/>
          <p:cNvSpPr txBox="1"/>
          <p:nvPr/>
        </p:nvSpPr>
        <p:spPr>
          <a:xfrm>
            <a:off x="2524805" y="3456599"/>
            <a:ext cx="1350033" cy="45329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654" name="Google Shape;654;p51"/>
          <p:cNvSpPr txBox="1"/>
          <p:nvPr/>
        </p:nvSpPr>
        <p:spPr>
          <a:xfrm>
            <a:off x="8520671" y="4039752"/>
            <a:ext cx="167113" cy="32316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655" name="Google Shape;655;p51"/>
          <p:cNvSpPr/>
          <p:nvPr/>
        </p:nvSpPr>
        <p:spPr>
          <a:xfrm>
            <a:off x="139603" y="3029924"/>
            <a:ext cx="2306731" cy="887564"/>
          </a:xfrm>
          <a:prstGeom prst="wedgeRectCallout">
            <a:avLst>
              <a:gd fmla="val 43982" name="adj1"/>
              <a:gd fmla="val -67129" name="adj2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Popularly known as </a:t>
            </a:r>
            <a:r>
              <a:rPr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“logistic regression” (LR)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model (misnomer: it is not a regression model but a classification model), a probabilistic model for binary classification</a:t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51"/>
          <p:cNvSpPr/>
          <p:nvPr/>
        </p:nvSpPr>
        <p:spPr>
          <a:xfrm>
            <a:off x="4232374" y="2643348"/>
            <a:ext cx="1575284" cy="254356"/>
          </a:xfrm>
          <a:prstGeom prst="wedgeRectCallout">
            <a:avLst>
              <a:gd fmla="val 59958" name="adj1"/>
              <a:gd fmla="val 2132" name="adj2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“sigmoid” function</a:t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51"/>
          <p:cNvSpPr/>
          <p:nvPr/>
        </p:nvSpPr>
        <p:spPr>
          <a:xfrm>
            <a:off x="4278871" y="2970398"/>
            <a:ext cx="1575284" cy="374136"/>
          </a:xfrm>
          <a:prstGeom prst="wedgeRectCallout">
            <a:avLst>
              <a:gd fmla="val 41985" name="adj1"/>
              <a:gd fmla="val -77521" name="adj2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Squashes a real number to the range 0-1</a:t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51"/>
          <p:cNvSpPr txBox="1"/>
          <p:nvPr/>
        </p:nvSpPr>
        <p:spPr>
          <a:xfrm>
            <a:off x="3181702" y="1869506"/>
            <a:ext cx="1809919" cy="27699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36666" l="-2272" r="-3786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659" name="Google Shape;659;p51"/>
          <p:cNvSpPr/>
          <p:nvPr/>
        </p:nvSpPr>
        <p:spPr>
          <a:xfrm>
            <a:off x="5066513" y="1551591"/>
            <a:ext cx="1590437" cy="557930"/>
          </a:xfrm>
          <a:prstGeom prst="wedgeRectCallout">
            <a:avLst>
              <a:gd fmla="val -55459" name="adj1"/>
              <a:gd fmla="val 35051" name="adj2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 positive score means positive label, otherwise negative label</a:t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51"/>
          <p:cNvSpPr txBox="1"/>
          <p:nvPr/>
        </p:nvSpPr>
        <p:spPr>
          <a:xfrm>
            <a:off x="2524805" y="4560726"/>
            <a:ext cx="3636717" cy="427185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2"/>
          <p:cNvSpPr txBox="1"/>
          <p:nvPr>
            <p:ph type="title"/>
          </p:nvPr>
        </p:nvSpPr>
        <p:spPr>
          <a:xfrm>
            <a:off x="198934" y="127262"/>
            <a:ext cx="8805463" cy="61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3300"/>
              <a:buFont typeface="Calibri"/>
              <a:buNone/>
            </a:pPr>
            <a:r>
              <a:rPr lang="en" sz="1100">
                <a:solidFill>
                  <a:srgbClr val="858585"/>
                </a:solidFill>
              </a:rPr>
              <a:t>Linear Models: The Decision Boundary</a:t>
            </a:r>
            <a:endParaRPr sz="1100"/>
          </a:p>
        </p:txBody>
      </p:sp>
      <p:sp>
        <p:nvSpPr>
          <p:cNvPr id="666" name="Google Shape;666;p52"/>
          <p:cNvSpPr txBox="1"/>
          <p:nvPr>
            <p:ph idx="1" type="body"/>
          </p:nvPr>
        </p:nvSpPr>
        <p:spPr>
          <a:xfrm>
            <a:off x="198935" y="848090"/>
            <a:ext cx="4570207" cy="32918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801" r="0" t="-2356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 sz="1100"/>
              <a:t> </a:t>
            </a:r>
            <a:endParaRPr sz="1100"/>
          </a:p>
        </p:txBody>
      </p:sp>
      <p:cxnSp>
        <p:nvCxnSpPr>
          <p:cNvPr id="667" name="Google Shape;667;p52"/>
          <p:cNvCxnSpPr/>
          <p:nvPr/>
        </p:nvCxnSpPr>
        <p:spPr>
          <a:xfrm>
            <a:off x="1443507" y="1773673"/>
            <a:ext cx="1505231" cy="1769704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68" name="Google Shape;668;p52"/>
          <p:cNvSpPr/>
          <p:nvPr/>
        </p:nvSpPr>
        <p:spPr>
          <a:xfrm rot="-1007056">
            <a:off x="1233338" y="2576141"/>
            <a:ext cx="188753" cy="176169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B050"/>
          </a:solidFill>
          <a:ln cap="flat" cmpd="sng" w="12700">
            <a:solidFill>
              <a:srgbClr val="5D5D5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52"/>
          <p:cNvSpPr/>
          <p:nvPr/>
        </p:nvSpPr>
        <p:spPr>
          <a:xfrm rot="-1007056">
            <a:off x="1351644" y="2160578"/>
            <a:ext cx="188753" cy="176169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B050"/>
          </a:solidFill>
          <a:ln cap="flat" cmpd="sng" w="12700">
            <a:solidFill>
              <a:srgbClr val="5D5D5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52"/>
          <p:cNvSpPr/>
          <p:nvPr/>
        </p:nvSpPr>
        <p:spPr>
          <a:xfrm rot="-1007056">
            <a:off x="1768879" y="2795055"/>
            <a:ext cx="188753" cy="176169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B050"/>
          </a:solidFill>
          <a:ln cap="flat" cmpd="sng" w="12700">
            <a:solidFill>
              <a:srgbClr val="5D5D5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52"/>
          <p:cNvSpPr/>
          <p:nvPr/>
        </p:nvSpPr>
        <p:spPr>
          <a:xfrm rot="-1007056">
            <a:off x="1760385" y="3110095"/>
            <a:ext cx="188753" cy="176169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B050"/>
          </a:solidFill>
          <a:ln cap="flat" cmpd="sng" w="12700">
            <a:solidFill>
              <a:srgbClr val="5D5D5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52"/>
          <p:cNvSpPr/>
          <p:nvPr/>
        </p:nvSpPr>
        <p:spPr>
          <a:xfrm rot="-1007056">
            <a:off x="1681960" y="2336747"/>
            <a:ext cx="188753" cy="176169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B050"/>
          </a:solidFill>
          <a:ln cap="flat" cmpd="sng" w="12700">
            <a:solidFill>
              <a:srgbClr val="5D5D5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52"/>
          <p:cNvSpPr/>
          <p:nvPr/>
        </p:nvSpPr>
        <p:spPr>
          <a:xfrm rot="-2207080">
            <a:off x="2431787" y="2580380"/>
            <a:ext cx="188753" cy="176169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5D5D5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52"/>
          <p:cNvSpPr/>
          <p:nvPr/>
        </p:nvSpPr>
        <p:spPr>
          <a:xfrm rot="-2207080">
            <a:off x="3050017" y="2767276"/>
            <a:ext cx="188753" cy="176169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5D5D5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52"/>
          <p:cNvSpPr/>
          <p:nvPr/>
        </p:nvSpPr>
        <p:spPr>
          <a:xfrm rot="-2207080">
            <a:off x="2609781" y="2908662"/>
            <a:ext cx="188753" cy="176169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5D5D5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52"/>
          <p:cNvSpPr/>
          <p:nvPr/>
        </p:nvSpPr>
        <p:spPr>
          <a:xfrm rot="-2207080">
            <a:off x="2803931" y="2294831"/>
            <a:ext cx="188753" cy="176169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5D5D5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52"/>
          <p:cNvSpPr/>
          <p:nvPr/>
        </p:nvSpPr>
        <p:spPr>
          <a:xfrm rot="-2207080">
            <a:off x="1810291" y="1802044"/>
            <a:ext cx="188753" cy="176169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5D5D5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52"/>
          <p:cNvSpPr/>
          <p:nvPr/>
        </p:nvSpPr>
        <p:spPr>
          <a:xfrm rot="-1007056">
            <a:off x="2200202" y="3237155"/>
            <a:ext cx="188753" cy="176169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B050"/>
          </a:solidFill>
          <a:ln cap="flat" cmpd="sng" w="12700">
            <a:solidFill>
              <a:srgbClr val="5D5D5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52"/>
          <p:cNvSpPr/>
          <p:nvPr/>
        </p:nvSpPr>
        <p:spPr>
          <a:xfrm rot="-1007056">
            <a:off x="2431787" y="1776152"/>
            <a:ext cx="188753" cy="176169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5D5D5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52"/>
          <p:cNvSpPr/>
          <p:nvPr/>
        </p:nvSpPr>
        <p:spPr>
          <a:xfrm rot="-2207080">
            <a:off x="2119836" y="2048994"/>
            <a:ext cx="188753" cy="176169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5D5D5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1" name="Google Shape;681;p52"/>
          <p:cNvCxnSpPr/>
          <p:nvPr/>
        </p:nvCxnSpPr>
        <p:spPr>
          <a:xfrm flipH="1" rot="10800000">
            <a:off x="2214212" y="2098933"/>
            <a:ext cx="633665" cy="567967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82" name="Google Shape;682;p52"/>
          <p:cNvSpPr txBox="1"/>
          <p:nvPr/>
        </p:nvSpPr>
        <p:spPr>
          <a:xfrm>
            <a:off x="2832488" y="1868174"/>
            <a:ext cx="312586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683" name="Google Shape;683;p52"/>
          <p:cNvSpPr txBox="1"/>
          <p:nvPr/>
        </p:nvSpPr>
        <p:spPr>
          <a:xfrm>
            <a:off x="918828" y="2795524"/>
            <a:ext cx="791948" cy="20774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0868" l="-2889" r="-5200" t="-4347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684" name="Google Shape;684;p52"/>
          <p:cNvSpPr txBox="1"/>
          <p:nvPr/>
        </p:nvSpPr>
        <p:spPr>
          <a:xfrm>
            <a:off x="3010255" y="2536867"/>
            <a:ext cx="791947" cy="20774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1109" l="-2871" r="-5170" t="-4441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685" name="Google Shape;685;p52"/>
          <p:cNvSpPr txBox="1"/>
          <p:nvPr/>
        </p:nvSpPr>
        <p:spPr>
          <a:xfrm>
            <a:off x="2342543" y="3537417"/>
            <a:ext cx="1670361" cy="4154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4172" l="-6283" r="-5736" t="-15383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686" name="Google Shape;686;p52"/>
          <p:cNvSpPr txBox="1"/>
          <p:nvPr/>
        </p:nvSpPr>
        <p:spPr>
          <a:xfrm>
            <a:off x="290722" y="4354201"/>
            <a:ext cx="4570207" cy="39875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53"/>
          <p:cNvSpPr txBox="1"/>
          <p:nvPr>
            <p:ph type="title"/>
          </p:nvPr>
        </p:nvSpPr>
        <p:spPr>
          <a:xfrm>
            <a:off x="198934" y="127262"/>
            <a:ext cx="8805463" cy="61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3300"/>
              <a:buFont typeface="Calibri"/>
              <a:buNone/>
            </a:pPr>
            <a:r>
              <a:rPr lang="en" sz="1100">
                <a:solidFill>
                  <a:srgbClr val="858585"/>
                </a:solidFill>
              </a:rPr>
              <a:t>Loss Functions for Classification</a:t>
            </a:r>
            <a:endParaRPr sz="1100"/>
          </a:p>
        </p:txBody>
      </p:sp>
      <p:sp>
        <p:nvSpPr>
          <p:cNvPr id="692" name="Google Shape;692;p53"/>
          <p:cNvSpPr txBox="1"/>
          <p:nvPr>
            <p:ph idx="1" type="body"/>
          </p:nvPr>
        </p:nvSpPr>
        <p:spPr>
          <a:xfrm>
            <a:off x="198934" y="848090"/>
            <a:ext cx="8805463" cy="41681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726" r="-1193" t="-1534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 sz="1100"/>
              <a:t> </a:t>
            </a:r>
            <a:endParaRPr sz="1100"/>
          </a:p>
        </p:txBody>
      </p:sp>
      <p:sp>
        <p:nvSpPr>
          <p:cNvPr id="693" name="Google Shape;693;p53"/>
          <p:cNvSpPr txBox="1"/>
          <p:nvPr/>
        </p:nvSpPr>
        <p:spPr>
          <a:xfrm>
            <a:off x="8492948" y="102704"/>
            <a:ext cx="4521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100">
                <a:solidFill>
                  <a:srgbClr val="E0E0E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100">
              <a:solidFill>
                <a:srgbClr val="E0E0E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53"/>
          <p:cNvSpPr txBox="1"/>
          <p:nvPr/>
        </p:nvSpPr>
        <p:spPr>
          <a:xfrm>
            <a:off x="2969703" y="1745959"/>
            <a:ext cx="2873816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6665" l="-1432" r="-476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4"/>
          <p:cNvSpPr txBox="1"/>
          <p:nvPr>
            <p:ph type="title"/>
          </p:nvPr>
        </p:nvSpPr>
        <p:spPr>
          <a:xfrm>
            <a:off x="198934" y="127262"/>
            <a:ext cx="8805463" cy="61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3300"/>
              <a:buFont typeface="Calibri"/>
              <a:buNone/>
            </a:pPr>
            <a:r>
              <a:rPr lang="en" sz="1100">
                <a:solidFill>
                  <a:srgbClr val="858585"/>
                </a:solidFill>
              </a:rPr>
              <a:t>Loss Functions for Classification: Cross-Entropy</a:t>
            </a:r>
            <a:endParaRPr sz="1100"/>
          </a:p>
        </p:txBody>
      </p:sp>
      <p:sp>
        <p:nvSpPr>
          <p:cNvPr id="700" name="Google Shape;700;p54"/>
          <p:cNvSpPr txBox="1"/>
          <p:nvPr>
            <p:ph idx="1" type="body"/>
          </p:nvPr>
        </p:nvSpPr>
        <p:spPr>
          <a:xfrm>
            <a:off x="198934" y="848090"/>
            <a:ext cx="8805463" cy="41681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726" r="0" t="-1644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 sz="1100"/>
              <a:t> </a:t>
            </a:r>
            <a:endParaRPr sz="1100"/>
          </a:p>
        </p:txBody>
      </p:sp>
      <p:sp>
        <p:nvSpPr>
          <p:cNvPr id="701" name="Google Shape;701;p54"/>
          <p:cNvSpPr txBox="1"/>
          <p:nvPr/>
        </p:nvSpPr>
        <p:spPr>
          <a:xfrm>
            <a:off x="8492948" y="102704"/>
            <a:ext cx="4521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100">
                <a:solidFill>
                  <a:srgbClr val="E0E0E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100">
              <a:solidFill>
                <a:srgbClr val="E0E0E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54"/>
          <p:cNvSpPr txBox="1"/>
          <p:nvPr/>
        </p:nvSpPr>
        <p:spPr>
          <a:xfrm>
            <a:off x="1270931" y="1823117"/>
            <a:ext cx="5043400" cy="61641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703" name="Google Shape;703;p54"/>
          <p:cNvSpPr/>
          <p:nvPr/>
        </p:nvSpPr>
        <p:spPr>
          <a:xfrm>
            <a:off x="407933" y="2544239"/>
            <a:ext cx="2448518" cy="416692"/>
          </a:xfrm>
          <a:prstGeom prst="wedgeRectCallout">
            <a:avLst>
              <a:gd fmla="val -1299" name="adj1"/>
              <a:gd fmla="val -104878" name="adj2"/>
            </a:avLst>
          </a:prstGeom>
          <a:blipFill rotWithShape="1">
            <a:blip r:embed="rId5">
              <a:alphaModFix/>
            </a:blip>
            <a:stretch>
              <a:fillRect b="-8843" l="-741" r="0" t="0"/>
            </a:stretch>
          </a:blip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pic>
        <p:nvPicPr>
          <p:cNvPr id="704" name="Google Shape;704;p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06974" y="1677889"/>
            <a:ext cx="2060283" cy="1523294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54"/>
          <p:cNvSpPr/>
          <p:nvPr/>
        </p:nvSpPr>
        <p:spPr>
          <a:xfrm>
            <a:off x="3148958" y="2584942"/>
            <a:ext cx="2619665" cy="416692"/>
          </a:xfrm>
          <a:prstGeom prst="wedgeRectCallout">
            <a:avLst>
              <a:gd fmla="val -61354" name="adj1"/>
              <a:gd fmla="val 6857" name="adj2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precisely what we want from a good loss function for binary classification</a:t>
            </a:r>
            <a:endParaRPr sz="12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54"/>
          <p:cNvSpPr txBox="1"/>
          <p:nvPr/>
        </p:nvSpPr>
        <p:spPr>
          <a:xfrm>
            <a:off x="1632191" y="3575568"/>
            <a:ext cx="3506008" cy="56693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707" name="Google Shape;707;p54"/>
          <p:cNvSpPr/>
          <p:nvPr/>
        </p:nvSpPr>
        <p:spPr>
          <a:xfrm>
            <a:off x="3087217" y="4340448"/>
            <a:ext cx="2448518" cy="566935"/>
          </a:xfrm>
          <a:prstGeom prst="wedgeRectCallout">
            <a:avLst>
              <a:gd fmla="val 1122" name="adj1"/>
              <a:gd fmla="val -98486" name="adj2"/>
            </a:avLst>
          </a:prstGeom>
          <a:blipFill rotWithShape="1">
            <a:blip r:embed="rId8">
              <a:alphaModFix/>
            </a:blip>
            <a:stretch>
              <a:fillRect b="-9521" l="-741" r="0" t="0"/>
            </a:stretch>
          </a:blip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198934" y="127262"/>
            <a:ext cx="8805463" cy="61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3300"/>
              <a:buFont typeface="Arial"/>
              <a:buNone/>
            </a:pPr>
            <a:r>
              <a:rPr lang="en" sz="1100">
                <a:solidFill>
                  <a:srgbClr val="858585"/>
                </a:solidFill>
                <a:latin typeface="Arial"/>
                <a:ea typeface="Arial"/>
                <a:cs typeface="Arial"/>
                <a:sym typeface="Arial"/>
              </a:rPr>
              <a:t>Supervised Learning</a:t>
            </a:r>
            <a:endParaRPr sz="1100"/>
          </a:p>
        </p:txBody>
      </p:sp>
      <p:sp>
        <p:nvSpPr>
          <p:cNvPr id="148" name="Google Shape;148;p28"/>
          <p:cNvSpPr txBox="1"/>
          <p:nvPr>
            <p:ph idx="4294967295" type="sldNum"/>
          </p:nvPr>
        </p:nvSpPr>
        <p:spPr>
          <a:xfrm>
            <a:off x="8492948" y="102704"/>
            <a:ext cx="4521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100">
                <a:solidFill>
                  <a:srgbClr val="E0E0E0"/>
                </a:solidFill>
              </a:rPr>
              <a:t>‹#›</a:t>
            </a:fld>
            <a:endParaRPr sz="2100">
              <a:solidFill>
                <a:srgbClr val="E0E0E0"/>
              </a:solidFill>
            </a:endParaRPr>
          </a:p>
        </p:txBody>
      </p:sp>
      <p:sp>
        <p:nvSpPr>
          <p:cNvPr id="149" name="Google Shape;149;p28"/>
          <p:cNvSpPr/>
          <p:nvPr/>
        </p:nvSpPr>
        <p:spPr>
          <a:xfrm>
            <a:off x="3110785" y="1200599"/>
            <a:ext cx="2622600" cy="960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highlight>
                  <a:srgbClr val="9900FF"/>
                </a:highlight>
                <a:latin typeface="Arial"/>
                <a:ea typeface="Arial"/>
                <a:cs typeface="Arial"/>
                <a:sym typeface="Arial"/>
              </a:rPr>
              <a:t>Supervised Learning</a:t>
            </a:r>
            <a:endParaRPr sz="1100">
              <a:highlight>
                <a:srgbClr val="9900FF"/>
              </a:highlight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highlight>
                  <a:srgbClr val="9900FF"/>
                </a:highlight>
                <a:latin typeface="Arial"/>
                <a:ea typeface="Arial"/>
                <a:cs typeface="Arial"/>
                <a:sym typeface="Arial"/>
              </a:rPr>
              <a:t>Algorithm</a:t>
            </a:r>
            <a:endParaRPr sz="1100">
              <a:highlight>
                <a:srgbClr val="9900FF"/>
              </a:highlight>
            </a:endParaRPr>
          </a:p>
        </p:txBody>
      </p:sp>
      <p:pic>
        <p:nvPicPr>
          <p:cNvPr id="150" name="Google Shape;15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9316" y="888388"/>
            <a:ext cx="370585" cy="313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2505" y="1144114"/>
            <a:ext cx="365445" cy="295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90563" y="1365721"/>
            <a:ext cx="338753" cy="314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08318" y="1621100"/>
            <a:ext cx="356044" cy="300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32302" y="1873238"/>
            <a:ext cx="379435" cy="295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81992" y="2101841"/>
            <a:ext cx="346852" cy="29538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8"/>
          <p:cNvSpPr txBox="1"/>
          <p:nvPr/>
        </p:nvSpPr>
        <p:spPr>
          <a:xfrm>
            <a:off x="1662970" y="1523744"/>
            <a:ext cx="458103" cy="222413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“dog”</a:t>
            </a:r>
            <a:endParaRPr sz="1100"/>
          </a:p>
        </p:txBody>
      </p:sp>
      <p:sp>
        <p:nvSpPr>
          <p:cNvPr id="157" name="Google Shape;157;p28"/>
          <p:cNvSpPr txBox="1"/>
          <p:nvPr/>
        </p:nvSpPr>
        <p:spPr>
          <a:xfrm>
            <a:off x="1183529" y="2177274"/>
            <a:ext cx="526500" cy="25974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lang="en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</a:t>
            </a:r>
            <a:r>
              <a:rPr b="0" lang="en" sz="14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  <p:sp>
        <p:nvSpPr>
          <p:cNvPr id="158" name="Google Shape;158;p28"/>
          <p:cNvSpPr txBox="1"/>
          <p:nvPr/>
        </p:nvSpPr>
        <p:spPr>
          <a:xfrm>
            <a:off x="539624" y="882300"/>
            <a:ext cx="841315" cy="73926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" sz="14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Labeled</a:t>
            </a:r>
            <a:endParaRPr b="0" sz="1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Training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Data</a:t>
            </a:r>
            <a:endParaRPr sz="1100"/>
          </a:p>
        </p:txBody>
      </p:sp>
      <p:sp>
        <p:nvSpPr>
          <p:cNvPr id="159" name="Google Shape;159;p28"/>
          <p:cNvSpPr txBox="1"/>
          <p:nvPr/>
        </p:nvSpPr>
        <p:spPr>
          <a:xfrm>
            <a:off x="1337220" y="1934021"/>
            <a:ext cx="526500" cy="25974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lang="en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</a:t>
            </a:r>
            <a:r>
              <a:rPr b="0" lang="en" sz="14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  <p:sp>
        <p:nvSpPr>
          <p:cNvPr id="160" name="Google Shape;160;p28"/>
          <p:cNvSpPr txBox="1"/>
          <p:nvPr/>
        </p:nvSpPr>
        <p:spPr>
          <a:xfrm>
            <a:off x="1504103" y="1712231"/>
            <a:ext cx="526500" cy="25974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lang="en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</a:t>
            </a:r>
            <a:r>
              <a:rPr b="0" lang="en" sz="14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  <p:sp>
        <p:nvSpPr>
          <p:cNvPr id="161" name="Google Shape;161;p28"/>
          <p:cNvSpPr txBox="1"/>
          <p:nvPr/>
        </p:nvSpPr>
        <p:spPr>
          <a:xfrm>
            <a:off x="1888781" y="1297787"/>
            <a:ext cx="458103" cy="222413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“dog”</a:t>
            </a:r>
            <a:endParaRPr sz="1100"/>
          </a:p>
        </p:txBody>
      </p:sp>
      <p:pic>
        <p:nvPicPr>
          <p:cNvPr descr="A picture containing photo, different, small, old&#10;&#10;Description automatically generated" id="162" name="Google Shape;162;p2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767852" y="1240604"/>
            <a:ext cx="746273" cy="55919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/>
          <p:nvPr/>
        </p:nvSpPr>
        <p:spPr>
          <a:xfrm>
            <a:off x="6726226" y="1173159"/>
            <a:ext cx="871686" cy="694081"/>
          </a:xfrm>
          <a:prstGeom prst="rect">
            <a:avLst/>
          </a:prstGeom>
          <a:solidFill>
            <a:schemeClr val="accent1">
              <a:alpha val="0"/>
            </a:schemeClr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8"/>
          <p:cNvSpPr txBox="1"/>
          <p:nvPr/>
        </p:nvSpPr>
        <p:spPr>
          <a:xfrm>
            <a:off x="6478828" y="1901792"/>
            <a:ext cx="1345705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Cat vs Dog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 model</a:t>
            </a:r>
            <a:endParaRPr sz="1100"/>
          </a:p>
        </p:txBody>
      </p:sp>
      <p:sp>
        <p:nvSpPr>
          <p:cNvPr id="165" name="Google Shape;165;p28"/>
          <p:cNvSpPr/>
          <p:nvPr/>
        </p:nvSpPr>
        <p:spPr>
          <a:xfrm>
            <a:off x="2346884" y="1621100"/>
            <a:ext cx="673431" cy="17869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8"/>
          <p:cNvSpPr/>
          <p:nvPr/>
        </p:nvSpPr>
        <p:spPr>
          <a:xfrm>
            <a:off x="5853972" y="1499742"/>
            <a:ext cx="673431" cy="17869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photo, different, small, old&#10;&#10;Description automatically generated" id="167" name="Google Shape;167;p2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13358" y="2784514"/>
            <a:ext cx="746273" cy="55919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8"/>
          <p:cNvSpPr/>
          <p:nvPr/>
        </p:nvSpPr>
        <p:spPr>
          <a:xfrm>
            <a:off x="3971732" y="2717069"/>
            <a:ext cx="871686" cy="694081"/>
          </a:xfrm>
          <a:prstGeom prst="rect">
            <a:avLst/>
          </a:prstGeom>
          <a:solidFill>
            <a:schemeClr val="accent1">
              <a:alpha val="0"/>
            </a:schemeClr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3753598" y="3411150"/>
            <a:ext cx="1345706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Cat vs Dog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 model</a:t>
            </a:r>
            <a:endParaRPr sz="1100"/>
          </a:p>
        </p:txBody>
      </p:sp>
      <p:pic>
        <p:nvPicPr>
          <p:cNvPr id="170" name="Google Shape;170;p2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812803" y="2847946"/>
            <a:ext cx="440872" cy="46982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8"/>
          <p:cNvSpPr txBox="1"/>
          <p:nvPr/>
        </p:nvSpPr>
        <p:spPr>
          <a:xfrm>
            <a:off x="2440072" y="3268750"/>
            <a:ext cx="1159179" cy="253028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 test image</a:t>
            </a:r>
            <a:endParaRPr sz="1100"/>
          </a:p>
        </p:txBody>
      </p:sp>
      <p:sp>
        <p:nvSpPr>
          <p:cNvPr id="172" name="Google Shape;172;p28"/>
          <p:cNvSpPr/>
          <p:nvPr/>
        </p:nvSpPr>
        <p:spPr>
          <a:xfrm>
            <a:off x="3344522" y="3019448"/>
            <a:ext cx="525202" cy="17869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8"/>
          <p:cNvSpPr/>
          <p:nvPr/>
        </p:nvSpPr>
        <p:spPr>
          <a:xfrm>
            <a:off x="5029359" y="3019448"/>
            <a:ext cx="525202" cy="17869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5739818" y="2957222"/>
            <a:ext cx="1393609" cy="456793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Predicted Label   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(cat/dog)</a:t>
            </a:r>
            <a:endParaRPr sz="1100"/>
          </a:p>
        </p:txBody>
      </p:sp>
      <p:pic>
        <p:nvPicPr>
          <p:cNvPr id="175" name="Google Shape;175;p2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4104" y="3537283"/>
            <a:ext cx="758015" cy="723917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/>
          <p:nvPr/>
        </p:nvSpPr>
        <p:spPr>
          <a:xfrm>
            <a:off x="73664" y="2562638"/>
            <a:ext cx="2655352" cy="783873"/>
          </a:xfrm>
          <a:prstGeom prst="wedgeRectCallout">
            <a:avLst>
              <a:gd fmla="val -37457" name="adj1"/>
              <a:gd fmla="val 87113" name="adj2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Important: 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ML (not just sup. learning but also unsup. and RL), training and test datasets should be “similar” )</a:t>
            </a:r>
            <a:endParaRPr sz="1100"/>
          </a:p>
        </p:txBody>
      </p:sp>
      <p:sp>
        <p:nvSpPr>
          <p:cNvPr id="177" name="Google Shape;177;p28"/>
          <p:cNvSpPr/>
          <p:nvPr/>
        </p:nvSpPr>
        <p:spPr>
          <a:xfrm>
            <a:off x="959222" y="3464605"/>
            <a:ext cx="1972694" cy="723917"/>
          </a:xfrm>
          <a:prstGeom prst="wedgeRectCallout">
            <a:avLst>
              <a:gd fmla="val -2923" name="adj1"/>
              <a:gd fmla="val -63952" name="adj2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above example, it means that we can’t have test data with BnW images or sketches of cats and dogs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55"/>
          <p:cNvSpPr txBox="1"/>
          <p:nvPr>
            <p:ph type="title"/>
          </p:nvPr>
        </p:nvSpPr>
        <p:spPr>
          <a:xfrm>
            <a:off x="198934" y="127262"/>
            <a:ext cx="8805463" cy="61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3300"/>
              <a:buFont typeface="Calibri"/>
              <a:buNone/>
            </a:pPr>
            <a:r>
              <a:rPr lang="en" sz="1100">
                <a:solidFill>
                  <a:srgbClr val="858585"/>
                </a:solidFill>
              </a:rPr>
              <a:t>Cross-Entropy Loss: The Gradient</a:t>
            </a:r>
            <a:endParaRPr sz="1100"/>
          </a:p>
        </p:txBody>
      </p:sp>
      <p:sp>
        <p:nvSpPr>
          <p:cNvPr id="713" name="Google Shape;713;p55"/>
          <p:cNvSpPr txBox="1"/>
          <p:nvPr>
            <p:ph idx="1" type="body"/>
          </p:nvPr>
        </p:nvSpPr>
        <p:spPr>
          <a:xfrm>
            <a:off x="198934" y="848090"/>
            <a:ext cx="8805463" cy="41681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The expression for the gradient of binary cross-entropy loss</a:t>
            </a:r>
            <a:endParaRPr sz="1100"/>
          </a:p>
          <a:p>
            <a:pPr indent="-63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63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63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63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63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1270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-63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63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63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1524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Noto Sans Symbols"/>
              <a:buNone/>
            </a:pPr>
            <a:r>
              <a:t/>
            </a:r>
            <a:endParaRPr sz="400">
              <a:latin typeface="Arial"/>
              <a:ea typeface="Arial"/>
              <a:cs typeface="Arial"/>
              <a:sym typeface="Arial"/>
            </a:endParaRPr>
          </a:p>
          <a:p>
            <a:pPr indent="-63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63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</a:pPr>
            <a:r>
              <a:t/>
            </a:r>
            <a:endParaRPr sz="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63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63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55"/>
          <p:cNvSpPr txBox="1"/>
          <p:nvPr/>
        </p:nvSpPr>
        <p:spPr>
          <a:xfrm>
            <a:off x="8492948" y="102704"/>
            <a:ext cx="4521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100">
                <a:solidFill>
                  <a:srgbClr val="E0E0E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100">
              <a:solidFill>
                <a:srgbClr val="E0E0E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55"/>
          <p:cNvSpPr txBox="1"/>
          <p:nvPr/>
        </p:nvSpPr>
        <p:spPr>
          <a:xfrm>
            <a:off x="2023778" y="1253145"/>
            <a:ext cx="5096444" cy="75592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716" name="Google Shape;716;p55"/>
          <p:cNvSpPr/>
          <p:nvPr/>
        </p:nvSpPr>
        <p:spPr>
          <a:xfrm>
            <a:off x="4260383" y="2164022"/>
            <a:ext cx="3069497" cy="553321"/>
          </a:xfrm>
          <a:prstGeom prst="wedgeRectCallout">
            <a:avLst>
              <a:gd fmla="val 3657" name="adj1"/>
              <a:gd fmla="val -83121" name="adj2"/>
            </a:avLst>
          </a:prstGeom>
          <a:blipFill rotWithShape="1">
            <a:blip r:embed="rId4">
              <a:alphaModFix/>
            </a:blip>
            <a:stretch>
              <a:fillRect b="-4847" l="-296" r="0" t="0"/>
            </a:stretch>
          </a:blip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717" name="Google Shape;717;p55"/>
          <p:cNvSpPr/>
          <p:nvPr/>
        </p:nvSpPr>
        <p:spPr>
          <a:xfrm>
            <a:off x="1371336" y="1995361"/>
            <a:ext cx="2416292" cy="932434"/>
          </a:xfrm>
          <a:prstGeom prst="wedgeRectCallout">
            <a:avLst>
              <a:gd fmla="val -3741" name="adj1"/>
              <a:gd fmla="val -63234" name="adj2"/>
            </a:avLst>
          </a:prstGeom>
          <a:blipFill rotWithShape="1">
            <a:blip r:embed="rId5">
              <a:alphaModFix/>
            </a:blip>
            <a:stretch>
              <a:fillRect b="-424" l="-1506" r="0" t="0"/>
            </a:stretch>
          </a:blip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718" name="Google Shape;718;p55"/>
          <p:cNvSpPr/>
          <p:nvPr/>
        </p:nvSpPr>
        <p:spPr>
          <a:xfrm>
            <a:off x="6219837" y="1053602"/>
            <a:ext cx="1040411" cy="399087"/>
          </a:xfrm>
          <a:prstGeom prst="wedgeRectCallout">
            <a:avLst>
              <a:gd fmla="val -37307" name="adj1"/>
              <a:gd fmla="val 70615" name="adj2"/>
            </a:avLst>
          </a:prstGeom>
          <a:blipFill rotWithShape="1">
            <a:blip r:embed="rId6">
              <a:alphaModFix/>
            </a:blip>
            <a:stretch>
              <a:fillRect b="0" l="-865" r="0" t="0"/>
            </a:stretch>
          </a:blip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3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3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198934" y="127262"/>
            <a:ext cx="8805463" cy="61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3300"/>
              <a:buFont typeface="Arial"/>
              <a:buNone/>
            </a:pPr>
            <a:r>
              <a:rPr lang="en" sz="1100">
                <a:solidFill>
                  <a:srgbClr val="858585"/>
                </a:solidFill>
                <a:latin typeface="Arial"/>
                <a:ea typeface="Arial"/>
                <a:cs typeface="Arial"/>
                <a:sym typeface="Arial"/>
              </a:rPr>
              <a:t>Some Notation and Conventions</a:t>
            </a:r>
            <a:endParaRPr sz="1100"/>
          </a:p>
        </p:txBody>
      </p:sp>
      <p:sp>
        <p:nvSpPr>
          <p:cNvPr id="183" name="Google Shape;183;p29"/>
          <p:cNvSpPr txBox="1"/>
          <p:nvPr>
            <p:ph idx="4294967295" type="sldNum"/>
          </p:nvPr>
        </p:nvSpPr>
        <p:spPr>
          <a:xfrm>
            <a:off x="8492948" y="102704"/>
            <a:ext cx="4521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100">
                <a:solidFill>
                  <a:srgbClr val="E0E0E0"/>
                </a:solidFill>
              </a:rPr>
              <a:t>‹#›</a:t>
            </a:fld>
            <a:endParaRPr sz="2100">
              <a:solidFill>
                <a:srgbClr val="E0E0E0"/>
              </a:solidFill>
            </a:endParaRPr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198934" y="848090"/>
            <a:ext cx="8805463" cy="41681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519" l="-1090" r="0" t="-296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 sz="1100"/>
              <a:t> </a:t>
            </a:r>
            <a:endParaRPr sz="1100"/>
          </a:p>
        </p:txBody>
      </p:sp>
      <p:graphicFrame>
        <p:nvGraphicFramePr>
          <p:cNvPr id="185" name="Google Shape;185;p29"/>
          <p:cNvGraphicFramePr/>
          <p:nvPr/>
        </p:nvGraphicFramePr>
        <p:xfrm>
          <a:off x="6228826" y="11122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{B10EB011-457C-49CD-B0BF-E453F4984D02}</a:tableStyleId>
              </a:tblPr>
              <a:tblGrid>
                <a:gridCol w="258600"/>
                <a:gridCol w="275225"/>
                <a:gridCol w="241950"/>
                <a:gridCol w="258600"/>
                <a:gridCol w="258600"/>
                <a:gridCol w="258600"/>
                <a:gridCol w="258600"/>
                <a:gridCol w="258600"/>
                <a:gridCol w="258600"/>
                <a:gridCol w="258600"/>
              </a:tblGrid>
              <a:tr h="17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</a:t>
                      </a:r>
                      <a:endParaRPr sz="1100"/>
                    </a:p>
                  </a:txBody>
                  <a:tcPr marT="34300" marB="34300" marR="68600" marL="686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</a:t>
                      </a:r>
                      <a:endParaRPr sz="1100"/>
                    </a:p>
                  </a:txBody>
                  <a:tcPr marT="34300" marB="34300" marR="68600" marL="686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</a:t>
                      </a:r>
                      <a:endParaRPr sz="1100"/>
                    </a:p>
                  </a:txBody>
                  <a:tcPr marT="34300" marB="34300" marR="68600" marL="686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</a:t>
                      </a:r>
                      <a:endParaRPr sz="1100"/>
                    </a:p>
                  </a:txBody>
                  <a:tcPr marT="34300" marB="34300" marR="68600" marL="686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</a:t>
                      </a:r>
                      <a:endParaRPr sz="1100"/>
                    </a:p>
                  </a:txBody>
                  <a:tcPr marT="34300" marB="34300" marR="68600" marL="686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</a:t>
                      </a:r>
                      <a:endParaRPr sz="1100"/>
                    </a:p>
                  </a:txBody>
                  <a:tcPr marT="34300" marB="34300" marR="68600" marL="686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</a:t>
                      </a:r>
                      <a:endParaRPr sz="1100"/>
                    </a:p>
                  </a:txBody>
                  <a:tcPr marT="34300" marB="34300" marR="68600" marL="686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</a:t>
                      </a:r>
                      <a:endParaRPr sz="1100"/>
                    </a:p>
                  </a:txBody>
                  <a:tcPr marT="34300" marB="34300" marR="68600" marL="686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</a:t>
                      </a:r>
                      <a:endParaRPr sz="1100"/>
                    </a:p>
                  </a:txBody>
                  <a:tcPr marT="34300" marB="34300" marR="68600" marL="686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</a:t>
                      </a:r>
                      <a:endParaRPr sz="1100"/>
                    </a:p>
                  </a:txBody>
                  <a:tcPr marT="34300" marB="34300" marR="68600" marL="68600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6" name="Google Shape;186;p29"/>
          <p:cNvGraphicFramePr/>
          <p:nvPr/>
        </p:nvGraphicFramePr>
        <p:xfrm>
          <a:off x="1924050" y="30668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{B10EB011-457C-49CD-B0BF-E453F4984D02}</a:tableStyleId>
              </a:tblPr>
              <a:tblGrid>
                <a:gridCol w="258600"/>
                <a:gridCol w="275225"/>
              </a:tblGrid>
              <a:tr h="17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</a:t>
                      </a:r>
                      <a:endParaRPr sz="1100"/>
                    </a:p>
                  </a:txBody>
                  <a:tcPr marT="34300" marB="34300" marR="68600" marL="686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</a:t>
                      </a:r>
                      <a:endParaRPr sz="1100"/>
                    </a:p>
                  </a:txBody>
                  <a:tcPr marT="34300" marB="34300" marR="68600" marL="68600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cxnSp>
        <p:nvCxnSpPr>
          <p:cNvPr id="187" name="Google Shape;187;p29"/>
          <p:cNvCxnSpPr/>
          <p:nvPr/>
        </p:nvCxnSpPr>
        <p:spPr>
          <a:xfrm rot="10800000">
            <a:off x="2847109" y="2706486"/>
            <a:ext cx="0" cy="78104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8" name="Google Shape;188;p29"/>
          <p:cNvCxnSpPr/>
          <p:nvPr/>
        </p:nvCxnSpPr>
        <p:spPr>
          <a:xfrm flipH="1" rot="10800000">
            <a:off x="2847109" y="3487535"/>
            <a:ext cx="834737" cy="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189" name="Google Shape;189;p29"/>
          <p:cNvGraphicFramePr/>
          <p:nvPr/>
        </p:nvGraphicFramePr>
        <p:xfrm>
          <a:off x="4841959" y="29564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{B10EB011-457C-49CD-B0BF-E453F4984D02}</a:tableStyleId>
              </a:tblPr>
              <a:tblGrid>
                <a:gridCol w="242400"/>
                <a:gridCol w="242400"/>
                <a:gridCol w="242400"/>
              </a:tblGrid>
              <a:tr h="17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</a:t>
                      </a:r>
                      <a:endParaRPr sz="1100"/>
                    </a:p>
                  </a:txBody>
                  <a:tcPr marT="34300" marB="34300" marR="68600" marL="686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</a:t>
                      </a:r>
                      <a:endParaRPr sz="1100"/>
                    </a:p>
                  </a:txBody>
                  <a:tcPr marT="34300" marB="34300" marR="68600" marL="686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</a:t>
                      </a:r>
                      <a:endParaRPr sz="1100"/>
                    </a:p>
                  </a:txBody>
                  <a:tcPr marT="34300" marB="34300" marR="68600" marL="68600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90" name="Google Shape;190;p29"/>
          <p:cNvSpPr/>
          <p:nvPr/>
        </p:nvSpPr>
        <p:spPr>
          <a:xfrm>
            <a:off x="3255100" y="2861633"/>
            <a:ext cx="75600" cy="76447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1" name="Google Shape;191;p29"/>
          <p:cNvCxnSpPr/>
          <p:nvPr/>
        </p:nvCxnSpPr>
        <p:spPr>
          <a:xfrm rot="10800000">
            <a:off x="6062922" y="2596077"/>
            <a:ext cx="0" cy="78104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2" name="Google Shape;192;p29"/>
          <p:cNvCxnSpPr/>
          <p:nvPr/>
        </p:nvCxnSpPr>
        <p:spPr>
          <a:xfrm flipH="1" rot="10800000">
            <a:off x="6062922" y="3377126"/>
            <a:ext cx="834737" cy="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3" name="Google Shape;193;p29"/>
          <p:cNvSpPr/>
          <p:nvPr/>
        </p:nvSpPr>
        <p:spPr>
          <a:xfrm>
            <a:off x="6262981" y="2880044"/>
            <a:ext cx="75600" cy="76447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" name="Google Shape;194;p29"/>
          <p:cNvCxnSpPr/>
          <p:nvPr/>
        </p:nvCxnSpPr>
        <p:spPr>
          <a:xfrm flipH="1">
            <a:off x="5524195" y="3379652"/>
            <a:ext cx="538726" cy="20435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5" name="Google Shape;195;p29"/>
          <p:cNvSpPr txBox="1"/>
          <p:nvPr/>
        </p:nvSpPr>
        <p:spPr>
          <a:xfrm>
            <a:off x="3320408" y="2723134"/>
            <a:ext cx="7251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(0.5,0.3)</a:t>
            </a:r>
            <a:endParaRPr sz="1100"/>
          </a:p>
        </p:txBody>
      </p:sp>
      <p:sp>
        <p:nvSpPr>
          <p:cNvPr id="196" name="Google Shape;196;p29"/>
          <p:cNvSpPr txBox="1"/>
          <p:nvPr/>
        </p:nvSpPr>
        <p:spPr>
          <a:xfrm>
            <a:off x="6302968" y="2741544"/>
            <a:ext cx="98729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(0.5,0.3,0.6)</a:t>
            </a:r>
            <a:endParaRPr sz="1100"/>
          </a:p>
        </p:txBody>
      </p:sp>
      <p:sp>
        <p:nvSpPr>
          <p:cNvPr id="197" name="Google Shape;197;p29"/>
          <p:cNvSpPr/>
          <p:nvPr/>
        </p:nvSpPr>
        <p:spPr>
          <a:xfrm rot="-1065965">
            <a:off x="2568721" y="2998596"/>
            <a:ext cx="613030" cy="6015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9"/>
          <p:cNvSpPr/>
          <p:nvPr/>
        </p:nvSpPr>
        <p:spPr>
          <a:xfrm rot="-485977">
            <a:off x="5644288" y="2992967"/>
            <a:ext cx="521133" cy="4760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1690" y="2067694"/>
            <a:ext cx="758015" cy="723917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9"/>
          <p:cNvSpPr/>
          <p:nvPr/>
        </p:nvSpPr>
        <p:spPr>
          <a:xfrm>
            <a:off x="6555996" y="2112765"/>
            <a:ext cx="1675247" cy="542350"/>
          </a:xfrm>
          <a:prstGeom prst="wedgeRectCallout">
            <a:avLst>
              <a:gd fmla="val 67859" name="adj1"/>
              <a:gd fmla="val 161" name="adj2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Likewise for higher dimensions, even though harder to visualize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198934" y="127262"/>
            <a:ext cx="8805463" cy="61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3300"/>
              <a:buFont typeface="Arial"/>
              <a:buNone/>
            </a:pPr>
            <a:r>
              <a:rPr lang="en" sz="1100">
                <a:solidFill>
                  <a:srgbClr val="858585"/>
                </a:solidFill>
                <a:latin typeface="Arial"/>
                <a:ea typeface="Arial"/>
                <a:cs typeface="Arial"/>
                <a:sym typeface="Arial"/>
              </a:rPr>
              <a:t>Some Notation and Conventions</a:t>
            </a:r>
            <a:endParaRPr sz="1100"/>
          </a:p>
        </p:txBody>
      </p:sp>
      <p:sp>
        <p:nvSpPr>
          <p:cNvPr id="206" name="Google Shape;206;p30"/>
          <p:cNvSpPr txBox="1"/>
          <p:nvPr>
            <p:ph idx="4294967295" type="sldNum"/>
          </p:nvPr>
        </p:nvSpPr>
        <p:spPr>
          <a:xfrm>
            <a:off x="8492948" y="102704"/>
            <a:ext cx="4521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100">
                <a:solidFill>
                  <a:srgbClr val="E0E0E0"/>
                </a:solidFill>
              </a:rPr>
              <a:t>‹#›</a:t>
            </a:fld>
            <a:endParaRPr sz="2100">
              <a:solidFill>
                <a:srgbClr val="E0E0E0"/>
              </a:solidFill>
            </a:endParaRPr>
          </a:p>
        </p:txBody>
      </p:sp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198934" y="848090"/>
            <a:ext cx="8805463" cy="41681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547" l="-933" r="0" t="-2519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 sz="1100"/>
              <a:t> 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198934" y="127262"/>
            <a:ext cx="8805463" cy="61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3300"/>
              <a:buFont typeface="Arial"/>
              <a:buNone/>
            </a:pPr>
            <a:r>
              <a:rPr lang="en" sz="1100">
                <a:solidFill>
                  <a:srgbClr val="858585"/>
                </a:solidFill>
                <a:latin typeface="Arial"/>
                <a:ea typeface="Arial"/>
                <a:cs typeface="Arial"/>
                <a:sym typeface="Arial"/>
              </a:rPr>
              <a:t>Some Basic Operations on Vectors</a:t>
            </a:r>
            <a:endParaRPr sz="1100"/>
          </a:p>
        </p:txBody>
      </p:sp>
      <p:sp>
        <p:nvSpPr>
          <p:cNvPr id="213" name="Google Shape;213;p31"/>
          <p:cNvSpPr txBox="1"/>
          <p:nvPr>
            <p:ph idx="4294967295" type="sldNum"/>
          </p:nvPr>
        </p:nvSpPr>
        <p:spPr>
          <a:xfrm>
            <a:off x="8492948" y="102704"/>
            <a:ext cx="4521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100">
                <a:solidFill>
                  <a:srgbClr val="E0E0E0"/>
                </a:solidFill>
              </a:rPr>
              <a:t>‹#›</a:t>
            </a:fld>
            <a:endParaRPr sz="2100">
              <a:solidFill>
                <a:srgbClr val="E0E0E0"/>
              </a:solidFill>
            </a:endParaRPr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198934" y="848090"/>
            <a:ext cx="8805463" cy="41681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34" r="-674" t="-1863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 sz="1100"/>
              <a:t> </a:t>
            </a:r>
            <a:endParaRPr sz="1100"/>
          </a:p>
        </p:txBody>
      </p:sp>
      <p:sp>
        <p:nvSpPr>
          <p:cNvPr id="215" name="Google Shape;215;p31"/>
          <p:cNvSpPr txBox="1"/>
          <p:nvPr/>
        </p:nvSpPr>
        <p:spPr>
          <a:xfrm>
            <a:off x="3445330" y="1877743"/>
            <a:ext cx="1369751" cy="77886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216" name="Google Shape;216;p31"/>
          <p:cNvSpPr txBox="1"/>
          <p:nvPr/>
        </p:nvSpPr>
        <p:spPr>
          <a:xfrm>
            <a:off x="844136" y="3313150"/>
            <a:ext cx="2601194" cy="29921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43076" l="0" r="0" t="-19999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217" name="Google Shape;217;p31"/>
          <p:cNvSpPr txBox="1"/>
          <p:nvPr/>
        </p:nvSpPr>
        <p:spPr>
          <a:xfrm>
            <a:off x="5243945" y="2176397"/>
            <a:ext cx="2975141" cy="34624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7630" l="-2457" r="-1227" t="-11841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218" name="Google Shape;218;p31"/>
          <p:cNvSpPr txBox="1"/>
          <p:nvPr/>
        </p:nvSpPr>
        <p:spPr>
          <a:xfrm>
            <a:off x="3445330" y="3265757"/>
            <a:ext cx="5466208" cy="34624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7630" l="-1338" r="-500" t="-11841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219" name="Google Shape;219;p31"/>
          <p:cNvSpPr txBox="1"/>
          <p:nvPr/>
        </p:nvSpPr>
        <p:spPr>
          <a:xfrm>
            <a:off x="1375063" y="4306527"/>
            <a:ext cx="2601194" cy="563664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220" name="Google Shape;220;p31"/>
          <p:cNvSpPr/>
          <p:nvPr/>
        </p:nvSpPr>
        <p:spPr>
          <a:xfrm>
            <a:off x="7097087" y="2794216"/>
            <a:ext cx="1761688" cy="399257"/>
          </a:xfrm>
          <a:prstGeom prst="wedgeRectCallout">
            <a:avLst>
              <a:gd fmla="val -45928" name="adj1"/>
              <a:gd fmla="val 85055" name="adj2"/>
            </a:avLst>
          </a:prstGeom>
          <a:blipFill rotWithShape="1">
            <a:blip r:embed="rId9">
              <a:alphaModFix/>
            </a:blip>
            <a:stretch>
              <a:fillRect b="0" l="0" r="0" t="-4958"/>
            </a:stretch>
          </a:blip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pic>
        <p:nvPicPr>
          <p:cNvPr id="221" name="Google Shape;221;p3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339999" y="4146274"/>
            <a:ext cx="758015" cy="723917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1"/>
          <p:cNvSpPr/>
          <p:nvPr/>
        </p:nvSpPr>
        <p:spPr>
          <a:xfrm>
            <a:off x="5162948" y="4229759"/>
            <a:ext cx="3056138" cy="478026"/>
          </a:xfrm>
          <a:prstGeom prst="wedgeRectCallout">
            <a:avLst>
              <a:gd fmla="val 58927" name="adj1"/>
              <a:gd fmla="val -11685" name="adj2"/>
            </a:avLst>
          </a:prstGeom>
          <a:blipFill rotWithShape="1">
            <a:blip r:embed="rId11">
              <a:alphaModFix/>
            </a:blip>
            <a:stretch>
              <a:fillRect b="-5554" l="-406" r="0" t="0"/>
            </a:stretch>
          </a:blip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title"/>
          </p:nvPr>
        </p:nvSpPr>
        <p:spPr>
          <a:xfrm>
            <a:off x="198934" y="127262"/>
            <a:ext cx="8805463" cy="61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3300"/>
              <a:buFont typeface="Arial"/>
              <a:buNone/>
            </a:pPr>
            <a:r>
              <a:rPr lang="en" sz="1100">
                <a:solidFill>
                  <a:srgbClr val="858585"/>
                </a:solidFill>
                <a:latin typeface="Arial"/>
                <a:ea typeface="Arial"/>
                <a:cs typeface="Arial"/>
                <a:sym typeface="Arial"/>
              </a:rPr>
              <a:t>Computing Distances</a:t>
            </a:r>
            <a:endParaRPr sz="1100"/>
          </a:p>
        </p:txBody>
      </p:sp>
      <p:sp>
        <p:nvSpPr>
          <p:cNvPr id="228" name="Google Shape;228;p32"/>
          <p:cNvSpPr txBox="1"/>
          <p:nvPr>
            <p:ph idx="4294967295" type="sldNum"/>
          </p:nvPr>
        </p:nvSpPr>
        <p:spPr>
          <a:xfrm>
            <a:off x="8492948" y="102704"/>
            <a:ext cx="4521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100">
                <a:solidFill>
                  <a:srgbClr val="E0E0E0"/>
                </a:solidFill>
              </a:rPr>
              <a:t>‹#›</a:t>
            </a:fld>
            <a:endParaRPr sz="2100">
              <a:solidFill>
                <a:srgbClr val="E0E0E0"/>
              </a:solidFill>
            </a:endParaRPr>
          </a:p>
        </p:txBody>
      </p:sp>
      <p:sp>
        <p:nvSpPr>
          <p:cNvPr id="229" name="Google Shape;229;p32"/>
          <p:cNvSpPr txBox="1"/>
          <p:nvPr>
            <p:ph idx="1" type="body"/>
          </p:nvPr>
        </p:nvSpPr>
        <p:spPr>
          <a:xfrm>
            <a:off x="198934" y="848090"/>
            <a:ext cx="8805463" cy="41681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33" r="0" t="-1752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 sz="1100"/>
              <a:t> </a:t>
            </a:r>
            <a:endParaRPr sz="1100"/>
          </a:p>
        </p:txBody>
      </p:sp>
      <p:sp>
        <p:nvSpPr>
          <p:cNvPr id="230" name="Google Shape;230;p32"/>
          <p:cNvSpPr txBox="1"/>
          <p:nvPr/>
        </p:nvSpPr>
        <p:spPr>
          <a:xfrm>
            <a:off x="139604" y="1198863"/>
            <a:ext cx="8864793" cy="81839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231" name="Google Shape;231;p32"/>
          <p:cNvSpPr txBox="1"/>
          <p:nvPr/>
        </p:nvSpPr>
        <p:spPr>
          <a:xfrm>
            <a:off x="1599476" y="2687936"/>
            <a:ext cx="5728878" cy="81839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232" name="Google Shape;232;p32"/>
          <p:cNvSpPr/>
          <p:nvPr/>
        </p:nvSpPr>
        <p:spPr>
          <a:xfrm>
            <a:off x="6604019" y="2316281"/>
            <a:ext cx="2308868" cy="448784"/>
          </a:xfrm>
          <a:prstGeom prst="wedgeRectCallout">
            <a:avLst>
              <a:gd fmla="val -53727" name="adj1"/>
              <a:gd fmla="val 97342" name="adj2"/>
            </a:avLst>
          </a:prstGeom>
          <a:blipFill rotWithShape="1">
            <a:blip r:embed="rId6">
              <a:alphaModFix/>
            </a:blip>
            <a:stretch>
              <a:fillRect b="0" l="0" r="-937" t="-2025"/>
            </a:stretch>
          </a:blip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pic>
        <p:nvPicPr>
          <p:cNvPr id="233" name="Google Shape;233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7287" y="2425138"/>
            <a:ext cx="758015" cy="723917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2"/>
          <p:cNvSpPr/>
          <p:nvPr/>
        </p:nvSpPr>
        <p:spPr>
          <a:xfrm>
            <a:off x="929038" y="2346359"/>
            <a:ext cx="1794934" cy="460935"/>
          </a:xfrm>
          <a:prstGeom prst="wedgeRectCallout">
            <a:avLst>
              <a:gd fmla="val -60785" name="adj1"/>
              <a:gd fmla="val 38920" name="adj2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Useful tip: Can achieve the effect of feature scaling by using weighted Euclidean distances!</a:t>
            </a:r>
            <a:endParaRPr sz="1100"/>
          </a:p>
        </p:txBody>
      </p:sp>
      <p:sp>
        <p:nvSpPr>
          <p:cNvPr id="235" name="Google Shape;235;p32"/>
          <p:cNvSpPr/>
          <p:nvPr/>
        </p:nvSpPr>
        <p:spPr>
          <a:xfrm>
            <a:off x="7240988" y="2943062"/>
            <a:ext cx="1820254" cy="444992"/>
          </a:xfrm>
          <a:prstGeom prst="wedgeRectCallout">
            <a:avLst>
              <a:gd fmla="val -2212" name="adj1"/>
              <a:gd fmla="val -84579" name="adj2"/>
            </a:avLst>
          </a:prstGeom>
          <a:blipFill rotWithShape="1">
            <a:blip r:embed="rId8">
              <a:alphaModFix/>
            </a:blip>
            <a:stretch>
              <a:fillRect b="-8208" l="0" r="0" t="0"/>
            </a:stretch>
          </a:blip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236" name="Google Shape;236;p32"/>
          <p:cNvSpPr txBox="1"/>
          <p:nvPr/>
        </p:nvSpPr>
        <p:spPr>
          <a:xfrm>
            <a:off x="3232168" y="4029747"/>
            <a:ext cx="3737295" cy="56693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237" name="Google Shape;237;p32"/>
          <p:cNvSpPr/>
          <p:nvPr/>
        </p:nvSpPr>
        <p:spPr>
          <a:xfrm>
            <a:off x="5465702" y="1158937"/>
            <a:ext cx="1271558" cy="255126"/>
          </a:xfrm>
          <a:prstGeom prst="wedgeRectCallout">
            <a:avLst>
              <a:gd fmla="val -39979" name="adj1"/>
              <a:gd fmla="val 74783" name="adj2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Sqrt of Inner product of the difference vector!</a:t>
            </a:r>
            <a:endParaRPr sz="1100"/>
          </a:p>
        </p:txBody>
      </p:sp>
      <p:sp>
        <p:nvSpPr>
          <p:cNvPr id="238" name="Google Shape;238;p32"/>
          <p:cNvSpPr/>
          <p:nvPr/>
        </p:nvSpPr>
        <p:spPr>
          <a:xfrm>
            <a:off x="7222495" y="1127477"/>
            <a:ext cx="1820254" cy="267071"/>
          </a:xfrm>
          <a:prstGeom prst="wedgeRectCallout">
            <a:avLst>
              <a:gd fmla="val -44603" name="adj1"/>
              <a:gd fmla="val 75213" name="adj2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expression in terms of inner products of individual vectors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/>
          <p:nvPr>
            <p:ph type="title"/>
          </p:nvPr>
        </p:nvSpPr>
        <p:spPr>
          <a:xfrm>
            <a:off x="720969" y="1925850"/>
            <a:ext cx="7394330" cy="129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5400"/>
              <a:buFont typeface="Calibri"/>
              <a:buNone/>
            </a:pPr>
            <a:r>
              <a:rPr lang="en" sz="5400">
                <a:solidFill>
                  <a:srgbClr val="858585"/>
                </a:solidFill>
              </a:rPr>
              <a:t>       Nearest Neighbors</a:t>
            </a:r>
            <a:endParaRPr/>
          </a:p>
        </p:txBody>
      </p:sp>
      <p:sp>
        <p:nvSpPr>
          <p:cNvPr id="244" name="Google Shape;244;p33"/>
          <p:cNvSpPr txBox="1"/>
          <p:nvPr>
            <p:ph idx="4294967295" type="sldNum"/>
          </p:nvPr>
        </p:nvSpPr>
        <p:spPr>
          <a:xfrm>
            <a:off x="8492948" y="102704"/>
            <a:ext cx="4521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100">
                <a:solidFill>
                  <a:srgbClr val="E0E0E0"/>
                </a:solidFill>
              </a:rPr>
              <a:t>‹#›</a:t>
            </a:fld>
            <a:endParaRPr sz="2100">
              <a:solidFill>
                <a:srgbClr val="E0E0E0"/>
              </a:solidFill>
            </a:endParaRPr>
          </a:p>
        </p:txBody>
      </p:sp>
      <p:sp>
        <p:nvSpPr>
          <p:cNvPr id="245" name="Google Shape;245;p33"/>
          <p:cNvSpPr txBox="1"/>
          <p:nvPr>
            <p:ph idx="1" type="body"/>
          </p:nvPr>
        </p:nvSpPr>
        <p:spPr>
          <a:xfrm>
            <a:off x="198934" y="848090"/>
            <a:ext cx="8805463" cy="41681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270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/>
          <p:nvPr>
            <p:ph type="title"/>
          </p:nvPr>
        </p:nvSpPr>
        <p:spPr>
          <a:xfrm>
            <a:off x="198934" y="127262"/>
            <a:ext cx="8805463" cy="61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3300"/>
              <a:buFont typeface="Calibri"/>
              <a:buNone/>
            </a:pPr>
            <a:r>
              <a:rPr lang="en">
                <a:solidFill>
                  <a:srgbClr val="858585"/>
                </a:solidFill>
              </a:rPr>
              <a:t>Nearest Neighbors</a:t>
            </a:r>
            <a:endParaRPr>
              <a:solidFill>
                <a:srgbClr val="858585"/>
              </a:solidFill>
            </a:endParaRPr>
          </a:p>
        </p:txBody>
      </p:sp>
      <p:sp>
        <p:nvSpPr>
          <p:cNvPr id="251" name="Google Shape;251;p34"/>
          <p:cNvSpPr txBox="1"/>
          <p:nvPr>
            <p:ph idx="4294967295" type="sldNum"/>
          </p:nvPr>
        </p:nvSpPr>
        <p:spPr>
          <a:xfrm>
            <a:off x="8492948" y="102704"/>
            <a:ext cx="4521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100">
                <a:solidFill>
                  <a:srgbClr val="E0E0E0"/>
                </a:solidFill>
              </a:rPr>
              <a:t>‹#›</a:t>
            </a:fld>
            <a:endParaRPr sz="2100">
              <a:solidFill>
                <a:srgbClr val="E0E0E0"/>
              </a:solidFill>
            </a:endParaRPr>
          </a:p>
        </p:txBody>
      </p:sp>
      <p:sp>
        <p:nvSpPr>
          <p:cNvPr id="252" name="Google Shape;252;p34"/>
          <p:cNvSpPr txBox="1"/>
          <p:nvPr>
            <p:ph idx="1" type="body"/>
          </p:nvPr>
        </p:nvSpPr>
        <p:spPr>
          <a:xfrm>
            <a:off x="198934" y="848090"/>
            <a:ext cx="8805463" cy="41681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Very simple idea. Simply do the following at test time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"/>
              <a:buFont typeface="Noto Sans Symbols"/>
              <a:buNone/>
            </a:pPr>
            <a:r>
              <a:t/>
            </a:r>
            <a:endParaRPr sz="100">
              <a:latin typeface="Arial"/>
              <a:ea typeface="Arial"/>
              <a:cs typeface="Arial"/>
              <a:sym typeface="Arial"/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Compute </a:t>
            </a:r>
            <a:r>
              <a:rPr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distances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of the test point from all the training inputs</a:t>
            </a:r>
            <a:endParaRPr/>
          </a:p>
          <a:p>
            <a:pPr indent="-1270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Sort the distances to find the “nearest” input(s) in training data</a:t>
            </a:r>
            <a:endParaRPr/>
          </a:p>
          <a:p>
            <a:pPr indent="-1270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Predict the label using </a:t>
            </a:r>
            <a:r>
              <a:rPr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majority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avg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label of these inputs</a:t>
            </a:r>
            <a:endParaRPr/>
          </a:p>
          <a:p>
            <a:pPr indent="-1270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Note: Can work with </a:t>
            </a:r>
            <a:r>
              <a:rPr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similarities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as well instead of distances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"/>
              <a:buFont typeface="Noto Sans Symbols"/>
              <a:buNone/>
            </a:pPr>
            <a:r>
              <a:t/>
            </a:r>
            <a:endParaRPr sz="100">
              <a:latin typeface="Arial"/>
              <a:ea typeface="Arial"/>
              <a:cs typeface="Arial"/>
              <a:sym typeface="Arial"/>
            </a:endParaRPr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Can use Euclidean or other dist (e.g., Mahalanobis). Choice imp just like LwP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"/>
              <a:buFont typeface="Noto Sans Symbols"/>
              <a:buNone/>
            </a:pPr>
            <a:r>
              <a:t/>
            </a:r>
            <a:endParaRPr sz="100">
              <a:latin typeface="Arial"/>
              <a:ea typeface="Arial"/>
              <a:cs typeface="Arial"/>
              <a:sym typeface="Arial"/>
            </a:endParaRPr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Unlike LwP which does prototype based comparison, nearest neighbors method looks at the labels of individual training inputs to make prediction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"/>
              <a:buNone/>
            </a:pPr>
            <a:r>
              <a:t/>
            </a:r>
            <a:endParaRPr sz="100">
              <a:latin typeface="Arial"/>
              <a:ea typeface="Arial"/>
              <a:cs typeface="Arial"/>
              <a:sym typeface="Arial"/>
            </a:endParaRPr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Applicable to both classifn as well as regression (LwP only works for classifn)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270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7377" y="481251"/>
            <a:ext cx="885825" cy="928688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4"/>
          <p:cNvSpPr/>
          <p:nvPr/>
        </p:nvSpPr>
        <p:spPr>
          <a:xfrm>
            <a:off x="5930829" y="196493"/>
            <a:ext cx="2187742" cy="571450"/>
          </a:xfrm>
          <a:prstGeom prst="wedgeRectCallout">
            <a:avLst>
              <a:gd fmla="val 63239" name="adj1"/>
              <a:gd fmla="val 96738" name="adj2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Wait. Did you say distances from ALL the training points? That’s gonna be sooooo expensive! ☹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46381" y="1640754"/>
            <a:ext cx="758015" cy="723917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4"/>
          <p:cNvSpPr/>
          <p:nvPr/>
        </p:nvSpPr>
        <p:spPr>
          <a:xfrm>
            <a:off x="6520194" y="1654093"/>
            <a:ext cx="1723026" cy="830155"/>
          </a:xfrm>
          <a:prstGeom prst="wedgeRectCallout">
            <a:avLst>
              <a:gd fmla="val 65404" name="adj1"/>
              <a:gd fmla="val -7378" name="adj2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Yes, but let’s not worry about that at the moment. There are ways to speed up this step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