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6" r:id="rId12"/>
    <p:sldId id="26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90B9-1C7B-427C-856D-0A71AA20499D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C7AB-5BBE-40B1-AAD2-62E5CD1D15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4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40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9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0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0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9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0"/>
                    </a14:imgEffect>
                    <a14:imgEffect>
                      <a14:sharpenSoften amount="-100000"/>
                    </a14:imgEffect>
                    <a14:imgEffect>
                      <a14:saturation sat="99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CA54-41AF-45A5-BC28-778A012D974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4B8B0-074E-4EB2-88EC-0CF034B65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7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  <a14:imgEffect>
                      <a14:sharpenSoften amount="-100000"/>
                    </a14:imgEffect>
                    <a14:imgEffect>
                      <a14:saturation sat="99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Logo Hi-res Stock Photography And Images Alamy, 43% OFF">
            <a:extLst>
              <a:ext uri="{FF2B5EF4-FFF2-40B4-BE49-F238E27FC236}">
                <a16:creationId xmlns:a16="http://schemas.microsoft.com/office/drawing/2014/main" id="{554D9018-85F9-ED84-15D2-2C2F617C2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0"/>
                    </a14:imgEffect>
                    <a14:imgEffect>
                      <a14:sharpenSoften amount="17000"/>
                    </a14:imgEffect>
                    <a14:imgEffect>
                      <a14:brightnessContrast bright="-39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7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08197-4DE2-B51E-5664-5B9123783D56}"/>
              </a:ext>
            </a:extLst>
          </p:cNvPr>
          <p:cNvSpPr txBox="1"/>
          <p:nvPr/>
        </p:nvSpPr>
        <p:spPr>
          <a:xfrm>
            <a:off x="2092960" y="1777891"/>
            <a:ext cx="8341360" cy="3139321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 anchor="b" anchorCtr="0">
            <a:spAutoFit/>
            <a:scene3d>
              <a:camera prst="orthographicFront">
                <a:rot lat="0" lon="21299999" rev="0"/>
              </a:camera>
              <a:lightRig rig="threePt" dir="t"/>
            </a:scene3d>
          </a:bodyPr>
          <a:lstStyle/>
          <a:p>
            <a:pPr algn="ctr"/>
            <a:r>
              <a:rPr lang="en-IN" sz="6600" b="1" dirty="0">
                <a:solidFill>
                  <a:schemeClr val="tx1">
                    <a:lumMod val="95000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  <a:outerShdw blurRad="50800" dist="38100" dir="21540000" algn="t" rotWithShape="0">
                    <a:schemeClr val="bg1">
                      <a:alpha val="50000"/>
                    </a:schemeClr>
                  </a:outerShdw>
                  <a:reflection blurRad="12700" stA="0" endPos="65000" dist="50800" dir="5400000" sy="-100000" algn="bl" rotWithShape="0"/>
                </a:effectLst>
                <a:latin typeface="Bell MT" panose="02020503060305020303" pitchFamily="18" charset="0"/>
              </a:rPr>
              <a:t>DATA ANALYSIS ON</a:t>
            </a:r>
          </a:p>
          <a:p>
            <a:pPr algn="ctr"/>
            <a:r>
              <a:rPr lang="en-IN" sz="6600" b="1" dirty="0">
                <a:solidFill>
                  <a:schemeClr val="tx1">
                    <a:lumMod val="95000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  <a:outerShdw blurRad="50800" dist="38100" dir="21540000" algn="t" rotWithShape="0">
                    <a:schemeClr val="bg1">
                      <a:alpha val="50000"/>
                    </a:schemeClr>
                  </a:outerShdw>
                  <a:reflection blurRad="12700" stA="0" endPos="65000" dist="50800" dir="5400000" sy="-100000" algn="bl" rotWithShape="0"/>
                </a:effectLst>
                <a:latin typeface="Bell MT" panose="02020503060305020303" pitchFamily="18" charset="0"/>
              </a:rPr>
              <a:t> AMAZON SALES DATA</a:t>
            </a:r>
          </a:p>
        </p:txBody>
      </p:sp>
    </p:spTree>
    <p:extLst>
      <p:ext uri="{BB962C8B-B14F-4D97-AF65-F5344CB8AC3E}">
        <p14:creationId xmlns:p14="http://schemas.microsoft.com/office/powerpoint/2010/main" val="6636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97DB9-A346-DD72-70FF-272B02FF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43852" r="50000" b="24000"/>
          <a:stretch/>
        </p:blipFill>
        <p:spPr>
          <a:xfrm>
            <a:off x="2956560" y="1686560"/>
            <a:ext cx="6278880" cy="3688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1DD0D-1082-BFB3-C9F6-A485061B1F18}"/>
              </a:ext>
            </a:extLst>
          </p:cNvPr>
          <p:cNvSpPr txBox="1"/>
          <p:nvPr/>
        </p:nvSpPr>
        <p:spPr>
          <a:xfrm>
            <a:off x="1615440" y="707628"/>
            <a:ext cx="40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u="sng" dirty="0"/>
              <a:t>Output</a:t>
            </a:r>
            <a:r>
              <a:rPr lang="en-IN" sz="2400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87674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6640-C1EE-A69A-AC27-DAC7B295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7758" y="147845"/>
            <a:ext cx="7580372" cy="932555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7. BUSINESS QUESTIONS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68E1-818E-4E32-F77E-2981EE63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764" y="1233588"/>
            <a:ext cx="7805393" cy="1096899"/>
          </a:xfrm>
        </p:spPr>
        <p:txBody>
          <a:bodyPr>
            <a:normAutofit fontScale="92500" lnSpcReduction="20000"/>
          </a:bodyPr>
          <a:lstStyle/>
          <a:p>
            <a:pPr algn="l">
              <a:buClr>
                <a:srgbClr val="0070C0"/>
              </a:buClr>
            </a:pPr>
            <a:endParaRPr lang="en-IN" dirty="0">
              <a:solidFill>
                <a:srgbClr val="0070C0"/>
              </a:solidFill>
            </a:endParaRPr>
          </a:p>
          <a:p>
            <a:pPr algn="l">
              <a:buClr>
                <a:srgbClr val="0070C0"/>
              </a:buClr>
            </a:pPr>
            <a:r>
              <a:rPr lang="en-IN" sz="2200" dirty="0">
                <a:solidFill>
                  <a:srgbClr val="0070C0"/>
                </a:solidFill>
              </a:rPr>
              <a:t>1. Count of distinct cities : </a:t>
            </a:r>
            <a:r>
              <a:rPr lang="en-IN" sz="2200" dirty="0"/>
              <a:t>3 (Yangon, Naypyitaw, Mandalay)</a:t>
            </a:r>
          </a:p>
          <a:p>
            <a:pPr algn="l">
              <a:buClr>
                <a:srgbClr val="0070C0"/>
              </a:buClr>
            </a:pPr>
            <a:r>
              <a:rPr lang="en-US" sz="2200" dirty="0">
                <a:solidFill>
                  <a:srgbClr val="0070C0"/>
                </a:solidFill>
              </a:rPr>
              <a:t>2. For each branch, the corresponding city : </a:t>
            </a:r>
            <a:endParaRPr lang="en-IN" sz="22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F3BA1B-AE47-7898-6F90-8D039B19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022"/>
              </p:ext>
            </p:extLst>
          </p:nvPr>
        </p:nvGraphicFramePr>
        <p:xfrm>
          <a:off x="6116774" y="2020348"/>
          <a:ext cx="1696824" cy="118919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4779">
                  <a:extLst>
                    <a:ext uri="{9D8B030D-6E8A-4147-A177-3AD203B41FA5}">
                      <a16:colId xmlns:a16="http://schemas.microsoft.com/office/drawing/2014/main" val="3208697389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130179303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Yangon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477616"/>
                  </a:ext>
                </a:extLst>
              </a:tr>
              <a:tr h="199318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Mandalay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319098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0889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B69FA8-7697-BBD7-DF9D-9F0BE1D432A9}"/>
              </a:ext>
            </a:extLst>
          </p:cNvPr>
          <p:cNvSpPr txBox="1"/>
          <p:nvPr/>
        </p:nvSpPr>
        <p:spPr>
          <a:xfrm>
            <a:off x="837764" y="3242719"/>
            <a:ext cx="52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3.</a:t>
            </a:r>
            <a:r>
              <a:rPr lang="en-US" sz="2000" dirty="0">
                <a:solidFill>
                  <a:srgbClr val="0070C0"/>
                </a:solidFill>
              </a:rPr>
              <a:t> Count of distinct product lines :</a:t>
            </a:r>
            <a:r>
              <a:rPr lang="en-US" sz="2000" dirty="0"/>
              <a:t> 6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B8D11-0E6D-2A5D-398B-83306E87B1BE}"/>
              </a:ext>
            </a:extLst>
          </p:cNvPr>
          <p:cNvSpPr txBox="1"/>
          <p:nvPr/>
        </p:nvSpPr>
        <p:spPr>
          <a:xfrm>
            <a:off x="837763" y="3745022"/>
            <a:ext cx="8865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4. Payment method occurs most frequently :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Ewallet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5. Product line has the highest sales : </a:t>
            </a:r>
            <a:r>
              <a:rPr lang="en-US" sz="2000" dirty="0"/>
              <a:t>Food and beverages (56144.84)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009A2-0DF0-84A5-9E8F-34DBB4CA10AE}"/>
              </a:ext>
            </a:extLst>
          </p:cNvPr>
          <p:cNvSpPr txBox="1"/>
          <p:nvPr/>
        </p:nvSpPr>
        <p:spPr>
          <a:xfrm>
            <a:off x="837763" y="5116129"/>
            <a:ext cx="780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6. </a:t>
            </a:r>
            <a:r>
              <a:rPr lang="en-US" sz="2000" dirty="0">
                <a:solidFill>
                  <a:srgbClr val="0070C0"/>
                </a:solidFill>
              </a:rPr>
              <a:t>Revenue is generated each month</a:t>
            </a:r>
            <a:r>
              <a:rPr lang="en-IN" sz="2000" dirty="0">
                <a:solidFill>
                  <a:srgbClr val="0070C0"/>
                </a:solidFill>
              </a:rPr>
              <a:t> :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AB3997-0CA3-7766-8F46-FAA19901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34627"/>
              </p:ext>
            </p:extLst>
          </p:nvPr>
        </p:nvGraphicFramePr>
        <p:xfrm>
          <a:off x="5512124" y="4995109"/>
          <a:ext cx="3131033" cy="14993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79801">
                  <a:extLst>
                    <a:ext uri="{9D8B030D-6E8A-4147-A177-3AD203B41FA5}">
                      <a16:colId xmlns:a16="http://schemas.microsoft.com/office/drawing/2014/main" val="945312475"/>
                    </a:ext>
                  </a:extLst>
                </a:gridCol>
                <a:gridCol w="2451232">
                  <a:extLst>
                    <a:ext uri="{9D8B030D-6E8A-4147-A177-3AD203B41FA5}">
                      <a16:colId xmlns:a16="http://schemas.microsoft.com/office/drawing/2014/main" val="360966094"/>
                    </a:ext>
                  </a:extLst>
                </a:gridCol>
              </a:tblGrid>
              <a:tr h="566812">
                <a:tc>
                  <a:txBody>
                    <a:bodyPr/>
                    <a:lstStyle/>
                    <a:p>
                      <a:r>
                        <a:rPr lang="en-IN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116291.86800000005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68448"/>
                  </a:ext>
                </a:extLst>
              </a:tr>
              <a:tr h="323892"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97219.37399999997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194514"/>
                  </a:ext>
                </a:extLst>
              </a:tr>
              <a:tr h="566812"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109455.50700000004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73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15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B954-7DA2-D70D-BED0-E536E9F3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80" y="652300"/>
            <a:ext cx="11055040" cy="56977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000" dirty="0">
                <a:solidFill>
                  <a:srgbClr val="0070C0"/>
                </a:solidFill>
              </a:rPr>
              <a:t>7. Month in which the cost of goods reach its peak: </a:t>
            </a:r>
            <a:r>
              <a:rPr lang="en-IN" sz="2000" dirty="0"/>
              <a:t>Jan (110754.160)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70C0"/>
                </a:solidFill>
              </a:rPr>
              <a:t>8. </a:t>
            </a:r>
            <a:r>
              <a:rPr lang="en-US" sz="2000" dirty="0">
                <a:solidFill>
                  <a:srgbClr val="0070C0"/>
                </a:solidFill>
              </a:rPr>
              <a:t>Product line generated the highest revenue</a:t>
            </a:r>
            <a:r>
              <a:rPr lang="en-IN" sz="2000" dirty="0">
                <a:solidFill>
                  <a:srgbClr val="0070C0"/>
                </a:solidFill>
              </a:rPr>
              <a:t> : </a:t>
            </a:r>
            <a:r>
              <a:rPr lang="en-IN" sz="2000" dirty="0"/>
              <a:t>Food and beverages (56144.844)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70C0"/>
                </a:solidFill>
              </a:rPr>
              <a:t>9.</a:t>
            </a:r>
            <a:r>
              <a:rPr lang="en-US" sz="2000" dirty="0">
                <a:solidFill>
                  <a:srgbClr val="0070C0"/>
                </a:solidFill>
              </a:rPr>
              <a:t> city with highest revenue recorded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10. product line incurred the highest Value Added Tax? : </a:t>
            </a:r>
            <a:r>
              <a:rPr lang="en-US" sz="2000" dirty="0">
                <a:solidFill>
                  <a:schemeClr val="tx1"/>
                </a:solidFill>
              </a:rPr>
              <a:t>Food and beverages (2673.563)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11. For each product line, add a column indicating "Good" if its sales are above average,     otherwise "Bad.“ :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F977AC-ABE0-70A1-5FA4-544D6395F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82268"/>
              </p:ext>
            </p:extLst>
          </p:nvPr>
        </p:nvGraphicFramePr>
        <p:xfrm>
          <a:off x="5574983" y="2048986"/>
          <a:ext cx="4585018" cy="365760"/>
        </p:xfrm>
        <a:graphic>
          <a:graphicData uri="http://schemas.openxmlformats.org/drawingml/2006/table">
            <a:tbl>
              <a:tblPr/>
              <a:tblGrid>
                <a:gridCol w="3162617">
                  <a:extLst>
                    <a:ext uri="{9D8B030D-6E8A-4147-A177-3AD203B41FA5}">
                      <a16:colId xmlns:a16="http://schemas.microsoft.com/office/drawing/2014/main" val="3077534902"/>
                    </a:ext>
                  </a:extLst>
                </a:gridCol>
                <a:gridCol w="1422401">
                  <a:extLst>
                    <a:ext uri="{9D8B030D-6E8A-4147-A177-3AD203B41FA5}">
                      <a16:colId xmlns:a16="http://schemas.microsoft.com/office/drawing/2014/main" val="1460574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Naypyitaw (110568.7)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033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20AA7AB-4EC4-57CC-8F7D-B55F2F1EB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" t="55851" r="68764" b="26371"/>
          <a:stretch/>
        </p:blipFill>
        <p:spPr>
          <a:xfrm>
            <a:off x="3296919" y="3811432"/>
            <a:ext cx="3794761" cy="23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8EC7-1774-A524-8F95-F709E816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4" y="717869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12. Branch that exceeded the average number of products sold :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13. Product line is most frequently associated with each gender 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14. Average rating for each product line 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641CF1-238B-B068-8C65-BDB23F04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20054"/>
              </p:ext>
            </p:extLst>
          </p:nvPr>
        </p:nvGraphicFramePr>
        <p:xfrm>
          <a:off x="5821679" y="3823545"/>
          <a:ext cx="4745990" cy="258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1062951355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4094733619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Product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Average ratings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53317"/>
                  </a:ext>
                </a:extLst>
              </a:tr>
              <a:tr h="363771">
                <a:tc>
                  <a:txBody>
                    <a:bodyPr/>
                    <a:lstStyle/>
                    <a:p>
                      <a:r>
                        <a:rPr lang="en-IN" dirty="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7.113218390804598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0740"/>
                  </a:ext>
                </a:extLst>
              </a:tr>
              <a:tr h="363771">
                <a:tc>
                  <a:txBody>
                    <a:bodyPr/>
                    <a:lstStyle/>
                    <a:p>
                      <a:r>
                        <a:rPr lang="en-IN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7.029213483146067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59604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r>
                        <a:rPr lang="en-IN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7.003289473684212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07701"/>
                  </a:ext>
                </a:extLst>
              </a:tr>
              <a:tr h="392066">
                <a:tc>
                  <a:txBody>
                    <a:bodyPr/>
                    <a:lstStyle/>
                    <a:p>
                      <a:r>
                        <a:rPr lang="en-IN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6.92470588235294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685444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r>
                        <a:rPr lang="en-IN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6.916265060240964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538924"/>
                  </a:ext>
                </a:extLst>
              </a:tr>
              <a:tr h="318447">
                <a:tc>
                  <a:txBody>
                    <a:bodyPr/>
                    <a:lstStyle/>
                    <a:p>
                      <a:r>
                        <a:rPr lang="en-IN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6.8375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031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A7AA35-63B2-1AE2-59B3-E7265C1E2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15434"/>
              </p:ext>
            </p:extLst>
          </p:nvPr>
        </p:nvGraphicFramePr>
        <p:xfrm>
          <a:off x="4833428" y="1882145"/>
          <a:ext cx="4208972" cy="115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92">
                  <a:extLst>
                    <a:ext uri="{9D8B030D-6E8A-4147-A177-3AD203B41FA5}">
                      <a16:colId xmlns:a16="http://schemas.microsoft.com/office/drawing/2014/main" val="1761417268"/>
                    </a:ext>
                  </a:extLst>
                </a:gridCol>
                <a:gridCol w="2269353">
                  <a:extLst>
                    <a:ext uri="{9D8B030D-6E8A-4147-A177-3AD203B41FA5}">
                      <a16:colId xmlns:a16="http://schemas.microsoft.com/office/drawing/2014/main" val="3721491558"/>
                    </a:ext>
                  </a:extLst>
                </a:gridCol>
                <a:gridCol w="882527">
                  <a:extLst>
                    <a:ext uri="{9D8B030D-6E8A-4147-A177-3AD203B41FA5}">
                      <a16:colId xmlns:a16="http://schemas.microsoft.com/office/drawing/2014/main" val="1321156851"/>
                    </a:ext>
                  </a:extLst>
                </a:gridCol>
              </a:tblGrid>
              <a:tr h="2404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Product 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46343"/>
                  </a:ext>
                </a:extLst>
              </a:tr>
              <a:tr h="2404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2"/>
                          </a:solidFill>
                        </a:rPr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405049"/>
                  </a:ext>
                </a:extLst>
              </a:tr>
              <a:tr h="420791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2"/>
                          </a:solidFill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65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7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2CDDD0-6A32-42F3-D38A-2205CF2CDED7}"/>
              </a:ext>
            </a:extLst>
          </p:cNvPr>
          <p:cNvSpPr txBox="1"/>
          <p:nvPr/>
        </p:nvSpPr>
        <p:spPr>
          <a:xfrm>
            <a:off x="513080" y="250876"/>
            <a:ext cx="11333480" cy="5999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70C0"/>
                </a:solidFill>
              </a:rPr>
              <a:t>15. Sales occurrences for each time of day on every weekday : 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70C0"/>
                </a:solidFill>
              </a:rPr>
              <a:t>16. Customer type contributing the highest revenue : </a:t>
            </a:r>
            <a:r>
              <a:rPr lang="en-IN" sz="2000" dirty="0"/>
              <a:t>Member(164223.44)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0070C0"/>
                </a:solidFill>
              </a:rPr>
              <a:t>17. City with the highest VAT percentage : </a:t>
            </a:r>
            <a:r>
              <a:rPr lang="en-IN" sz="2000" dirty="0"/>
              <a:t>Mandalay (4.761904)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0070C0"/>
                </a:solidFill>
              </a:rPr>
              <a:t>18. Customer type with the highest VAT payments :  </a:t>
            </a:r>
            <a:r>
              <a:rPr lang="en-IN" sz="2000" dirty="0"/>
              <a:t>Member (7820.164)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0070C0"/>
                </a:solidFill>
              </a:rPr>
              <a:t>19. Count of distinct customer types in the dataset : </a:t>
            </a:r>
            <a:r>
              <a:rPr lang="en-IN" sz="2000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3A8D6-9B6A-107B-0869-E890110A7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30666" r="77770" b="31111"/>
          <a:stretch/>
        </p:blipFill>
        <p:spPr>
          <a:xfrm>
            <a:off x="7874001" y="354038"/>
            <a:ext cx="2651759" cy="33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5CB1-EE3C-B921-6047-9EDE9DA9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494349"/>
            <a:ext cx="10844106" cy="62722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20. Count of distinct payment methods in the dataset : </a:t>
            </a:r>
            <a:r>
              <a:rPr lang="en-IN" sz="2400" dirty="0">
                <a:solidFill>
                  <a:schemeClr val="tx1"/>
                </a:solidFill>
              </a:rPr>
              <a:t>3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21. Customer type occurs most frequently : </a:t>
            </a:r>
            <a:r>
              <a:rPr lang="en-IN" sz="2400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22. Customer type with the highest purchase frequency: </a:t>
            </a:r>
            <a:r>
              <a:rPr lang="en-IN" sz="2400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23. Predominant gender among customers : </a:t>
            </a:r>
            <a:r>
              <a:rPr lang="en-IN" sz="2400" dirty="0">
                <a:solidFill>
                  <a:schemeClr val="tx1"/>
                </a:solidFill>
              </a:rPr>
              <a:t>Female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24. Distribution of genders within each branch 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70C0"/>
                </a:solidFill>
              </a:rPr>
              <a:t>25. Time of day when customers provide the most ratings : </a:t>
            </a:r>
            <a:r>
              <a:rPr lang="en-IN" sz="2400" dirty="0">
                <a:solidFill>
                  <a:schemeClr val="tx1"/>
                </a:solidFill>
              </a:rPr>
              <a:t>Afternoon(528)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BA6C2-2B90-CDF1-D5DE-B2E93F830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 t="42519" r="80021" b="45185"/>
          <a:stretch/>
        </p:blipFill>
        <p:spPr>
          <a:xfrm>
            <a:off x="7386320" y="3296919"/>
            <a:ext cx="2203742" cy="17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6FA9-8866-DDC6-ED61-0933A26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614" y="910909"/>
            <a:ext cx="9777306" cy="5449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070C0"/>
                </a:solidFill>
              </a:rPr>
              <a:t>26. Time of day with the highest customer ratings for each branch 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27. Day of the week with the highest average ratings : </a:t>
            </a:r>
            <a:r>
              <a:rPr lang="en-IN" sz="2000" dirty="0">
                <a:solidFill>
                  <a:schemeClr val="tx1"/>
                </a:solidFill>
              </a:rPr>
              <a:t>Monday (7.153)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IN" sz="2000" dirty="0">
                <a:solidFill>
                  <a:srgbClr val="0070C0"/>
                </a:solidFill>
              </a:rPr>
              <a:t>28. Day of the week with the highest average ratings for each branch :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FB415-E541-4A17-2ADA-D56295E7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 t="41926" r="72266" b="39852"/>
          <a:stretch/>
        </p:blipFill>
        <p:spPr>
          <a:xfrm>
            <a:off x="5293359" y="1493520"/>
            <a:ext cx="2854961" cy="2141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F5F3D-5225-4644-6A42-067346B92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42333" r="73442" b="49979"/>
          <a:stretch/>
        </p:blipFill>
        <p:spPr>
          <a:xfrm>
            <a:off x="5293359" y="4978400"/>
            <a:ext cx="4094642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2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0"/>
                    </a14:imgEffect>
                    <a14:imgEffect>
                      <a14:sharpenSoften amount="-100000"/>
                    </a14:imgEffect>
                    <a14:imgEffect>
                      <a14:saturation sat="99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7417-1393-30BE-FB57-C7E478E3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4" y="1127760"/>
            <a:ext cx="9868745" cy="435864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IN" sz="9600" b="1" dirty="0">
                <a:solidFill>
                  <a:srgbClr val="0070C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34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47EA-5B33-A341-A3B9-BBBDFB12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CONTENT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3EFB-1A6C-95A6-CCB1-66D7D36C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116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 ABOUT DATASET</a:t>
            </a:r>
          </a:p>
          <a:p>
            <a:pPr>
              <a:buFont typeface="+mj-lt"/>
              <a:buAutoNum type="arabicPeriod"/>
            </a:pPr>
            <a:r>
              <a:rPr lang="en-IN" dirty="0"/>
              <a:t>PRODUCT ANALYSIS </a:t>
            </a:r>
          </a:p>
          <a:p>
            <a:pPr>
              <a:buAutoNum type="arabicPeriod"/>
            </a:pPr>
            <a:r>
              <a:rPr lang="en-IN" dirty="0"/>
              <a:t>SALES ANALYSIS </a:t>
            </a:r>
          </a:p>
          <a:p>
            <a:pPr>
              <a:buAutoNum type="arabicPeriod"/>
            </a:pPr>
            <a:r>
              <a:rPr lang="en-IN" dirty="0"/>
              <a:t>CUSTOMER ANALYSIS </a:t>
            </a:r>
          </a:p>
          <a:p>
            <a:pPr>
              <a:buAutoNum type="arabicPeriod"/>
            </a:pPr>
            <a:r>
              <a:rPr lang="en-IN" dirty="0"/>
              <a:t>DATA WRANGLING</a:t>
            </a:r>
          </a:p>
          <a:p>
            <a:pPr>
              <a:buAutoNum type="arabicPeriod"/>
            </a:pPr>
            <a:r>
              <a:rPr lang="en-IN" dirty="0"/>
              <a:t>FEATURE ENGINEERING </a:t>
            </a:r>
          </a:p>
          <a:p>
            <a:pPr>
              <a:buFont typeface="+mj-lt"/>
              <a:buAutoNum type="arabicPeriod"/>
            </a:pPr>
            <a:r>
              <a:rPr lang="en-IN" dirty="0"/>
              <a:t>BUSINESS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8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B9A1-6E4B-910B-FF51-819611D2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1.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8183-FE4E-34F9-4A3D-1CA31646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6" y="1930400"/>
            <a:ext cx="9468944" cy="4165600"/>
          </a:xfrm>
        </p:spPr>
        <p:txBody>
          <a:bodyPr/>
          <a:lstStyle/>
          <a:p>
            <a:r>
              <a:rPr lang="en-IN" sz="2000" dirty="0"/>
              <a:t>The dataset we have is Amazon sales.</a:t>
            </a:r>
          </a:p>
          <a:p>
            <a:r>
              <a:rPr lang="en-IN" sz="2000" dirty="0"/>
              <a:t>This project aims to gain insight into the sales data of Amazon to understand different factors that affect sales of different branches.</a:t>
            </a:r>
          </a:p>
          <a:p>
            <a:r>
              <a:rPr lang="en-IN" sz="2000" dirty="0"/>
              <a:t>It contains 1000 rows and 17 columns.</a:t>
            </a:r>
          </a:p>
          <a:p>
            <a:r>
              <a:rPr lang="en-IN" sz="2000" dirty="0"/>
              <a:t>This dataset contains sales transactions from three different branches of Amazon located in Mandalay, Yangon and Naypyitaw.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09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6440-79EB-0165-4DCC-2F1A3216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2. 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4ECB-C919-7C4A-6CA0-A9A3F9BD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83" y="137607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 contains 6 different product lines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Product lines performing best and need to be improved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861BA-F7B8-DAAC-FFFF-3CC4A05E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00764"/>
              </p:ext>
            </p:extLst>
          </p:nvPr>
        </p:nvGraphicFramePr>
        <p:xfrm>
          <a:off x="2043064" y="1785823"/>
          <a:ext cx="2932604" cy="2194560"/>
        </p:xfrm>
        <a:graphic>
          <a:graphicData uri="http://schemas.openxmlformats.org/drawingml/2006/table">
            <a:tbl>
              <a:tblPr/>
              <a:tblGrid>
                <a:gridCol w="2932604">
                  <a:extLst>
                    <a:ext uri="{9D8B030D-6E8A-4147-A177-3AD203B41FA5}">
                      <a16:colId xmlns:a16="http://schemas.microsoft.com/office/drawing/2014/main" val="3639587762"/>
                    </a:ext>
                  </a:extLst>
                </a:gridCol>
              </a:tblGrid>
              <a:tr h="3006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Food and beverages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90733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Sports and 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66657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Electronic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06344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Fashion accessories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191651"/>
                  </a:ext>
                </a:extLst>
              </a:tr>
              <a:tr h="3006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Home and lifestyle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60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Health and beauty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5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C05682-66FD-988A-7626-AB38AAF66D62}"/>
              </a:ext>
            </a:extLst>
          </p:cNvPr>
          <p:cNvSpPr txBox="1"/>
          <p:nvPr/>
        </p:nvSpPr>
        <p:spPr>
          <a:xfrm>
            <a:off x="834674" y="5072177"/>
            <a:ext cx="57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246"/>
              </a:solidFill>
              <a:highlight>
                <a:srgbClr val="FFFFFF"/>
              </a:highlight>
              <a:latin typeface="SofiaPro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0D1B9-7D64-A80A-54FB-47FB928F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" t="39889" r="61821" b="47227"/>
          <a:stretch/>
        </p:blipFill>
        <p:spPr>
          <a:xfrm>
            <a:off x="1676594" y="4756625"/>
            <a:ext cx="5553958" cy="15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F31F-1D37-DE56-0703-475C1EE1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5" y="215768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3. SALES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F863-F0D4-1F41-CCC4-2A8B4304AA51}"/>
              </a:ext>
            </a:extLst>
          </p:cNvPr>
          <p:cNvSpPr txBox="1"/>
          <p:nvPr/>
        </p:nvSpPr>
        <p:spPr>
          <a:xfrm>
            <a:off x="382480" y="1031899"/>
            <a:ext cx="879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total sales, number of sales and average sales over time for each product line will help us understand the sales trend for each product 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1DCF44-783F-9288-31EB-7730B0F39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33691" r="44819" b="29638"/>
          <a:stretch/>
        </p:blipFill>
        <p:spPr>
          <a:xfrm>
            <a:off x="480765" y="2059751"/>
            <a:ext cx="6350000" cy="4021667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C2BD5F-22C4-E3E0-FF21-00BC0A660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30134"/>
              </p:ext>
            </p:extLst>
          </p:nvPr>
        </p:nvGraphicFramePr>
        <p:xfrm>
          <a:off x="7254240" y="3246778"/>
          <a:ext cx="41046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247">
                  <a:extLst>
                    <a:ext uri="{9D8B030D-6E8A-4147-A177-3AD203B41FA5}">
                      <a16:colId xmlns:a16="http://schemas.microsoft.com/office/drawing/2014/main" val="1219235672"/>
                    </a:ext>
                  </a:extLst>
                </a:gridCol>
                <a:gridCol w="2506393">
                  <a:extLst>
                    <a:ext uri="{9D8B030D-6E8A-4147-A177-3AD203B41FA5}">
                      <a16:colId xmlns:a16="http://schemas.microsoft.com/office/drawing/2014/main" val="3821953464"/>
                    </a:ext>
                  </a:extLst>
                </a:gridCol>
              </a:tblGrid>
              <a:tr h="503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81954"/>
                  </a:ext>
                </a:extLst>
              </a:tr>
              <a:tr h="3037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January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Electronic accessories </a:t>
                      </a:r>
                    </a:p>
                    <a:p>
                      <a:pPr algn="l"/>
                      <a:r>
                        <a:rPr lang="en-IN" dirty="0"/>
                        <a:t>Sports and travels </a:t>
                      </a:r>
                    </a:p>
                    <a:p>
                      <a:pPr algn="l"/>
                      <a:r>
                        <a:rPr lang="en-IN" dirty="0"/>
                        <a:t>Fashion accessories 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5550"/>
                  </a:ext>
                </a:extLst>
              </a:tr>
              <a:tr h="287673"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Food and beverages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27763"/>
                  </a:ext>
                </a:extLst>
              </a:tr>
              <a:tr h="503427">
                <a:tc>
                  <a:txBody>
                    <a:bodyPr/>
                    <a:lstStyle/>
                    <a:p>
                      <a:r>
                        <a:rPr lang="en-IN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Health and beauty </a:t>
                      </a:r>
                    </a:p>
                    <a:p>
                      <a:pPr algn="l"/>
                      <a:r>
                        <a:rPr lang="en-IN" dirty="0"/>
                        <a:t>Home and lifestyle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8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EBD1-C971-472E-27B0-50B4B543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54" y="243840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4. 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916-A740-ABA4-667A-FB455A80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54" y="1102533"/>
            <a:ext cx="8596668" cy="563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Customer trends and purchase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F226E-59F9-9BC4-586D-65B31B79BA1C}"/>
              </a:ext>
            </a:extLst>
          </p:cNvPr>
          <p:cNvSpPr txBox="1"/>
          <p:nvPr/>
        </p:nvSpPr>
        <p:spPr>
          <a:xfrm>
            <a:off x="1280160" y="205400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FEMALE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14CF7-670D-E189-AE51-3BA1D34E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t="40990" r="57129" b="46074"/>
          <a:stretch/>
        </p:blipFill>
        <p:spPr>
          <a:xfrm>
            <a:off x="545254" y="2631984"/>
            <a:ext cx="4320166" cy="2618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06774-2A67-1BED-7553-3A6397D30908}"/>
              </a:ext>
            </a:extLst>
          </p:cNvPr>
          <p:cNvSpPr txBox="1"/>
          <p:nvPr/>
        </p:nvSpPr>
        <p:spPr>
          <a:xfrm>
            <a:off x="6439871" y="2051917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MALE CUSTOMERS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9E276-FE4D-503F-41D7-5F47FC0C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41784" r="57442" b="45843"/>
          <a:stretch/>
        </p:blipFill>
        <p:spPr>
          <a:xfrm>
            <a:off x="5615686" y="2621508"/>
            <a:ext cx="4320166" cy="26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5714-0863-CD68-E41E-E365C643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07" y="744718"/>
            <a:ext cx="8596668" cy="3880773"/>
          </a:xfrm>
        </p:spPr>
        <p:txBody>
          <a:bodyPr/>
          <a:lstStyle/>
          <a:p>
            <a:r>
              <a:rPr lang="en-US" dirty="0"/>
              <a:t>Profitability of each customer segment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9CB5C-D009-9963-BF81-0853C523D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t="57183" r="69924" b="31134"/>
          <a:stretch/>
        </p:blipFill>
        <p:spPr>
          <a:xfrm>
            <a:off x="1761136" y="1550919"/>
            <a:ext cx="4990660" cy="21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F4B2-4575-019D-D36D-45CAF5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516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5.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EE6A-FA0C-6E65-C286-50743E1A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364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This is the step where null values and missing values are detected and these are replaced using data replacement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There were no missing or null values found in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14DB5-4826-A588-4191-2304C1C51233}"/>
              </a:ext>
            </a:extLst>
          </p:cNvPr>
          <p:cNvSpPr txBox="1"/>
          <p:nvPr/>
        </p:nvSpPr>
        <p:spPr>
          <a:xfrm>
            <a:off x="771312" y="2769823"/>
            <a:ext cx="542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6.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sz="3200" dirty="0">
                <a:solidFill>
                  <a:srgbClr val="0070C0"/>
                </a:solidFill>
              </a:rPr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7E08E-4164-6D49-C740-A1B6878F570C}"/>
              </a:ext>
            </a:extLst>
          </p:cNvPr>
          <p:cNvSpPr txBox="1"/>
          <p:nvPr/>
        </p:nvSpPr>
        <p:spPr>
          <a:xfrm>
            <a:off x="677334" y="3625507"/>
            <a:ext cx="887052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u="sng" dirty="0"/>
              <a:t>Adding time of day column </a:t>
            </a:r>
            <a:r>
              <a:rPr lang="en-IN" sz="2400" dirty="0"/>
              <a:t>:</a:t>
            </a:r>
          </a:p>
          <a:p>
            <a:r>
              <a:rPr lang="en-IN" sz="2400" dirty="0"/>
              <a:t>    </a:t>
            </a:r>
            <a:r>
              <a:rPr lang="en-IN" sz="2000" dirty="0"/>
              <a:t>This column will categorize the transactions into </a:t>
            </a:r>
          </a:p>
          <a:p>
            <a:r>
              <a:rPr lang="en-IN" sz="2000" dirty="0"/>
              <a:t>    ‘Morning’, ‘Afternoon’ and ‘Evening’ based on the </a:t>
            </a:r>
          </a:p>
          <a:p>
            <a:r>
              <a:rPr lang="en-IN" sz="2000" dirty="0"/>
              <a:t>     time given in the dataset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6E130-4178-F438-B012-F1A5EF8DC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3" t="30949" r="55907" b="45547"/>
          <a:stretch/>
        </p:blipFill>
        <p:spPr>
          <a:xfrm>
            <a:off x="6977522" y="3354598"/>
            <a:ext cx="5055236" cy="30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ACB3-0F28-E4F8-C193-A34C0A46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54" y="524829"/>
            <a:ext cx="10061786" cy="5388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u="sng" dirty="0"/>
              <a:t>Adding Day name column </a:t>
            </a:r>
            <a:r>
              <a:rPr lang="en-IN" sz="2400" dirty="0"/>
              <a:t>: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000" dirty="0"/>
              <a:t>This column will store the name of the day of the week on</a:t>
            </a:r>
          </a:p>
          <a:p>
            <a:pPr marL="0" indent="0">
              <a:buNone/>
            </a:pPr>
            <a:r>
              <a:rPr lang="en-IN" sz="2000" dirty="0"/>
              <a:t>     which each transaction occurred based on the date column.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u="sng" dirty="0"/>
              <a:t>Adding Month name column 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000" dirty="0"/>
              <a:t>This column will store the name of the month during </a:t>
            </a:r>
          </a:p>
          <a:p>
            <a:pPr marL="0" indent="0">
              <a:buNone/>
            </a:pPr>
            <a:r>
              <a:rPr lang="en-IN" sz="2000" dirty="0"/>
              <a:t>     which each transaction occurred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6C44C-EDB8-6329-70CA-714C0F64B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t="21903" r="65541" b="50859"/>
          <a:stretch/>
        </p:blipFill>
        <p:spPr>
          <a:xfrm>
            <a:off x="8148320" y="280990"/>
            <a:ext cx="2926080" cy="2775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885B0-8C36-EB8A-5C59-0343A6553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19556" r="66754" b="41037"/>
          <a:stretch/>
        </p:blipFill>
        <p:spPr>
          <a:xfrm>
            <a:off x="7589519" y="3429000"/>
            <a:ext cx="3098801" cy="32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8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1368</TotalTime>
  <Words>742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Bell MT</vt:lpstr>
      <vt:lpstr>Calibri</vt:lpstr>
      <vt:lpstr>SofiaPro</vt:lpstr>
      <vt:lpstr>Trebuchet MS</vt:lpstr>
      <vt:lpstr>Wingdings</vt:lpstr>
      <vt:lpstr>Wingdings 3</vt:lpstr>
      <vt:lpstr>Facet</vt:lpstr>
      <vt:lpstr>PowerPoint Presentation</vt:lpstr>
      <vt:lpstr>CONTENT :</vt:lpstr>
      <vt:lpstr>1. ABOUT DATASET</vt:lpstr>
      <vt:lpstr>2. PRODUCT ANALYSIS</vt:lpstr>
      <vt:lpstr>3. SALES ANALYSIS</vt:lpstr>
      <vt:lpstr>4. CUSTOMER ANALYSIS</vt:lpstr>
      <vt:lpstr>PowerPoint Presentation</vt:lpstr>
      <vt:lpstr>5. DATA WRANGLING</vt:lpstr>
      <vt:lpstr>PowerPoint Presentation</vt:lpstr>
      <vt:lpstr>PowerPoint Presentation</vt:lpstr>
      <vt:lpstr>7. BUSINESS QUESTIONS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deogade</dc:creator>
  <cp:lastModifiedBy>shreya deogade</cp:lastModifiedBy>
  <cp:revision>3</cp:revision>
  <dcterms:created xsi:type="dcterms:W3CDTF">2024-05-17T09:51:18Z</dcterms:created>
  <dcterms:modified xsi:type="dcterms:W3CDTF">2024-05-25T05:11:50Z</dcterms:modified>
</cp:coreProperties>
</file>