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 AND SECURITY</a:t>
            </a:r>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1.</a:t>
            </a:r>
            <a:r>
              <a:rPr b="1" lang="en-US" sz="2000">
                <a:solidFill>
                  <a:srgbClr val="1482AB"/>
                </a:solidFill>
              </a:rPr>
              <a:t>SHREYA ELIZABETH FRANKLIN </a:t>
            </a:r>
            <a:r>
              <a:rPr b="1" lang="en-US" sz="2000">
                <a:solidFill>
                  <a:srgbClr val="1482AB"/>
                </a:solidFill>
                <a:latin typeface="Arial"/>
                <a:ea typeface="Arial"/>
                <a:cs typeface="Arial"/>
                <a:sym typeface="Arial"/>
              </a:rPr>
              <a:t>- College of Engineering Guindy Anna University-Information Science and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68" name="Google Shape;16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a:bodyPr>
          <a:lstStyle/>
          <a:p>
            <a:pPr indent="-305435" lvl="0" marL="305435" rtl="0" algn="l">
              <a:lnSpc>
                <a:spcPct val="110000"/>
              </a:lnSpc>
              <a:spcBef>
                <a:spcPts val="0"/>
              </a:spcBef>
              <a:spcAft>
                <a:spcPts val="0"/>
              </a:spcAft>
              <a:buSzPct val="92000"/>
              <a:buChar char="◼"/>
            </a:pPr>
            <a:r>
              <a:rPr lang="en-US" sz="2400" u="sng">
                <a:solidFill>
                  <a:srgbClr val="0F0F0F"/>
                </a:solidFill>
                <a:latin typeface="Arial"/>
                <a:ea typeface="Arial"/>
                <a:cs typeface="Arial"/>
                <a:sym typeface="Arial"/>
              </a:rPr>
              <a:t>1. K. C. Yang, "An Improved Keylogging Detection and Prevention System," IEEE Xplore, 2017. [Online].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2. G. Kaspersky, "How to Protect Yourself Against Keyloggers," Kaspersky, 2021.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3. A. Carvey, "Forensic Analysis of Keystroke Dynamics," SANS Institute, 2005. [Online].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4. M. Deshmukh, "Detecting Keylogger Attacks Using Machine Learning Techniques," International Journal of Advanced Research in Computer Science, 2017.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5. C. Silver, "Keylogging and User Privacy," Association for Computing Machinery, 2013.</a:t>
            </a:r>
            <a:endParaRPr sz="2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11300"/>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581192" y="1482520"/>
            <a:ext cx="11029500" cy="4122900"/>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208"/>
              <a:buNone/>
            </a:pPr>
            <a:r>
              <a:rPr b="0" i="0" lang="en-US" sz="2400">
                <a:solidFill>
                  <a:srgbClr val="131619"/>
                </a:solidFill>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41671" y="1232452"/>
            <a:ext cx="11613600" cy="5418900"/>
          </a:xfrm>
          <a:prstGeom prst="rect">
            <a:avLst/>
          </a:prstGeom>
          <a:noFill/>
          <a:ln>
            <a:noFill/>
          </a:ln>
        </p:spPr>
        <p:txBody>
          <a:bodyPr anchorCtr="0" anchor="ctr" bIns="45700" lIns="91425" spcFirstLastPara="1" rIns="91425" wrap="square" tIns="45700">
            <a:noAutofit/>
          </a:bodyPr>
          <a:lstStyle/>
          <a:p>
            <a:pPr indent="-457200" lvl="0" marL="457200" rtl="0" algn="l">
              <a:lnSpc>
                <a:spcPct val="110000"/>
              </a:lnSpc>
              <a:spcBef>
                <a:spcPts val="0"/>
              </a:spcBef>
              <a:spcAft>
                <a:spcPts val="0"/>
              </a:spcAft>
              <a:buSzPts val="1840"/>
              <a:buFont typeface="Franklin Gothic"/>
              <a:buAutoNum type="arabicPeriod"/>
            </a:pPr>
            <a:r>
              <a:rPr b="1" lang="en-US" sz="2000">
                <a:latin typeface="Arial"/>
                <a:ea typeface="Arial"/>
                <a:cs typeface="Arial"/>
                <a:sym typeface="Arial"/>
              </a:rPr>
              <a:t>Error Handling: </a:t>
            </a:r>
            <a:r>
              <a:rPr lang="en-US" sz="2000">
                <a:latin typeface="Arial"/>
                <a:ea typeface="Arial"/>
                <a:cs typeface="Arial"/>
                <a:sym typeface="Arial"/>
              </a:rPr>
              <a:t>Implement error handling for file operations and keylogging.</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Modularization: </a:t>
            </a:r>
            <a:r>
              <a:rPr lang="en-US" sz="2000">
                <a:latin typeface="Arial"/>
                <a:ea typeface="Arial"/>
                <a:cs typeface="Arial"/>
                <a:sym typeface="Arial"/>
              </a:rPr>
              <a:t>Divide the code into smaller, more manageable functions.</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File Writing Optimization</a:t>
            </a:r>
            <a:r>
              <a:rPr lang="en-US" sz="2000">
                <a:latin typeface="Arial"/>
                <a:ea typeface="Arial"/>
                <a:cs typeface="Arial"/>
                <a:sym typeface="Arial"/>
              </a:rPr>
              <a:t>: Keep log files open to improve performance.</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JSON Usage: </a:t>
            </a:r>
            <a:r>
              <a:rPr lang="en-US" sz="2000">
                <a:latin typeface="Arial"/>
                <a:ea typeface="Arial"/>
                <a:cs typeface="Arial"/>
                <a:sym typeface="Arial"/>
              </a:rPr>
              <a:t>Fix syntax error in JSON file generation function.</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User Interface: </a:t>
            </a:r>
            <a:r>
              <a:rPr lang="en-US" sz="2000">
                <a:latin typeface="Arial"/>
                <a:ea typeface="Arial"/>
                <a:cs typeface="Arial"/>
                <a:sym typeface="Arial"/>
              </a:rPr>
              <a:t>Enhance UI with clearer messages and feedback.</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GUI Improvements: </a:t>
            </a:r>
            <a:r>
              <a:rPr lang="en-US" sz="2000">
                <a:latin typeface="Arial"/>
                <a:ea typeface="Arial"/>
                <a:cs typeface="Arial"/>
                <a:sym typeface="Arial"/>
              </a:rPr>
              <a:t>Add features like log file location selection.</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Keylogging Features: </a:t>
            </a:r>
            <a:r>
              <a:rPr lang="en-US" sz="2000">
                <a:latin typeface="Arial"/>
                <a:ea typeface="Arial"/>
                <a:cs typeface="Arial"/>
                <a:sym typeface="Arial"/>
              </a:rPr>
              <a:t>Include options for filtering or customizing logging.</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Security: </a:t>
            </a:r>
            <a:r>
              <a:rPr lang="en-US" sz="2000">
                <a:latin typeface="Arial"/>
                <a:ea typeface="Arial"/>
                <a:cs typeface="Arial"/>
                <a:sym typeface="Arial"/>
              </a:rPr>
              <a:t>Ensure ethical use and include privacy warnings.</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Compatibility Testing: </a:t>
            </a:r>
            <a:r>
              <a:rPr lang="en-US" sz="2000">
                <a:latin typeface="Arial"/>
                <a:ea typeface="Arial"/>
                <a:cs typeface="Arial"/>
                <a:sym typeface="Arial"/>
              </a:rPr>
              <a:t>Test on various operating systems.</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Documentation: </a:t>
            </a:r>
            <a:r>
              <a:rPr lang="en-US" sz="2000">
                <a:latin typeface="Arial"/>
                <a:ea typeface="Arial"/>
                <a:cs typeface="Arial"/>
                <a:sym typeface="Arial"/>
              </a:rPr>
              <a:t>Add comments and documentation for clarity.</a:t>
            </a:r>
            <a:endParaRPr sz="2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627632"/>
            <a:ext cx="11029500" cy="4347600"/>
          </a:xfrm>
          <a:prstGeom prst="rect">
            <a:avLst/>
          </a:prstGeom>
          <a:noFill/>
          <a:ln>
            <a:noFill/>
          </a:ln>
        </p:spPr>
        <p:txBody>
          <a:bodyPr anchorCtr="0" anchor="ctr" bIns="45700" lIns="91425" spcFirstLastPara="1" rIns="91425" wrap="square" tIns="45700">
            <a:noAutofit/>
          </a:bodyPr>
          <a:lstStyle/>
          <a:p>
            <a:pPr indent="-457200" lvl="0" marL="457200" rtl="0" algn="l">
              <a:lnSpc>
                <a:spcPct val="110000"/>
              </a:lnSpc>
              <a:spcBef>
                <a:spcPts val="0"/>
              </a:spcBef>
              <a:spcAft>
                <a:spcPts val="0"/>
              </a:spcAft>
              <a:buSzPts val="1472"/>
              <a:buFont typeface="Franklin Gothic"/>
              <a:buAutoNum type="arabicPeriod"/>
            </a:pPr>
            <a:r>
              <a:rPr b="1" lang="en-US" sz="1600"/>
              <a:t>Analysis</a:t>
            </a:r>
            <a:r>
              <a:rPr lang="en-US" sz="1600"/>
              <a:t>: </a:t>
            </a:r>
            <a:endParaRPr/>
          </a:p>
          <a:p>
            <a:pPr indent="-306000" lvl="1" marL="630000" rtl="0" algn="l">
              <a:spcBef>
                <a:spcPts val="920"/>
              </a:spcBef>
              <a:spcAft>
                <a:spcPts val="0"/>
              </a:spcAft>
              <a:buSzPts val="1472"/>
              <a:buChar char="◼"/>
            </a:pPr>
            <a:r>
              <a:rPr lang="en-US" sz="1600"/>
              <a:t>Understand requirements and review existing code.</a:t>
            </a:r>
            <a:endParaRPr/>
          </a:p>
          <a:p>
            <a:pPr indent="-306000" lvl="1" marL="630000" rtl="0" algn="l">
              <a:spcBef>
                <a:spcPts val="920"/>
              </a:spcBef>
              <a:spcAft>
                <a:spcPts val="0"/>
              </a:spcAft>
              <a:buSzPts val="1472"/>
              <a:buChar char="◼"/>
            </a:pPr>
            <a:r>
              <a:rPr lang="en-US" sz="1600"/>
              <a:t>Identify potential vulnerabilities and areas for improvement</a:t>
            </a:r>
            <a:endParaRPr sz="1600"/>
          </a:p>
          <a:p>
            <a:pPr indent="-457200" lvl="0" marL="457200" rtl="0" algn="l">
              <a:lnSpc>
                <a:spcPct val="110000"/>
              </a:lnSpc>
              <a:spcBef>
                <a:spcPts val="920"/>
              </a:spcBef>
              <a:spcAft>
                <a:spcPts val="0"/>
              </a:spcAft>
              <a:buSzPts val="1472"/>
              <a:buFont typeface="Franklin Gothic"/>
              <a:buAutoNum type="arabicPeriod"/>
            </a:pPr>
            <a:r>
              <a:rPr b="1" lang="en-US" sz="1600"/>
              <a:t>Design</a:t>
            </a:r>
            <a:r>
              <a:rPr lang="en-US" sz="1600"/>
              <a:t>: </a:t>
            </a:r>
            <a:endParaRPr/>
          </a:p>
          <a:p>
            <a:pPr indent="-306000" lvl="1" marL="630000" rtl="0" algn="l">
              <a:spcBef>
                <a:spcPts val="920"/>
              </a:spcBef>
              <a:spcAft>
                <a:spcPts val="0"/>
              </a:spcAft>
              <a:buSzPts val="1472"/>
              <a:buChar char="◼"/>
            </a:pPr>
            <a:r>
              <a:rPr lang="en-US" sz="1600"/>
              <a:t>Define clear objectives for enhancing security and usability.</a:t>
            </a:r>
            <a:endParaRPr/>
          </a:p>
          <a:p>
            <a:pPr indent="-306000" lvl="1" marL="630000" rtl="0" algn="l">
              <a:spcBef>
                <a:spcPts val="920"/>
              </a:spcBef>
              <a:spcAft>
                <a:spcPts val="0"/>
              </a:spcAft>
              <a:buSzPts val="1472"/>
              <a:buChar char="◼"/>
            </a:pPr>
            <a:r>
              <a:rPr lang="en-US" sz="1600"/>
              <a:t>Plan architectural changes to mitigate vulnerabilities</a:t>
            </a:r>
            <a:endParaRPr/>
          </a:p>
          <a:p>
            <a:pPr indent="-457200" lvl="0" marL="457200" rtl="0" algn="l">
              <a:lnSpc>
                <a:spcPct val="110000"/>
              </a:lnSpc>
              <a:spcBef>
                <a:spcPts val="920"/>
              </a:spcBef>
              <a:spcAft>
                <a:spcPts val="0"/>
              </a:spcAft>
              <a:buSzPts val="1472"/>
              <a:buFont typeface="Franklin Gothic"/>
              <a:buAutoNum type="arabicPeriod"/>
            </a:pPr>
            <a:r>
              <a:rPr b="1" lang="en-US" sz="1600"/>
              <a:t>Implementation</a:t>
            </a:r>
            <a:r>
              <a:rPr lang="en-US" sz="1600"/>
              <a:t>: </a:t>
            </a:r>
            <a:endParaRPr/>
          </a:p>
          <a:p>
            <a:pPr indent="-306000" lvl="1" marL="630000" rtl="0" algn="l">
              <a:spcBef>
                <a:spcPts val="920"/>
              </a:spcBef>
              <a:spcAft>
                <a:spcPts val="0"/>
              </a:spcAft>
              <a:buSzPts val="1472"/>
              <a:buChar char="◼"/>
            </a:pPr>
            <a:r>
              <a:rPr lang="en-US" sz="1600"/>
              <a:t>Refactor code, optimize file operations.</a:t>
            </a:r>
            <a:endParaRPr/>
          </a:p>
          <a:p>
            <a:pPr indent="-457200" lvl="0" marL="457200" rtl="0" algn="l">
              <a:lnSpc>
                <a:spcPct val="110000"/>
              </a:lnSpc>
              <a:spcBef>
                <a:spcPts val="920"/>
              </a:spcBef>
              <a:spcAft>
                <a:spcPts val="0"/>
              </a:spcAft>
              <a:buSzPts val="1472"/>
              <a:buFont typeface="Franklin Gothic"/>
              <a:buAutoNum type="arabicPeriod"/>
            </a:pPr>
            <a:r>
              <a:rPr b="1" lang="en-US" sz="1600"/>
              <a:t>Testing</a:t>
            </a:r>
            <a:r>
              <a:rPr lang="en-US" sz="1600"/>
              <a:t>: </a:t>
            </a:r>
            <a:endParaRPr/>
          </a:p>
          <a:p>
            <a:pPr indent="-306000" lvl="1" marL="630000" rtl="0" algn="l">
              <a:spcBef>
                <a:spcPts val="920"/>
              </a:spcBef>
              <a:spcAft>
                <a:spcPts val="0"/>
              </a:spcAft>
              <a:buSzPts val="1472"/>
              <a:buChar char="◼"/>
            </a:pPr>
            <a:r>
              <a:rPr lang="en-US" sz="1600"/>
              <a:t>Perform compatibility and functionality testing.</a:t>
            </a:r>
            <a:endParaRPr/>
          </a:p>
          <a:p>
            <a:pPr indent="-457200" lvl="0" marL="457200" rtl="0" algn="l">
              <a:lnSpc>
                <a:spcPct val="110000"/>
              </a:lnSpc>
              <a:spcBef>
                <a:spcPts val="920"/>
              </a:spcBef>
              <a:spcAft>
                <a:spcPts val="0"/>
              </a:spcAft>
              <a:buSzPts val="1472"/>
              <a:buFont typeface="Franklin Gothic"/>
              <a:buAutoNum type="arabicPeriod"/>
            </a:pPr>
            <a:r>
              <a:rPr b="1" lang="en-US" sz="1600"/>
              <a:t>Deployment</a:t>
            </a:r>
            <a:r>
              <a:rPr lang="en-US" sz="1600"/>
              <a:t>: </a:t>
            </a:r>
            <a:endParaRPr/>
          </a:p>
          <a:p>
            <a:pPr indent="-306000" lvl="1" marL="630000" rtl="0" algn="l">
              <a:spcBef>
                <a:spcPts val="920"/>
              </a:spcBef>
              <a:spcAft>
                <a:spcPts val="0"/>
              </a:spcAft>
              <a:buSzPts val="1472"/>
              <a:buChar char="◼"/>
            </a:pPr>
            <a:r>
              <a:rPr lang="en-US" sz="1600"/>
              <a:t>Package code, provide clear instructions.</a:t>
            </a:r>
            <a:endParaRPr/>
          </a:p>
          <a:p>
            <a:pPr indent="-457200" lvl="0" marL="457200" rtl="0" algn="l">
              <a:lnSpc>
                <a:spcPct val="110000"/>
              </a:lnSpc>
              <a:spcBef>
                <a:spcPts val="920"/>
              </a:spcBef>
              <a:spcAft>
                <a:spcPts val="0"/>
              </a:spcAft>
              <a:buSzPts val="1472"/>
              <a:buFont typeface="Franklin Gothic"/>
              <a:buAutoNum type="arabicPeriod"/>
            </a:pPr>
            <a:r>
              <a:rPr b="1" lang="en-US" sz="1600"/>
              <a:t>Maintenance</a:t>
            </a:r>
            <a:r>
              <a:rPr lang="en-US" sz="1600"/>
              <a:t>: </a:t>
            </a:r>
            <a:endParaRPr/>
          </a:p>
          <a:p>
            <a:pPr indent="-306000" lvl="1" marL="630000" rtl="0" algn="l">
              <a:spcBef>
                <a:spcPts val="920"/>
              </a:spcBef>
              <a:spcAft>
                <a:spcPts val="0"/>
              </a:spcAft>
              <a:buSzPts val="1472"/>
              <a:buChar char="◼"/>
            </a:pPr>
            <a:r>
              <a:rPr lang="en-US" sz="1600"/>
              <a:t>Monitor feedback, address issues, and update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1" name="Google Shape;141;p18"/>
          <p:cNvSpPr txBox="1"/>
          <p:nvPr>
            <p:ph idx="1" type="body"/>
          </p:nvPr>
        </p:nvSpPr>
        <p:spPr>
          <a:xfrm>
            <a:off x="581192" y="1302026"/>
            <a:ext cx="11029500" cy="51141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rPr lang="en-US" sz="1200">
                <a:latin typeface="Arial"/>
                <a:ea typeface="Arial"/>
                <a:cs typeface="Arial"/>
                <a:sym typeface="Arial"/>
              </a:rPr>
              <a:t>	</a:t>
            </a:r>
            <a:r>
              <a:rPr b="1" lang="en-US" sz="2000" u="sng">
                <a:latin typeface="Arial"/>
                <a:ea typeface="Arial"/>
                <a:cs typeface="Arial"/>
                <a:sym typeface="Arial"/>
              </a:rPr>
              <a:t>Algorithm</a:t>
            </a:r>
            <a:r>
              <a:rPr b="1" lang="en-US" sz="1800">
                <a:latin typeface="Arial"/>
                <a:ea typeface="Arial"/>
                <a:cs typeface="Arial"/>
                <a:sym typeface="Arial"/>
              </a:rPr>
              <a:t>:</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Initialization</a:t>
            </a:r>
            <a:r>
              <a:rPr lang="en-US" sz="1400">
                <a:latin typeface="Arial"/>
                <a:ea typeface="Arial"/>
                <a:cs typeface="Arial"/>
                <a:sym typeface="Arial"/>
              </a:rPr>
              <a:t>:</a:t>
            </a:r>
            <a:endParaRPr/>
          </a:p>
          <a:p>
            <a:pPr indent="-306000" lvl="1" marL="630000" rtl="0" algn="l">
              <a:spcBef>
                <a:spcPts val="880"/>
              </a:spcBef>
              <a:spcAft>
                <a:spcPts val="0"/>
              </a:spcAft>
              <a:buSzPts val="1288"/>
              <a:buChar char="◼"/>
            </a:pPr>
            <a:r>
              <a:rPr lang="en-US">
                <a:latin typeface="Arial"/>
                <a:ea typeface="Arial"/>
                <a:cs typeface="Arial"/>
                <a:sym typeface="Arial"/>
              </a:rPr>
              <a:t>Initialize variables to store pressed keys, hold status, and key sequence.</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Key Press Event</a:t>
            </a:r>
            <a:r>
              <a:rPr lang="en-US" sz="1400">
                <a:latin typeface="Arial"/>
                <a:ea typeface="Arial"/>
                <a:cs typeface="Arial"/>
                <a:sym typeface="Arial"/>
              </a:rPr>
              <a:t>:</a:t>
            </a:r>
            <a:endParaRPr/>
          </a:p>
          <a:p>
            <a:pPr indent="-306000" lvl="1" marL="630000" rtl="0" algn="l">
              <a:spcBef>
                <a:spcPts val="880"/>
              </a:spcBef>
              <a:spcAft>
                <a:spcPts val="0"/>
              </a:spcAft>
              <a:buSzPts val="1288"/>
              <a:buChar char="◼"/>
            </a:pPr>
            <a:r>
              <a:rPr lang="en-US">
                <a:latin typeface="Arial"/>
                <a:ea typeface="Arial"/>
                <a:cs typeface="Arial"/>
                <a:sym typeface="Arial"/>
              </a:rPr>
              <a:t>Record pressed keys with "Pressed" label.</a:t>
            </a:r>
            <a:endParaRPr/>
          </a:p>
          <a:p>
            <a:pPr indent="-306000" lvl="1" marL="630000" rtl="0" algn="l">
              <a:spcBef>
                <a:spcPts val="880"/>
              </a:spcBef>
              <a:spcAft>
                <a:spcPts val="0"/>
              </a:spcAft>
              <a:buSzPts val="1288"/>
              <a:buChar char="◼"/>
            </a:pPr>
            <a:r>
              <a:rPr lang="en-US">
                <a:latin typeface="Arial"/>
                <a:ea typeface="Arial"/>
                <a:cs typeface="Arial"/>
                <a:sym typeface="Arial"/>
              </a:rPr>
              <a:t>If key held, record with "Held" label.</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Key Release Event:</a:t>
            </a:r>
            <a:endParaRPr/>
          </a:p>
          <a:p>
            <a:pPr indent="-306000" lvl="1" marL="630000" rtl="0" algn="l">
              <a:spcBef>
                <a:spcPts val="880"/>
              </a:spcBef>
              <a:spcAft>
                <a:spcPts val="0"/>
              </a:spcAft>
              <a:buSzPts val="1288"/>
              <a:buChar char="◼"/>
            </a:pPr>
            <a:r>
              <a:rPr lang="en-US">
                <a:latin typeface="Arial"/>
                <a:ea typeface="Arial"/>
                <a:cs typeface="Arial"/>
                <a:sym typeface="Arial"/>
              </a:rPr>
              <a:t>Record pressed keys with "Pressed" label, if held, record with "Held" label, and generate JSON file..</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Start Keylogger Function:</a:t>
            </a:r>
            <a:endParaRPr/>
          </a:p>
          <a:p>
            <a:pPr indent="-306000" lvl="1" marL="630000" rtl="0" algn="l">
              <a:spcBef>
                <a:spcPts val="880"/>
              </a:spcBef>
              <a:spcAft>
                <a:spcPts val="0"/>
              </a:spcAft>
              <a:buSzPts val="1288"/>
              <a:buChar char="◼"/>
            </a:pPr>
            <a:r>
              <a:rPr lang="en-US">
                <a:latin typeface="Arial"/>
                <a:ea typeface="Arial"/>
                <a:cs typeface="Arial"/>
                <a:sym typeface="Arial"/>
              </a:rPr>
              <a:t>Initialize keyboard listener, update UI, and manage button states.</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Stop Keylogger Function:</a:t>
            </a:r>
            <a:endParaRPr/>
          </a:p>
          <a:p>
            <a:pPr indent="-306000" lvl="1" marL="630000" rtl="0" algn="l">
              <a:spcBef>
                <a:spcPts val="880"/>
              </a:spcBef>
              <a:spcAft>
                <a:spcPts val="0"/>
              </a:spcAft>
              <a:buSzPts val="1288"/>
              <a:buChar char="◼"/>
            </a:pPr>
            <a:r>
              <a:rPr lang="en-US">
                <a:latin typeface="Arial"/>
                <a:ea typeface="Arial"/>
                <a:cs typeface="Arial"/>
                <a:sym typeface="Arial"/>
              </a:rPr>
              <a:t>Stop keyboard listener, Update UI to indicate status.</a:t>
            </a:r>
            <a:endParaRPr/>
          </a:p>
          <a:p>
            <a:pPr indent="-306000" lvl="1" marL="630000" rtl="0" algn="l">
              <a:spcBef>
                <a:spcPts val="880"/>
              </a:spcBef>
              <a:spcAft>
                <a:spcPts val="0"/>
              </a:spcAft>
              <a:buSzPts val="1288"/>
              <a:buChar char="◼"/>
            </a:pPr>
            <a:r>
              <a:rPr lang="en-US">
                <a:latin typeface="Arial"/>
                <a:ea typeface="Arial"/>
                <a:cs typeface="Arial"/>
                <a:sym typeface="Arial"/>
              </a:rPr>
              <a:t>Manage button states.</a:t>
            </a:r>
            <a:endParaRPr/>
          </a:p>
          <a:p>
            <a:pPr indent="0" lvl="0" marL="0" rtl="0" algn="l">
              <a:lnSpc>
                <a:spcPct val="110000"/>
              </a:lnSpc>
              <a:spcBef>
                <a:spcPts val="1000"/>
              </a:spcBef>
              <a:spcAft>
                <a:spcPts val="0"/>
              </a:spcAft>
              <a:buSzPts val="1840"/>
              <a:buNone/>
            </a:pPr>
            <a:r>
              <a:t/>
            </a:r>
            <a:endParaRPr sz="2000">
              <a:latin typeface="Arial"/>
              <a:ea typeface="Arial"/>
              <a:cs typeface="Arial"/>
              <a:sym typeface="Arial"/>
            </a:endParaRPr>
          </a:p>
          <a:p>
            <a:pPr indent="0" lvl="1" marL="323999" rtl="0" algn="l">
              <a:spcBef>
                <a:spcPts val="960"/>
              </a:spcBef>
              <a:spcAft>
                <a:spcPts val="0"/>
              </a:spcAft>
              <a:buSzPts val="1656"/>
              <a:buNone/>
            </a:pPr>
            <a:r>
              <a:rPr b="1" lang="en-US" sz="1800" u="sng">
                <a:latin typeface="Arial"/>
                <a:ea typeface="Arial"/>
                <a:cs typeface="Arial"/>
                <a:sym typeface="Arial"/>
              </a:rPr>
              <a:t>Deployment:</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Packaging:</a:t>
            </a:r>
            <a:endParaRPr/>
          </a:p>
          <a:p>
            <a:pPr indent="-306000" lvl="1" marL="630000" rtl="0" algn="l">
              <a:spcBef>
                <a:spcPts val="880"/>
              </a:spcBef>
              <a:spcAft>
                <a:spcPts val="0"/>
              </a:spcAft>
              <a:buSzPts val="1288"/>
              <a:buChar char="◼"/>
            </a:pPr>
            <a:r>
              <a:rPr lang="en-US">
                <a:latin typeface="Arial"/>
                <a:ea typeface="Arial"/>
                <a:cs typeface="Arial"/>
                <a:sym typeface="Arial"/>
              </a:rPr>
              <a:t>Bundle application and dependencies.</a:t>
            </a:r>
            <a:endParaRPr/>
          </a:p>
          <a:p>
            <a:pPr indent="-306000" lvl="1" marL="630000" rtl="0" algn="l">
              <a:spcBef>
                <a:spcPts val="880"/>
              </a:spcBef>
              <a:spcAft>
                <a:spcPts val="0"/>
              </a:spcAft>
              <a:buSzPts val="1288"/>
              <a:buChar char="◼"/>
            </a:pPr>
            <a:r>
              <a:rPr lang="en-US">
                <a:latin typeface="Arial"/>
                <a:ea typeface="Arial"/>
                <a:cs typeface="Arial"/>
                <a:sym typeface="Arial"/>
              </a:rPr>
              <a:t>Include configuration files and documentation.</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Distribution:</a:t>
            </a:r>
            <a:endParaRPr/>
          </a:p>
          <a:p>
            <a:pPr indent="-306000" lvl="1" marL="630000" rtl="0" algn="l">
              <a:spcBef>
                <a:spcPts val="880"/>
              </a:spcBef>
              <a:spcAft>
                <a:spcPts val="0"/>
              </a:spcAft>
              <a:buSzPts val="1288"/>
              <a:buChar char="◼"/>
            </a:pPr>
            <a:r>
              <a:rPr lang="en-US">
                <a:latin typeface="Arial"/>
                <a:ea typeface="Arial"/>
                <a:cs typeface="Arial"/>
                <a:sym typeface="Arial"/>
              </a:rPr>
              <a:t>Distribute via website, repositories, or physical media.</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Installation:</a:t>
            </a:r>
            <a:endParaRPr/>
          </a:p>
          <a:p>
            <a:pPr indent="-306000" lvl="1" marL="630000" rtl="0" algn="l">
              <a:spcBef>
                <a:spcPts val="880"/>
              </a:spcBef>
              <a:spcAft>
                <a:spcPts val="0"/>
              </a:spcAft>
              <a:buSzPts val="1288"/>
              <a:buChar char="◼"/>
            </a:pPr>
            <a:r>
              <a:rPr lang="en-US">
                <a:latin typeface="Arial"/>
                <a:ea typeface="Arial"/>
                <a:cs typeface="Arial"/>
                <a:sym typeface="Arial"/>
              </a:rPr>
              <a:t>Provide clear installation instructions.</a:t>
            </a:r>
            <a:endParaRPr/>
          </a:p>
          <a:p>
            <a:pPr indent="-306000" lvl="1" marL="630000" rtl="0" algn="l">
              <a:spcBef>
                <a:spcPts val="880"/>
              </a:spcBef>
              <a:spcAft>
                <a:spcPts val="0"/>
              </a:spcAft>
              <a:buSzPts val="1288"/>
              <a:buChar char="◼"/>
            </a:pPr>
            <a:r>
              <a:rPr lang="en-US">
                <a:latin typeface="Arial"/>
                <a:ea typeface="Arial"/>
                <a:cs typeface="Arial"/>
                <a:sym typeface="Arial"/>
              </a:rPr>
              <a:t>Ensure compatibility across platforms.</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Configuration:</a:t>
            </a:r>
            <a:endParaRPr/>
          </a:p>
          <a:p>
            <a:pPr indent="-306000" lvl="1" marL="630000" rtl="0" algn="l">
              <a:spcBef>
                <a:spcPts val="880"/>
              </a:spcBef>
              <a:spcAft>
                <a:spcPts val="0"/>
              </a:spcAft>
              <a:buSzPts val="1288"/>
              <a:buChar char="◼"/>
            </a:pPr>
            <a:r>
              <a:rPr lang="en-US">
                <a:latin typeface="Arial"/>
                <a:ea typeface="Arial"/>
                <a:cs typeface="Arial"/>
                <a:sym typeface="Arial"/>
              </a:rPr>
              <a:t>Allow user customization of settings.</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Security Considerations:</a:t>
            </a:r>
            <a:endParaRPr/>
          </a:p>
          <a:p>
            <a:pPr indent="-306000" lvl="1" marL="630000" rtl="0" algn="l">
              <a:spcBef>
                <a:spcPts val="880"/>
              </a:spcBef>
              <a:spcAft>
                <a:spcPts val="0"/>
              </a:spcAft>
              <a:buSzPts val="1288"/>
              <a:buChar char="◼"/>
            </a:pPr>
            <a:r>
              <a:rPr lang="en-US">
                <a:latin typeface="Arial"/>
                <a:ea typeface="Arial"/>
                <a:cs typeface="Arial"/>
                <a:sym typeface="Arial"/>
              </a:rPr>
              <a:t>Implement measures to protect against unauthorized access.</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7" name="Google Shape;147;p19"/>
          <p:cNvPicPr preferRelativeResize="0"/>
          <p:nvPr/>
        </p:nvPicPr>
        <p:blipFill rotWithShape="1">
          <a:blip r:embed="rId3">
            <a:alphaModFix/>
          </a:blip>
          <a:srcRect b="0" l="0" r="0" t="0"/>
          <a:stretch/>
        </p:blipFill>
        <p:spPr>
          <a:xfrm>
            <a:off x="1695425" y="1437354"/>
            <a:ext cx="8545118" cy="3191320"/>
          </a:xfrm>
          <a:prstGeom prst="rect">
            <a:avLst/>
          </a:prstGeom>
          <a:noFill/>
          <a:ln>
            <a:noFill/>
          </a:ln>
        </p:spPr>
      </p:pic>
      <p:pic>
        <p:nvPicPr>
          <p:cNvPr id="148" name="Google Shape;148;p19"/>
          <p:cNvPicPr preferRelativeResize="0"/>
          <p:nvPr/>
        </p:nvPicPr>
        <p:blipFill rotWithShape="1">
          <a:blip r:embed="rId4">
            <a:alphaModFix/>
          </a:blip>
          <a:srcRect b="0" l="0" r="0" t="0"/>
          <a:stretch/>
        </p:blipFill>
        <p:spPr>
          <a:xfrm>
            <a:off x="3033285" y="5038478"/>
            <a:ext cx="6125430" cy="714475"/>
          </a:xfrm>
          <a:prstGeom prst="rect">
            <a:avLst/>
          </a:prstGeom>
          <a:noFill/>
          <a:ln>
            <a:noFill/>
          </a:ln>
        </p:spPr>
      </p:pic>
      <p:sp>
        <p:nvSpPr>
          <p:cNvPr id="149" name="Google Shape;149;p19"/>
          <p:cNvSpPr txBox="1"/>
          <p:nvPr/>
        </p:nvSpPr>
        <p:spPr>
          <a:xfrm>
            <a:off x="4532376" y="1075206"/>
            <a:ext cx="1563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Key_log.json</a:t>
            </a:r>
            <a:endParaRPr sz="1800">
              <a:solidFill>
                <a:schemeClr val="dk1"/>
              </a:solidFill>
              <a:latin typeface="Libre Franklin"/>
              <a:ea typeface="Libre Franklin"/>
              <a:cs typeface="Libre Franklin"/>
              <a:sym typeface="Libre Franklin"/>
            </a:endParaRPr>
          </a:p>
        </p:txBody>
      </p:sp>
      <p:sp>
        <p:nvSpPr>
          <p:cNvPr id="150" name="Google Shape;150;p19"/>
          <p:cNvSpPr txBox="1"/>
          <p:nvPr/>
        </p:nvSpPr>
        <p:spPr>
          <a:xfrm>
            <a:off x="5125212" y="4648910"/>
            <a:ext cx="228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Key_log.txt</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6" name="Google Shape;156;p20"/>
          <p:cNvSpPr txBox="1"/>
          <p:nvPr>
            <p:ph idx="1" type="body"/>
          </p:nvPr>
        </p:nvSpPr>
        <p:spPr>
          <a:xfrm>
            <a:off x="581192" y="1302026"/>
            <a:ext cx="11029500" cy="4897500"/>
          </a:xfrm>
          <a:prstGeom prst="rect">
            <a:avLst/>
          </a:prstGeom>
          <a:noFill/>
          <a:ln>
            <a:noFill/>
          </a:ln>
        </p:spPr>
        <p:txBody>
          <a:bodyPr anchorCtr="0" anchor="ctr" bIns="45700" lIns="91425" spcFirstLastPara="1" rIns="91425" wrap="square" tIns="45700">
            <a:normAutofit fontScale="92500" lnSpcReduction="10000"/>
          </a:bodyPr>
          <a:lstStyle/>
          <a:p>
            <a:pPr indent="-306029" lvl="0" marL="306000" rtl="0" algn="l">
              <a:lnSpc>
                <a:spcPct val="110000"/>
              </a:lnSpc>
              <a:spcBef>
                <a:spcPts val="0"/>
              </a:spcBef>
              <a:spcAft>
                <a:spcPts val="0"/>
              </a:spcAft>
              <a:buSzPct val="92000"/>
              <a:buChar char="◼"/>
            </a:pPr>
            <a:r>
              <a:rPr b="1" lang="en-US">
                <a:latin typeface="Arial"/>
                <a:ea typeface="Arial"/>
                <a:cs typeface="Arial"/>
                <a:sym typeface="Arial"/>
              </a:rPr>
              <a:t>Double-edged Sword:</a:t>
            </a:r>
            <a:r>
              <a:rPr lang="en-US">
                <a:latin typeface="Arial"/>
                <a:ea typeface="Arial"/>
                <a:cs typeface="Arial"/>
                <a:sym typeface="Arial"/>
              </a:rPr>
              <a:t> Keyloggers offer potential benefits in cybersecurity (detecting suspicious activity) and parental control (monitoring online safety). However, their ability to capture sensitive information raises ethical concerns.</a:t>
            </a:r>
            <a:endParaRPr/>
          </a:p>
          <a:p>
            <a:pPr indent="-306029" lvl="0" marL="306000" rtl="0" algn="l">
              <a:lnSpc>
                <a:spcPct val="110000"/>
              </a:lnSpc>
              <a:spcBef>
                <a:spcPts val="914"/>
              </a:spcBef>
              <a:spcAft>
                <a:spcPts val="0"/>
              </a:spcAft>
              <a:buSzPct val="92000"/>
              <a:buChar char="◼"/>
            </a:pPr>
            <a:r>
              <a:rPr b="1" lang="en-US">
                <a:latin typeface="Arial"/>
                <a:ea typeface="Arial"/>
                <a:cs typeface="Arial"/>
                <a:sym typeface="Arial"/>
              </a:rPr>
              <a:t>Evolving Landscape:</a:t>
            </a:r>
            <a:r>
              <a:rPr lang="en-US">
                <a:latin typeface="Arial"/>
                <a:ea typeface="Arial"/>
                <a:cs typeface="Arial"/>
                <a:sym typeface="Arial"/>
              </a:rPr>
              <a:t> The future of keyloggers is complex. Advancements in:  </a:t>
            </a:r>
            <a:endParaRPr/>
          </a:p>
          <a:p>
            <a:pPr indent="-306000" lvl="1" marL="630000" rtl="0" algn="l">
              <a:spcBef>
                <a:spcPts val="896"/>
              </a:spcBef>
              <a:spcAft>
                <a:spcPts val="0"/>
              </a:spcAft>
              <a:buSzPct val="92000"/>
              <a:buChar char="◼"/>
            </a:pPr>
            <a:r>
              <a:rPr b="1" lang="en-US" sz="1600">
                <a:latin typeface="Arial"/>
                <a:ea typeface="Arial"/>
                <a:cs typeface="Arial"/>
                <a:sym typeface="Arial"/>
              </a:rPr>
              <a:t>Malware:</a:t>
            </a:r>
            <a:r>
              <a:rPr lang="en-US" sz="1600">
                <a:latin typeface="Arial"/>
                <a:ea typeface="Arial"/>
                <a:cs typeface="Arial"/>
                <a:sym typeface="Arial"/>
              </a:rPr>
              <a:t> Sophisticated malware could bypass traditional detection, making keyloggers harder to remove.  </a:t>
            </a:r>
            <a:endParaRPr/>
          </a:p>
          <a:p>
            <a:pPr indent="-306000" lvl="1" marL="630000" rtl="0" algn="l">
              <a:spcBef>
                <a:spcPts val="896"/>
              </a:spcBef>
              <a:spcAft>
                <a:spcPts val="0"/>
              </a:spcAft>
              <a:buSzPct val="92000"/>
              <a:buChar char="◼"/>
            </a:pPr>
            <a:r>
              <a:rPr b="1" lang="en-US" sz="1600">
                <a:latin typeface="Arial"/>
                <a:ea typeface="Arial"/>
                <a:cs typeface="Arial"/>
                <a:sym typeface="Arial"/>
              </a:rPr>
              <a:t>Hardware:</a:t>
            </a:r>
            <a:r>
              <a:rPr lang="en-US" sz="1600">
                <a:latin typeface="Arial"/>
                <a:ea typeface="Arial"/>
                <a:cs typeface="Arial"/>
                <a:sym typeface="Arial"/>
              </a:rPr>
              <a:t> Integration into hardware like keyboards could make them virtually undetectable. </a:t>
            </a:r>
            <a:endParaRPr/>
          </a:p>
          <a:p>
            <a:pPr indent="-306000" lvl="1" marL="630000" rtl="0" algn="l">
              <a:spcBef>
                <a:spcPts val="896"/>
              </a:spcBef>
              <a:spcAft>
                <a:spcPts val="0"/>
              </a:spcAft>
              <a:buSzPct val="92000"/>
              <a:buChar char="◼"/>
            </a:pPr>
            <a:r>
              <a:rPr b="1" lang="en-US" sz="1600">
                <a:latin typeface="Arial"/>
                <a:ea typeface="Arial"/>
                <a:cs typeface="Arial"/>
                <a:sym typeface="Arial"/>
              </a:rPr>
              <a:t>Cloud Storage:</a:t>
            </a:r>
            <a:r>
              <a:rPr lang="en-US" sz="1600">
                <a:latin typeface="Arial"/>
                <a:ea typeface="Arial"/>
                <a:cs typeface="Arial"/>
                <a:sym typeface="Arial"/>
              </a:rPr>
              <a:t> Cloud-based storage of keystrokes might create new privacy vulnerabilities.</a:t>
            </a:r>
            <a:endParaRPr/>
          </a:p>
          <a:p>
            <a:pPr indent="-306029" lvl="0" marL="306000" rtl="0" algn="l">
              <a:lnSpc>
                <a:spcPct val="110000"/>
              </a:lnSpc>
              <a:spcBef>
                <a:spcPts val="914"/>
              </a:spcBef>
              <a:spcAft>
                <a:spcPts val="0"/>
              </a:spcAft>
              <a:buSzPct val="92000"/>
              <a:buChar char="◼"/>
            </a:pPr>
            <a:r>
              <a:rPr b="1" lang="en-US">
                <a:latin typeface="Arial"/>
                <a:ea typeface="Arial"/>
                <a:cs typeface="Arial"/>
                <a:sym typeface="Arial"/>
              </a:rPr>
              <a:t>Legal and Ethical Hurdles:</a:t>
            </a:r>
            <a:r>
              <a:rPr lang="en-US">
                <a:latin typeface="Arial"/>
                <a:ea typeface="Arial"/>
                <a:cs typeface="Arial"/>
                <a:sym typeface="Arial"/>
              </a:rPr>
              <a:t> Stricter privacy regulations and growing emphasis on user consent could significantly limit the use of keyloggers, especially in workplaces.</a:t>
            </a:r>
            <a:endParaRPr/>
          </a:p>
          <a:p>
            <a:pPr indent="-306029" lvl="0" marL="306000" rtl="0" algn="l">
              <a:lnSpc>
                <a:spcPct val="110000"/>
              </a:lnSpc>
              <a:spcBef>
                <a:spcPts val="914"/>
              </a:spcBef>
              <a:spcAft>
                <a:spcPts val="0"/>
              </a:spcAft>
              <a:buSzPct val="92000"/>
              <a:buChar char="◼"/>
            </a:pPr>
            <a:r>
              <a:rPr b="1" lang="en-US">
                <a:latin typeface="Arial"/>
                <a:ea typeface="Arial"/>
                <a:cs typeface="Arial"/>
                <a:sym typeface="Arial"/>
              </a:rPr>
              <a:t>Future Focus:</a:t>
            </a:r>
            <a:r>
              <a:rPr lang="en-US">
                <a:latin typeface="Arial"/>
                <a:ea typeface="Arial"/>
                <a:cs typeface="Arial"/>
                <a:sym typeface="Arial"/>
              </a:rPr>
              <a:t> Striking a balance is crucial:  </a:t>
            </a:r>
            <a:endParaRPr/>
          </a:p>
          <a:p>
            <a:pPr indent="-306000" lvl="1" marL="630000" rtl="0" algn="l">
              <a:spcBef>
                <a:spcPts val="896"/>
              </a:spcBef>
              <a:spcAft>
                <a:spcPts val="0"/>
              </a:spcAft>
              <a:buSzPct val="92000"/>
              <a:buChar char="◼"/>
            </a:pPr>
            <a:r>
              <a:rPr b="1" lang="en-US" sz="1600">
                <a:latin typeface="Arial"/>
                <a:ea typeface="Arial"/>
                <a:cs typeface="Arial"/>
                <a:sym typeface="Arial"/>
              </a:rPr>
              <a:t>Ethical Use:</a:t>
            </a:r>
            <a:r>
              <a:rPr lang="en-US" sz="1600">
                <a:latin typeface="Arial"/>
                <a:ea typeface="Arial"/>
                <a:cs typeface="Arial"/>
                <a:sym typeface="Arial"/>
              </a:rPr>
              <a:t> Utilize keyloggers for legitimate purposes with clear user consent.  </a:t>
            </a:r>
            <a:endParaRPr/>
          </a:p>
          <a:p>
            <a:pPr indent="-306000" lvl="1" marL="630000" rtl="0" algn="l">
              <a:spcBef>
                <a:spcPts val="896"/>
              </a:spcBef>
              <a:spcAft>
                <a:spcPts val="0"/>
              </a:spcAft>
              <a:buSzPct val="92000"/>
              <a:buChar char="◼"/>
            </a:pPr>
            <a:r>
              <a:rPr b="1" lang="en-US" sz="1600">
                <a:latin typeface="Arial"/>
                <a:ea typeface="Arial"/>
                <a:cs typeface="Arial"/>
                <a:sym typeface="Arial"/>
              </a:rPr>
              <a:t>Robust Security:</a:t>
            </a:r>
            <a:r>
              <a:rPr lang="en-US" sz="1600">
                <a:latin typeface="Arial"/>
                <a:ea typeface="Arial"/>
                <a:cs typeface="Arial"/>
                <a:sym typeface="Arial"/>
              </a:rPr>
              <a:t> Implement strong security measures to protect captured data.  </a:t>
            </a:r>
            <a:endParaRPr/>
          </a:p>
          <a:p>
            <a:pPr indent="-306000" lvl="1" marL="630000" rtl="0" algn="l">
              <a:spcBef>
                <a:spcPts val="896"/>
              </a:spcBef>
              <a:spcAft>
                <a:spcPts val="0"/>
              </a:spcAft>
              <a:buSzPct val="92000"/>
              <a:buChar char="◼"/>
            </a:pPr>
            <a:r>
              <a:rPr b="1" lang="en-US" sz="1600">
                <a:latin typeface="Arial"/>
                <a:ea typeface="Arial"/>
                <a:cs typeface="Arial"/>
                <a:sym typeface="Arial"/>
              </a:rPr>
              <a:t>User Transparency:</a:t>
            </a:r>
            <a:r>
              <a:rPr lang="en-US" sz="1600">
                <a:latin typeface="Arial"/>
                <a:ea typeface="Arial"/>
                <a:cs typeface="Arial"/>
                <a:sym typeface="Arial"/>
              </a:rPr>
              <a:t> Be transparent about any monitoring practices involving keyloggers.</a:t>
            </a:r>
            <a:endParaRPr/>
          </a:p>
          <a:p>
            <a:pPr indent="-306029" lvl="0" marL="306000" rtl="0" algn="l">
              <a:lnSpc>
                <a:spcPct val="110000"/>
              </a:lnSpc>
              <a:spcBef>
                <a:spcPts val="914"/>
              </a:spcBef>
              <a:spcAft>
                <a:spcPts val="0"/>
              </a:spcAft>
              <a:buSzPct val="92000"/>
              <a:buChar char="◼"/>
            </a:pPr>
            <a:r>
              <a:rPr b="1" lang="en-US">
                <a:latin typeface="Arial"/>
                <a:ea typeface="Arial"/>
                <a:cs typeface="Arial"/>
                <a:sym typeface="Arial"/>
              </a:rPr>
              <a:t>Public Awareness:</a:t>
            </a:r>
            <a:r>
              <a:rPr lang="en-US">
                <a:latin typeface="Arial"/>
                <a:ea typeface="Arial"/>
                <a:cs typeface="Arial"/>
                <a:sym typeface="Arial"/>
              </a:rPr>
              <a:t> As public awareness about keyloggers increases, ethical considerations and potential misuse will likely come under greater scrutiny. Regulations around keylogger use may also become more stringent.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idx="1" type="body"/>
          </p:nvPr>
        </p:nvSpPr>
        <p:spPr>
          <a:xfrm>
            <a:off x="581192" y="1393466"/>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656"/>
              <a:buChar char="◼"/>
            </a:pPr>
            <a:r>
              <a:rPr b="1" lang="en-US" sz="1800">
                <a:latin typeface="Arial"/>
                <a:ea typeface="Arial"/>
                <a:cs typeface="Arial"/>
                <a:sym typeface="Arial"/>
              </a:rPr>
              <a:t>Increased Demand:</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Potential for growth in cybersecurity and parental control.</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Technological Advancements:</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Malware developers may create more sophisticated keyloggers.</a:t>
            </a:r>
            <a:endParaRPr/>
          </a:p>
          <a:p>
            <a:pPr indent="-306000" lvl="1" marL="630000" rtl="0" algn="l">
              <a:spcBef>
                <a:spcPts val="920"/>
              </a:spcBef>
              <a:spcAft>
                <a:spcPts val="0"/>
              </a:spcAft>
              <a:buSzPts val="1472"/>
              <a:buChar char="◼"/>
            </a:pPr>
            <a:r>
              <a:rPr lang="en-US" sz="1600">
                <a:latin typeface="Arial"/>
                <a:ea typeface="Arial"/>
                <a:cs typeface="Arial"/>
                <a:sym typeface="Arial"/>
              </a:rPr>
              <a:t>Keyloggers might be integrated into hardware for stealth.</a:t>
            </a:r>
            <a:endParaRPr/>
          </a:p>
          <a:p>
            <a:pPr indent="-306000" lvl="1" marL="630000" rtl="0" algn="l">
              <a:spcBef>
                <a:spcPts val="920"/>
              </a:spcBef>
              <a:spcAft>
                <a:spcPts val="0"/>
              </a:spcAft>
              <a:buSzPts val="1472"/>
              <a:buChar char="◼"/>
            </a:pPr>
            <a:r>
              <a:rPr lang="en-US" sz="1600">
                <a:latin typeface="Arial"/>
                <a:ea typeface="Arial"/>
                <a:cs typeface="Arial"/>
                <a:sym typeface="Arial"/>
              </a:rPr>
              <a:t>Cloud-based logging could pose new privacy challenges.</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Legal and Ethical Concerns:</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Stricter privacy regulations may limit keylogger use.</a:t>
            </a:r>
            <a:endParaRPr/>
          </a:p>
          <a:p>
            <a:pPr indent="-306000" lvl="1" marL="630000" rtl="0" algn="l">
              <a:spcBef>
                <a:spcPts val="920"/>
              </a:spcBef>
              <a:spcAft>
                <a:spcPts val="0"/>
              </a:spcAft>
              <a:buSzPts val="1472"/>
              <a:buChar char="◼"/>
            </a:pPr>
            <a:r>
              <a:rPr lang="en-US" sz="1600">
                <a:latin typeface="Arial"/>
                <a:ea typeface="Arial"/>
                <a:cs typeface="Arial"/>
                <a:sym typeface="Arial"/>
              </a:rPr>
              <a:t>Emphasis on transparency and user consent will rise.</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Future Outlook:</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Balance needed between utility and ethical user protection.</a:t>
            </a:r>
            <a:endParaRPr/>
          </a:p>
          <a:p>
            <a:pPr indent="-306000" lvl="1" marL="630000" rtl="0" algn="l">
              <a:spcBef>
                <a:spcPts val="920"/>
              </a:spcBef>
              <a:spcAft>
                <a:spcPts val="0"/>
              </a:spcAft>
              <a:buSzPts val="1472"/>
              <a:buChar char="◼"/>
            </a:pPr>
            <a:r>
              <a:rPr lang="en-US" sz="1600">
                <a:latin typeface="Arial"/>
                <a:ea typeface="Arial"/>
                <a:cs typeface="Arial"/>
                <a:sym typeface="Arial"/>
              </a:rPr>
              <a:t>Public awareness about keyloggers is likely to increase.</a:t>
            </a:r>
            <a:endParaRPr/>
          </a:p>
          <a:p>
            <a:pPr indent="-306000" lvl="1" marL="630000" rtl="0" algn="l">
              <a:spcBef>
                <a:spcPts val="920"/>
              </a:spcBef>
              <a:spcAft>
                <a:spcPts val="0"/>
              </a:spcAft>
              <a:buSzPts val="1472"/>
              <a:buChar char="◼"/>
            </a:pPr>
            <a:r>
              <a:rPr lang="en-US" sz="1600">
                <a:latin typeface="Arial"/>
                <a:ea typeface="Arial"/>
                <a:cs typeface="Arial"/>
                <a:sym typeface="Arial"/>
              </a:rPr>
              <a:t>Regulations around keylogger use may become stricter.</a:t>
            </a:r>
            <a:endParaRPr/>
          </a:p>
        </p:txBody>
      </p:sp>
      <p:sp>
        <p:nvSpPr>
          <p:cNvPr id="162" name="Google Shape;162;p21"/>
          <p:cNvSpPr txBox="1"/>
          <p:nvPr/>
        </p:nvSpPr>
        <p:spPr>
          <a:xfrm>
            <a:off x="581192" y="643491"/>
            <a:ext cx="10938300" cy="530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4000"/>
              <a:buFont typeface="Arial"/>
              <a:buNone/>
            </a:pPr>
            <a:r>
              <a:rPr b="1" lang="en-US" sz="40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