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7" r:id="rId3"/>
    <p:sldId id="264" r:id="rId4"/>
    <p:sldId id="259" r:id="rId5"/>
    <p:sldId id="261" r:id="rId6"/>
    <p:sldId id="265" r:id="rId7"/>
    <p:sldId id="262" r:id="rId8"/>
    <p:sldId id="263" r:id="rId9"/>
    <p:sldId id="260"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62" d="100"/>
          <a:sy n="62" d="100"/>
        </p:scale>
        <p:origin x="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7AB1F-3277-4F75-A44D-B950F8815754}" type="doc">
      <dgm:prSet loTypeId="urn:microsoft.com/office/officeart/2005/8/layout/hierarchy3" loCatId="hierarchy" qsTypeId="urn:microsoft.com/office/officeart/2005/8/quickstyle/simple4" qsCatId="simple" csTypeId="urn:microsoft.com/office/officeart/2005/8/colors/colorful1" csCatId="colorful"/>
      <dgm:spPr/>
      <dgm:t>
        <a:bodyPr/>
        <a:lstStyle/>
        <a:p>
          <a:endParaRPr lang="en-US"/>
        </a:p>
      </dgm:t>
    </dgm:pt>
    <dgm:pt modelId="{C7607175-5BC1-4356-8F23-AF0561D0B0E4}">
      <dgm:prSet/>
      <dgm:spPr/>
      <dgm:t>
        <a:bodyPr/>
        <a:lstStyle/>
        <a:p>
          <a:r>
            <a:rPr lang="en-US" b="0" i="0"/>
            <a:t>Null value check. HDI for year has 19456 null values. So dropped the column.</a:t>
          </a:r>
          <a:endParaRPr lang="en-US"/>
        </a:p>
      </dgm:t>
    </dgm:pt>
    <dgm:pt modelId="{8B8C14FB-C8EB-4B90-BACD-9C63641CF962}" type="parTrans" cxnId="{AEE4E3A3-7343-4F7A-B788-1983D2CC4A49}">
      <dgm:prSet/>
      <dgm:spPr/>
      <dgm:t>
        <a:bodyPr/>
        <a:lstStyle/>
        <a:p>
          <a:endParaRPr lang="en-US"/>
        </a:p>
      </dgm:t>
    </dgm:pt>
    <dgm:pt modelId="{4E54329A-F31F-4CF7-8E9A-952027111706}" type="sibTrans" cxnId="{AEE4E3A3-7343-4F7A-B788-1983D2CC4A49}">
      <dgm:prSet/>
      <dgm:spPr/>
      <dgm:t>
        <a:bodyPr/>
        <a:lstStyle/>
        <a:p>
          <a:endParaRPr lang="en-US"/>
        </a:p>
      </dgm:t>
    </dgm:pt>
    <dgm:pt modelId="{33D82055-FC90-4957-BD5B-916E1BC301A8}">
      <dgm:prSet/>
      <dgm:spPr/>
      <dgm:t>
        <a:bodyPr/>
        <a:lstStyle/>
        <a:p>
          <a:r>
            <a:rPr lang="en-US" b="0" i="0"/>
            <a:t>Duplicate column - country-year which is a combination of values in country &amp; year columns. So, the column is dropped.</a:t>
          </a:r>
          <a:endParaRPr lang="en-US"/>
        </a:p>
      </dgm:t>
    </dgm:pt>
    <dgm:pt modelId="{50D368A3-91C7-485B-AA6A-814B1BC83C9C}" type="parTrans" cxnId="{ED693C91-E861-43B1-A892-8F2C909B7F9E}">
      <dgm:prSet/>
      <dgm:spPr/>
      <dgm:t>
        <a:bodyPr/>
        <a:lstStyle/>
        <a:p>
          <a:endParaRPr lang="en-US"/>
        </a:p>
      </dgm:t>
    </dgm:pt>
    <dgm:pt modelId="{9744151D-FD02-4E56-9166-563868BB8566}" type="sibTrans" cxnId="{ED693C91-E861-43B1-A892-8F2C909B7F9E}">
      <dgm:prSet/>
      <dgm:spPr/>
      <dgm:t>
        <a:bodyPr/>
        <a:lstStyle/>
        <a:p>
          <a:endParaRPr lang="en-US"/>
        </a:p>
      </dgm:t>
    </dgm:pt>
    <dgm:pt modelId="{28C5B364-4F18-446D-8522-38DAF507BF3C}">
      <dgm:prSet/>
      <dgm:spPr/>
      <dgm:t>
        <a:bodyPr/>
        <a:lstStyle/>
        <a:p>
          <a:r>
            <a:rPr lang="en-US" b="0" i="0"/>
            <a:t>The numerical features of the dataset are scaled using RobustScalar.</a:t>
          </a:r>
          <a:endParaRPr lang="en-US"/>
        </a:p>
      </dgm:t>
    </dgm:pt>
    <dgm:pt modelId="{C98910EE-7CBD-40E7-BDA5-3E47208CDFE1}" type="parTrans" cxnId="{C9325BAA-3C82-461F-8129-4547431D04E1}">
      <dgm:prSet/>
      <dgm:spPr/>
      <dgm:t>
        <a:bodyPr/>
        <a:lstStyle/>
        <a:p>
          <a:endParaRPr lang="en-US"/>
        </a:p>
      </dgm:t>
    </dgm:pt>
    <dgm:pt modelId="{F6418C47-B175-485B-9767-2FAA91BE5B02}" type="sibTrans" cxnId="{C9325BAA-3C82-461F-8129-4547431D04E1}">
      <dgm:prSet/>
      <dgm:spPr/>
      <dgm:t>
        <a:bodyPr/>
        <a:lstStyle/>
        <a:p>
          <a:endParaRPr lang="en-US"/>
        </a:p>
      </dgm:t>
    </dgm:pt>
    <dgm:pt modelId="{4E5EB5D9-B7D9-41F0-A7AA-20299A39339B}">
      <dgm:prSet/>
      <dgm:spPr/>
      <dgm:t>
        <a:bodyPr/>
        <a:lstStyle/>
        <a:p>
          <a:r>
            <a:rPr lang="en-US" b="0" i="0"/>
            <a:t>count of suicides, population, suicide rate, gdp_for_year, gdp_per_capita.</a:t>
          </a:r>
          <a:endParaRPr lang="en-US"/>
        </a:p>
      </dgm:t>
    </dgm:pt>
    <dgm:pt modelId="{748805B1-40BF-4894-90E4-9B3042C89CE5}" type="parTrans" cxnId="{9969518D-5DF1-441E-A2B6-6E0C0EF44B53}">
      <dgm:prSet/>
      <dgm:spPr/>
      <dgm:t>
        <a:bodyPr/>
        <a:lstStyle/>
        <a:p>
          <a:endParaRPr lang="en-US"/>
        </a:p>
      </dgm:t>
    </dgm:pt>
    <dgm:pt modelId="{6C3AFDD9-E226-4E8E-8FED-2499159F4D3A}" type="sibTrans" cxnId="{9969518D-5DF1-441E-A2B6-6E0C0EF44B53}">
      <dgm:prSet/>
      <dgm:spPr/>
      <dgm:t>
        <a:bodyPr/>
        <a:lstStyle/>
        <a:p>
          <a:endParaRPr lang="en-US"/>
        </a:p>
      </dgm:t>
    </dgm:pt>
    <dgm:pt modelId="{5EE6E5AF-E3F0-4AFC-8A5F-65DF7E1AAD35}">
      <dgm:prSet/>
      <dgm:spPr/>
      <dgm:t>
        <a:bodyPr/>
        <a:lstStyle/>
        <a:p>
          <a:r>
            <a:rPr lang="en-US" b="0" i="0"/>
            <a:t>The categorical features are encoded by LabelEncoder.</a:t>
          </a:r>
          <a:endParaRPr lang="en-US"/>
        </a:p>
      </dgm:t>
    </dgm:pt>
    <dgm:pt modelId="{02AD8F68-7DD7-4146-9096-D12822F8FADF}" type="parTrans" cxnId="{CAC4AC59-F7AE-48FF-B397-DA3BB130136D}">
      <dgm:prSet/>
      <dgm:spPr/>
      <dgm:t>
        <a:bodyPr/>
        <a:lstStyle/>
        <a:p>
          <a:endParaRPr lang="en-US"/>
        </a:p>
      </dgm:t>
    </dgm:pt>
    <dgm:pt modelId="{4AA8AF33-F3A5-4945-ACB3-16D2DBA1B540}" type="sibTrans" cxnId="{CAC4AC59-F7AE-48FF-B397-DA3BB130136D}">
      <dgm:prSet/>
      <dgm:spPr/>
      <dgm:t>
        <a:bodyPr/>
        <a:lstStyle/>
        <a:p>
          <a:endParaRPr lang="en-US"/>
        </a:p>
      </dgm:t>
    </dgm:pt>
    <dgm:pt modelId="{34BCAF18-41B1-407F-A58F-1AB121BA7C09}">
      <dgm:prSet/>
      <dgm:spPr/>
      <dgm:t>
        <a:bodyPr/>
        <a:lstStyle/>
        <a:p>
          <a:r>
            <a:rPr lang="en-US" b="0" i="0" dirty="0"/>
            <a:t>country, sex, age group, generation</a:t>
          </a:r>
          <a:endParaRPr lang="en-US" dirty="0"/>
        </a:p>
      </dgm:t>
    </dgm:pt>
    <dgm:pt modelId="{522FBD17-A2DF-4CD9-91BE-0B509C52CBC4}" type="parTrans" cxnId="{B81A7D0A-99FF-44A4-A128-3AE1B9ADADBF}">
      <dgm:prSet/>
      <dgm:spPr/>
      <dgm:t>
        <a:bodyPr/>
        <a:lstStyle/>
        <a:p>
          <a:endParaRPr lang="en-US"/>
        </a:p>
      </dgm:t>
    </dgm:pt>
    <dgm:pt modelId="{395A7506-DA3A-4541-9802-9B338CC049FF}" type="sibTrans" cxnId="{B81A7D0A-99FF-44A4-A128-3AE1B9ADADBF}">
      <dgm:prSet/>
      <dgm:spPr/>
      <dgm:t>
        <a:bodyPr/>
        <a:lstStyle/>
        <a:p>
          <a:endParaRPr lang="en-US"/>
        </a:p>
      </dgm:t>
    </dgm:pt>
    <dgm:pt modelId="{51B23E04-5B8C-450C-9972-403A971D6BFF}" type="pres">
      <dgm:prSet presAssocID="{4137AB1F-3277-4F75-A44D-B950F8815754}" presName="diagram" presStyleCnt="0">
        <dgm:presLayoutVars>
          <dgm:chPref val="1"/>
          <dgm:dir/>
          <dgm:animOne val="branch"/>
          <dgm:animLvl val="lvl"/>
          <dgm:resizeHandles/>
        </dgm:presLayoutVars>
      </dgm:prSet>
      <dgm:spPr/>
    </dgm:pt>
    <dgm:pt modelId="{E7B14443-F669-45BF-BBF5-6ED39228E573}" type="pres">
      <dgm:prSet presAssocID="{C7607175-5BC1-4356-8F23-AF0561D0B0E4}" presName="root" presStyleCnt="0"/>
      <dgm:spPr/>
    </dgm:pt>
    <dgm:pt modelId="{3F5EA952-06F8-4D70-BE88-8020138F1B7B}" type="pres">
      <dgm:prSet presAssocID="{C7607175-5BC1-4356-8F23-AF0561D0B0E4}" presName="rootComposite" presStyleCnt="0"/>
      <dgm:spPr/>
    </dgm:pt>
    <dgm:pt modelId="{52878774-08DF-4FD1-9FC3-417FF1E64DFD}" type="pres">
      <dgm:prSet presAssocID="{C7607175-5BC1-4356-8F23-AF0561D0B0E4}" presName="rootText" presStyleLbl="node1" presStyleIdx="0" presStyleCnt="4"/>
      <dgm:spPr/>
    </dgm:pt>
    <dgm:pt modelId="{9EF6EBD2-73C2-4C1C-8D6C-DC865EEE163F}" type="pres">
      <dgm:prSet presAssocID="{C7607175-5BC1-4356-8F23-AF0561D0B0E4}" presName="rootConnector" presStyleLbl="node1" presStyleIdx="0" presStyleCnt="4"/>
      <dgm:spPr/>
    </dgm:pt>
    <dgm:pt modelId="{E3A4FA38-6E50-44F8-8680-13C2B1848E1C}" type="pres">
      <dgm:prSet presAssocID="{C7607175-5BC1-4356-8F23-AF0561D0B0E4}" presName="childShape" presStyleCnt="0"/>
      <dgm:spPr/>
    </dgm:pt>
    <dgm:pt modelId="{EBE4DB1A-6AE0-4F24-B6A9-FA454F465B1C}" type="pres">
      <dgm:prSet presAssocID="{33D82055-FC90-4957-BD5B-916E1BC301A8}" presName="root" presStyleCnt="0"/>
      <dgm:spPr/>
    </dgm:pt>
    <dgm:pt modelId="{47F357E0-5220-489C-8F4E-1A170FBDF45C}" type="pres">
      <dgm:prSet presAssocID="{33D82055-FC90-4957-BD5B-916E1BC301A8}" presName="rootComposite" presStyleCnt="0"/>
      <dgm:spPr/>
    </dgm:pt>
    <dgm:pt modelId="{4186F213-1B3E-48E6-98BA-CE8443E4DF22}" type="pres">
      <dgm:prSet presAssocID="{33D82055-FC90-4957-BD5B-916E1BC301A8}" presName="rootText" presStyleLbl="node1" presStyleIdx="1" presStyleCnt="4"/>
      <dgm:spPr/>
    </dgm:pt>
    <dgm:pt modelId="{A120EE66-078F-403B-A54A-907C91C1821C}" type="pres">
      <dgm:prSet presAssocID="{33D82055-FC90-4957-BD5B-916E1BC301A8}" presName="rootConnector" presStyleLbl="node1" presStyleIdx="1" presStyleCnt="4"/>
      <dgm:spPr/>
    </dgm:pt>
    <dgm:pt modelId="{5D810D80-E04D-46C1-BAF6-D78129098054}" type="pres">
      <dgm:prSet presAssocID="{33D82055-FC90-4957-BD5B-916E1BC301A8}" presName="childShape" presStyleCnt="0"/>
      <dgm:spPr/>
    </dgm:pt>
    <dgm:pt modelId="{02AEB2FE-FB18-47B9-B429-F9E7880810AE}" type="pres">
      <dgm:prSet presAssocID="{28C5B364-4F18-446D-8522-38DAF507BF3C}" presName="root" presStyleCnt="0"/>
      <dgm:spPr/>
    </dgm:pt>
    <dgm:pt modelId="{9B769409-D140-4907-B612-1F1FFC4BC3B9}" type="pres">
      <dgm:prSet presAssocID="{28C5B364-4F18-446D-8522-38DAF507BF3C}" presName="rootComposite" presStyleCnt="0"/>
      <dgm:spPr/>
    </dgm:pt>
    <dgm:pt modelId="{7E1DBDB8-69F1-4551-A7DF-5B47BA7D91F5}" type="pres">
      <dgm:prSet presAssocID="{28C5B364-4F18-446D-8522-38DAF507BF3C}" presName="rootText" presStyleLbl="node1" presStyleIdx="2" presStyleCnt="4"/>
      <dgm:spPr/>
    </dgm:pt>
    <dgm:pt modelId="{2102CA43-C0D3-40A6-8058-9E268EB28499}" type="pres">
      <dgm:prSet presAssocID="{28C5B364-4F18-446D-8522-38DAF507BF3C}" presName="rootConnector" presStyleLbl="node1" presStyleIdx="2" presStyleCnt="4"/>
      <dgm:spPr/>
    </dgm:pt>
    <dgm:pt modelId="{BBEEA8C0-29A8-4C56-863F-056ED338407B}" type="pres">
      <dgm:prSet presAssocID="{28C5B364-4F18-446D-8522-38DAF507BF3C}" presName="childShape" presStyleCnt="0"/>
      <dgm:spPr/>
    </dgm:pt>
    <dgm:pt modelId="{3E3F246B-01F4-4BB2-846D-4C3307F1500F}" type="pres">
      <dgm:prSet presAssocID="{748805B1-40BF-4894-90E4-9B3042C89CE5}" presName="Name13" presStyleLbl="parChTrans1D2" presStyleIdx="0" presStyleCnt="2"/>
      <dgm:spPr/>
    </dgm:pt>
    <dgm:pt modelId="{F5ED9EF3-6DE8-4B85-94D1-AF9547FED28F}" type="pres">
      <dgm:prSet presAssocID="{4E5EB5D9-B7D9-41F0-A7AA-20299A39339B}" presName="childText" presStyleLbl="bgAcc1" presStyleIdx="0" presStyleCnt="2">
        <dgm:presLayoutVars>
          <dgm:bulletEnabled val="1"/>
        </dgm:presLayoutVars>
      </dgm:prSet>
      <dgm:spPr/>
    </dgm:pt>
    <dgm:pt modelId="{14F04ADF-A8E9-47E9-A422-8E0EEF7CBCAE}" type="pres">
      <dgm:prSet presAssocID="{5EE6E5AF-E3F0-4AFC-8A5F-65DF7E1AAD35}" presName="root" presStyleCnt="0"/>
      <dgm:spPr/>
    </dgm:pt>
    <dgm:pt modelId="{E36C013A-2C8A-4E31-B6C6-B174D619E3BC}" type="pres">
      <dgm:prSet presAssocID="{5EE6E5AF-E3F0-4AFC-8A5F-65DF7E1AAD35}" presName="rootComposite" presStyleCnt="0"/>
      <dgm:spPr/>
    </dgm:pt>
    <dgm:pt modelId="{085EC5A3-FCE6-4C21-8C48-D8772BD17682}" type="pres">
      <dgm:prSet presAssocID="{5EE6E5AF-E3F0-4AFC-8A5F-65DF7E1AAD35}" presName="rootText" presStyleLbl="node1" presStyleIdx="3" presStyleCnt="4"/>
      <dgm:spPr/>
    </dgm:pt>
    <dgm:pt modelId="{CA5D7CBF-8FFE-46B8-8208-07FFC347753D}" type="pres">
      <dgm:prSet presAssocID="{5EE6E5AF-E3F0-4AFC-8A5F-65DF7E1AAD35}" presName="rootConnector" presStyleLbl="node1" presStyleIdx="3" presStyleCnt="4"/>
      <dgm:spPr/>
    </dgm:pt>
    <dgm:pt modelId="{408AF56F-DD20-4DFC-99D9-BFD8DF6E584F}" type="pres">
      <dgm:prSet presAssocID="{5EE6E5AF-E3F0-4AFC-8A5F-65DF7E1AAD35}" presName="childShape" presStyleCnt="0"/>
      <dgm:spPr/>
    </dgm:pt>
    <dgm:pt modelId="{C835FBD7-2DFB-4BB4-A05D-6F236352F05C}" type="pres">
      <dgm:prSet presAssocID="{522FBD17-A2DF-4CD9-91BE-0B509C52CBC4}" presName="Name13" presStyleLbl="parChTrans1D2" presStyleIdx="1" presStyleCnt="2"/>
      <dgm:spPr/>
    </dgm:pt>
    <dgm:pt modelId="{92C702E7-CED9-4C6F-BCA4-AD2C81ABC320}" type="pres">
      <dgm:prSet presAssocID="{34BCAF18-41B1-407F-A58F-1AB121BA7C09}" presName="childText" presStyleLbl="bgAcc1" presStyleIdx="1" presStyleCnt="2">
        <dgm:presLayoutVars>
          <dgm:bulletEnabled val="1"/>
        </dgm:presLayoutVars>
      </dgm:prSet>
      <dgm:spPr/>
    </dgm:pt>
  </dgm:ptLst>
  <dgm:cxnLst>
    <dgm:cxn modelId="{B81A7D0A-99FF-44A4-A128-3AE1B9ADADBF}" srcId="{5EE6E5AF-E3F0-4AFC-8A5F-65DF7E1AAD35}" destId="{34BCAF18-41B1-407F-A58F-1AB121BA7C09}" srcOrd="0" destOrd="0" parTransId="{522FBD17-A2DF-4CD9-91BE-0B509C52CBC4}" sibTransId="{395A7506-DA3A-4541-9802-9B338CC049FF}"/>
    <dgm:cxn modelId="{09D14211-2676-4DDA-82A3-9DDBD649CD82}" type="presOf" srcId="{4137AB1F-3277-4F75-A44D-B950F8815754}" destId="{51B23E04-5B8C-450C-9972-403A971D6BFF}" srcOrd="0" destOrd="0" presId="urn:microsoft.com/office/officeart/2005/8/layout/hierarchy3"/>
    <dgm:cxn modelId="{3D47E226-8159-4D9A-9361-912B1E268B4F}" type="presOf" srcId="{28C5B364-4F18-446D-8522-38DAF507BF3C}" destId="{2102CA43-C0D3-40A6-8058-9E268EB28499}" srcOrd="1" destOrd="0" presId="urn:microsoft.com/office/officeart/2005/8/layout/hierarchy3"/>
    <dgm:cxn modelId="{DCAAE24A-8054-498B-B776-D50E35F5E87A}" type="presOf" srcId="{522FBD17-A2DF-4CD9-91BE-0B509C52CBC4}" destId="{C835FBD7-2DFB-4BB4-A05D-6F236352F05C}" srcOrd="0" destOrd="0" presId="urn:microsoft.com/office/officeart/2005/8/layout/hierarchy3"/>
    <dgm:cxn modelId="{D20D0F6F-B36A-4609-B1D6-834463DA78C2}" type="presOf" srcId="{C7607175-5BC1-4356-8F23-AF0561D0B0E4}" destId="{52878774-08DF-4FD1-9FC3-417FF1E64DFD}" srcOrd="0" destOrd="0" presId="urn:microsoft.com/office/officeart/2005/8/layout/hierarchy3"/>
    <dgm:cxn modelId="{13DF4F6F-377A-4712-998F-E6F59441535D}" type="presOf" srcId="{4E5EB5D9-B7D9-41F0-A7AA-20299A39339B}" destId="{F5ED9EF3-6DE8-4B85-94D1-AF9547FED28F}" srcOrd="0" destOrd="0" presId="urn:microsoft.com/office/officeart/2005/8/layout/hierarchy3"/>
    <dgm:cxn modelId="{A16C9670-4812-4FCC-804F-0FA970890CAF}" type="presOf" srcId="{28C5B364-4F18-446D-8522-38DAF507BF3C}" destId="{7E1DBDB8-69F1-4551-A7DF-5B47BA7D91F5}" srcOrd="0" destOrd="0" presId="urn:microsoft.com/office/officeart/2005/8/layout/hierarchy3"/>
    <dgm:cxn modelId="{F4835574-79F2-4A07-A190-BB113069D437}" type="presOf" srcId="{5EE6E5AF-E3F0-4AFC-8A5F-65DF7E1AAD35}" destId="{CA5D7CBF-8FFE-46B8-8208-07FFC347753D}" srcOrd="1" destOrd="0" presId="urn:microsoft.com/office/officeart/2005/8/layout/hierarchy3"/>
    <dgm:cxn modelId="{D56E6057-F777-4447-B611-BBAB09C10013}" type="presOf" srcId="{748805B1-40BF-4894-90E4-9B3042C89CE5}" destId="{3E3F246B-01F4-4BB2-846D-4C3307F1500F}" srcOrd="0" destOrd="0" presId="urn:microsoft.com/office/officeart/2005/8/layout/hierarchy3"/>
    <dgm:cxn modelId="{CAC4AC59-F7AE-48FF-B397-DA3BB130136D}" srcId="{4137AB1F-3277-4F75-A44D-B950F8815754}" destId="{5EE6E5AF-E3F0-4AFC-8A5F-65DF7E1AAD35}" srcOrd="3" destOrd="0" parTransId="{02AD8F68-7DD7-4146-9096-D12822F8FADF}" sibTransId="{4AA8AF33-F3A5-4945-ACB3-16D2DBA1B540}"/>
    <dgm:cxn modelId="{3DE6C279-7EA4-407F-95BC-9726526F8F37}" type="presOf" srcId="{34BCAF18-41B1-407F-A58F-1AB121BA7C09}" destId="{92C702E7-CED9-4C6F-BCA4-AD2C81ABC320}" srcOrd="0" destOrd="0" presId="urn:microsoft.com/office/officeart/2005/8/layout/hierarchy3"/>
    <dgm:cxn modelId="{2D5F8A5A-87D6-499B-ABAB-9A82B2719162}" type="presOf" srcId="{33D82055-FC90-4957-BD5B-916E1BC301A8}" destId="{4186F213-1B3E-48E6-98BA-CE8443E4DF22}" srcOrd="0" destOrd="0" presId="urn:microsoft.com/office/officeart/2005/8/layout/hierarchy3"/>
    <dgm:cxn modelId="{E057FA7A-E08E-4BD8-843C-D0C4B75F89A7}" type="presOf" srcId="{5EE6E5AF-E3F0-4AFC-8A5F-65DF7E1AAD35}" destId="{085EC5A3-FCE6-4C21-8C48-D8772BD17682}" srcOrd="0" destOrd="0" presId="urn:microsoft.com/office/officeart/2005/8/layout/hierarchy3"/>
    <dgm:cxn modelId="{71E1318A-3D2F-4DAE-A88F-31D8C6CB2610}" type="presOf" srcId="{33D82055-FC90-4957-BD5B-916E1BC301A8}" destId="{A120EE66-078F-403B-A54A-907C91C1821C}" srcOrd="1" destOrd="0" presId="urn:microsoft.com/office/officeart/2005/8/layout/hierarchy3"/>
    <dgm:cxn modelId="{9969518D-5DF1-441E-A2B6-6E0C0EF44B53}" srcId="{28C5B364-4F18-446D-8522-38DAF507BF3C}" destId="{4E5EB5D9-B7D9-41F0-A7AA-20299A39339B}" srcOrd="0" destOrd="0" parTransId="{748805B1-40BF-4894-90E4-9B3042C89CE5}" sibTransId="{6C3AFDD9-E226-4E8E-8FED-2499159F4D3A}"/>
    <dgm:cxn modelId="{ED693C91-E861-43B1-A892-8F2C909B7F9E}" srcId="{4137AB1F-3277-4F75-A44D-B950F8815754}" destId="{33D82055-FC90-4957-BD5B-916E1BC301A8}" srcOrd="1" destOrd="0" parTransId="{50D368A3-91C7-485B-AA6A-814B1BC83C9C}" sibTransId="{9744151D-FD02-4E56-9166-563868BB8566}"/>
    <dgm:cxn modelId="{421E799A-37A4-4E3C-924D-4C67CE1400C0}" type="presOf" srcId="{C7607175-5BC1-4356-8F23-AF0561D0B0E4}" destId="{9EF6EBD2-73C2-4C1C-8D6C-DC865EEE163F}" srcOrd="1" destOrd="0" presId="urn:microsoft.com/office/officeart/2005/8/layout/hierarchy3"/>
    <dgm:cxn modelId="{AEE4E3A3-7343-4F7A-B788-1983D2CC4A49}" srcId="{4137AB1F-3277-4F75-A44D-B950F8815754}" destId="{C7607175-5BC1-4356-8F23-AF0561D0B0E4}" srcOrd="0" destOrd="0" parTransId="{8B8C14FB-C8EB-4B90-BACD-9C63641CF962}" sibTransId="{4E54329A-F31F-4CF7-8E9A-952027111706}"/>
    <dgm:cxn modelId="{C9325BAA-3C82-461F-8129-4547431D04E1}" srcId="{4137AB1F-3277-4F75-A44D-B950F8815754}" destId="{28C5B364-4F18-446D-8522-38DAF507BF3C}" srcOrd="2" destOrd="0" parTransId="{C98910EE-7CBD-40E7-BDA5-3E47208CDFE1}" sibTransId="{F6418C47-B175-485B-9767-2FAA91BE5B02}"/>
    <dgm:cxn modelId="{52480B01-544C-4418-B24C-19A7D1A9B83C}" type="presParOf" srcId="{51B23E04-5B8C-450C-9972-403A971D6BFF}" destId="{E7B14443-F669-45BF-BBF5-6ED39228E573}" srcOrd="0" destOrd="0" presId="urn:microsoft.com/office/officeart/2005/8/layout/hierarchy3"/>
    <dgm:cxn modelId="{612A7670-53C9-4782-B56D-D30C5B202F5C}" type="presParOf" srcId="{E7B14443-F669-45BF-BBF5-6ED39228E573}" destId="{3F5EA952-06F8-4D70-BE88-8020138F1B7B}" srcOrd="0" destOrd="0" presId="urn:microsoft.com/office/officeart/2005/8/layout/hierarchy3"/>
    <dgm:cxn modelId="{F5E9D053-E826-4E3C-BD6D-D0D0CE6EAC55}" type="presParOf" srcId="{3F5EA952-06F8-4D70-BE88-8020138F1B7B}" destId="{52878774-08DF-4FD1-9FC3-417FF1E64DFD}" srcOrd="0" destOrd="0" presId="urn:microsoft.com/office/officeart/2005/8/layout/hierarchy3"/>
    <dgm:cxn modelId="{346288C2-B81B-41F6-8C13-6689BF1C9D32}" type="presParOf" srcId="{3F5EA952-06F8-4D70-BE88-8020138F1B7B}" destId="{9EF6EBD2-73C2-4C1C-8D6C-DC865EEE163F}" srcOrd="1" destOrd="0" presId="urn:microsoft.com/office/officeart/2005/8/layout/hierarchy3"/>
    <dgm:cxn modelId="{3F90F9B7-4F98-4FD8-9662-39F211D9B900}" type="presParOf" srcId="{E7B14443-F669-45BF-BBF5-6ED39228E573}" destId="{E3A4FA38-6E50-44F8-8680-13C2B1848E1C}" srcOrd="1" destOrd="0" presId="urn:microsoft.com/office/officeart/2005/8/layout/hierarchy3"/>
    <dgm:cxn modelId="{BB7BC099-1C78-428B-96FD-572BCEB38842}" type="presParOf" srcId="{51B23E04-5B8C-450C-9972-403A971D6BFF}" destId="{EBE4DB1A-6AE0-4F24-B6A9-FA454F465B1C}" srcOrd="1" destOrd="0" presId="urn:microsoft.com/office/officeart/2005/8/layout/hierarchy3"/>
    <dgm:cxn modelId="{20AED798-56EF-4182-9560-372CE334148B}" type="presParOf" srcId="{EBE4DB1A-6AE0-4F24-B6A9-FA454F465B1C}" destId="{47F357E0-5220-489C-8F4E-1A170FBDF45C}" srcOrd="0" destOrd="0" presId="urn:microsoft.com/office/officeart/2005/8/layout/hierarchy3"/>
    <dgm:cxn modelId="{C92D33AA-EEDD-4C33-A783-F0EAB32B9EAD}" type="presParOf" srcId="{47F357E0-5220-489C-8F4E-1A170FBDF45C}" destId="{4186F213-1B3E-48E6-98BA-CE8443E4DF22}" srcOrd="0" destOrd="0" presId="urn:microsoft.com/office/officeart/2005/8/layout/hierarchy3"/>
    <dgm:cxn modelId="{2ED61EF0-7D8D-47A1-A1FE-3CCD30B33D9B}" type="presParOf" srcId="{47F357E0-5220-489C-8F4E-1A170FBDF45C}" destId="{A120EE66-078F-403B-A54A-907C91C1821C}" srcOrd="1" destOrd="0" presId="urn:microsoft.com/office/officeart/2005/8/layout/hierarchy3"/>
    <dgm:cxn modelId="{01F07757-BC57-44B7-A8EA-CA8BEABF2279}" type="presParOf" srcId="{EBE4DB1A-6AE0-4F24-B6A9-FA454F465B1C}" destId="{5D810D80-E04D-46C1-BAF6-D78129098054}" srcOrd="1" destOrd="0" presId="urn:microsoft.com/office/officeart/2005/8/layout/hierarchy3"/>
    <dgm:cxn modelId="{C024A38E-9511-444D-BD9B-A099337BD679}" type="presParOf" srcId="{51B23E04-5B8C-450C-9972-403A971D6BFF}" destId="{02AEB2FE-FB18-47B9-B429-F9E7880810AE}" srcOrd="2" destOrd="0" presId="urn:microsoft.com/office/officeart/2005/8/layout/hierarchy3"/>
    <dgm:cxn modelId="{C4A57389-71CF-424B-AB5E-0AECF0589EB8}" type="presParOf" srcId="{02AEB2FE-FB18-47B9-B429-F9E7880810AE}" destId="{9B769409-D140-4907-B612-1F1FFC4BC3B9}" srcOrd="0" destOrd="0" presId="urn:microsoft.com/office/officeart/2005/8/layout/hierarchy3"/>
    <dgm:cxn modelId="{C625C75E-5E62-4178-B151-009E4D794E2B}" type="presParOf" srcId="{9B769409-D140-4907-B612-1F1FFC4BC3B9}" destId="{7E1DBDB8-69F1-4551-A7DF-5B47BA7D91F5}" srcOrd="0" destOrd="0" presId="urn:microsoft.com/office/officeart/2005/8/layout/hierarchy3"/>
    <dgm:cxn modelId="{B12F8673-A3D5-4842-AB62-6493E4006322}" type="presParOf" srcId="{9B769409-D140-4907-B612-1F1FFC4BC3B9}" destId="{2102CA43-C0D3-40A6-8058-9E268EB28499}" srcOrd="1" destOrd="0" presId="urn:microsoft.com/office/officeart/2005/8/layout/hierarchy3"/>
    <dgm:cxn modelId="{2CF959CC-90A6-4636-BA25-6B3EC8D83B03}" type="presParOf" srcId="{02AEB2FE-FB18-47B9-B429-F9E7880810AE}" destId="{BBEEA8C0-29A8-4C56-863F-056ED338407B}" srcOrd="1" destOrd="0" presId="urn:microsoft.com/office/officeart/2005/8/layout/hierarchy3"/>
    <dgm:cxn modelId="{654BE0BF-D3D1-49E0-A177-9A8F399F020E}" type="presParOf" srcId="{BBEEA8C0-29A8-4C56-863F-056ED338407B}" destId="{3E3F246B-01F4-4BB2-846D-4C3307F1500F}" srcOrd="0" destOrd="0" presId="urn:microsoft.com/office/officeart/2005/8/layout/hierarchy3"/>
    <dgm:cxn modelId="{9C39E327-CC0F-4369-8418-D09C20CAA686}" type="presParOf" srcId="{BBEEA8C0-29A8-4C56-863F-056ED338407B}" destId="{F5ED9EF3-6DE8-4B85-94D1-AF9547FED28F}" srcOrd="1" destOrd="0" presId="urn:microsoft.com/office/officeart/2005/8/layout/hierarchy3"/>
    <dgm:cxn modelId="{D7814682-B4B6-41A2-942C-8D7AF5D86818}" type="presParOf" srcId="{51B23E04-5B8C-450C-9972-403A971D6BFF}" destId="{14F04ADF-A8E9-47E9-A422-8E0EEF7CBCAE}" srcOrd="3" destOrd="0" presId="urn:microsoft.com/office/officeart/2005/8/layout/hierarchy3"/>
    <dgm:cxn modelId="{B142DD4D-EB8C-486A-AA88-6ED5ADFE291D}" type="presParOf" srcId="{14F04ADF-A8E9-47E9-A422-8E0EEF7CBCAE}" destId="{E36C013A-2C8A-4E31-B6C6-B174D619E3BC}" srcOrd="0" destOrd="0" presId="urn:microsoft.com/office/officeart/2005/8/layout/hierarchy3"/>
    <dgm:cxn modelId="{2EA40B9C-D134-4C40-9EB0-79AED9BF01B7}" type="presParOf" srcId="{E36C013A-2C8A-4E31-B6C6-B174D619E3BC}" destId="{085EC5A3-FCE6-4C21-8C48-D8772BD17682}" srcOrd="0" destOrd="0" presId="urn:microsoft.com/office/officeart/2005/8/layout/hierarchy3"/>
    <dgm:cxn modelId="{5AB05589-B4F8-428C-AEE9-E3FC727230E9}" type="presParOf" srcId="{E36C013A-2C8A-4E31-B6C6-B174D619E3BC}" destId="{CA5D7CBF-8FFE-46B8-8208-07FFC347753D}" srcOrd="1" destOrd="0" presId="urn:microsoft.com/office/officeart/2005/8/layout/hierarchy3"/>
    <dgm:cxn modelId="{151DE88F-3B8D-4B29-8955-906DD38C97C0}" type="presParOf" srcId="{14F04ADF-A8E9-47E9-A422-8E0EEF7CBCAE}" destId="{408AF56F-DD20-4DFC-99D9-BFD8DF6E584F}" srcOrd="1" destOrd="0" presId="urn:microsoft.com/office/officeart/2005/8/layout/hierarchy3"/>
    <dgm:cxn modelId="{296BE249-C6A0-4B73-A0DB-015CECA8E803}" type="presParOf" srcId="{408AF56F-DD20-4DFC-99D9-BFD8DF6E584F}" destId="{C835FBD7-2DFB-4BB4-A05D-6F236352F05C}" srcOrd="0" destOrd="0" presId="urn:microsoft.com/office/officeart/2005/8/layout/hierarchy3"/>
    <dgm:cxn modelId="{1628B718-0ED5-479B-8C8A-327A30E09F2C}" type="presParOf" srcId="{408AF56F-DD20-4DFC-99D9-BFD8DF6E584F}" destId="{92C702E7-CED9-4C6F-BCA4-AD2C81ABC32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78774-08DF-4FD1-9FC3-417FF1E64DFD}">
      <dsp:nvSpPr>
        <dsp:cNvPr id="0" name=""/>
        <dsp:cNvSpPr/>
      </dsp:nvSpPr>
      <dsp:spPr>
        <a:xfrm>
          <a:off x="1834" y="636629"/>
          <a:ext cx="2108378" cy="1054189"/>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Null value check. HDI for year has 19456 null values. So dropped the column.</a:t>
          </a:r>
          <a:endParaRPr lang="en-US" sz="1400" kern="1200"/>
        </a:p>
      </dsp:txBody>
      <dsp:txXfrm>
        <a:off x="32710" y="667505"/>
        <a:ext cx="2046626" cy="992437"/>
      </dsp:txXfrm>
    </dsp:sp>
    <dsp:sp modelId="{4186F213-1B3E-48E6-98BA-CE8443E4DF22}">
      <dsp:nvSpPr>
        <dsp:cNvPr id="0" name=""/>
        <dsp:cNvSpPr/>
      </dsp:nvSpPr>
      <dsp:spPr>
        <a:xfrm>
          <a:off x="2637307" y="636629"/>
          <a:ext cx="2108378" cy="1054189"/>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Duplicate column - country-year which is a combination of values in country &amp; year columns. So, the column is dropped.</a:t>
          </a:r>
          <a:endParaRPr lang="en-US" sz="1400" kern="1200"/>
        </a:p>
      </dsp:txBody>
      <dsp:txXfrm>
        <a:off x="2668183" y="667505"/>
        <a:ext cx="2046626" cy="992437"/>
      </dsp:txXfrm>
    </dsp:sp>
    <dsp:sp modelId="{7E1DBDB8-69F1-4551-A7DF-5B47BA7D91F5}">
      <dsp:nvSpPr>
        <dsp:cNvPr id="0" name=""/>
        <dsp:cNvSpPr/>
      </dsp:nvSpPr>
      <dsp:spPr>
        <a:xfrm>
          <a:off x="5272779" y="636629"/>
          <a:ext cx="2108378" cy="1054189"/>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The numerical features of the dataset are scaled using RobustScalar.</a:t>
          </a:r>
          <a:endParaRPr lang="en-US" sz="1400" kern="1200"/>
        </a:p>
      </dsp:txBody>
      <dsp:txXfrm>
        <a:off x="5303655" y="667505"/>
        <a:ext cx="2046626" cy="992437"/>
      </dsp:txXfrm>
    </dsp:sp>
    <dsp:sp modelId="{3E3F246B-01F4-4BB2-846D-4C3307F1500F}">
      <dsp:nvSpPr>
        <dsp:cNvPr id="0" name=""/>
        <dsp:cNvSpPr/>
      </dsp:nvSpPr>
      <dsp:spPr>
        <a:xfrm>
          <a:off x="5483617" y="1690818"/>
          <a:ext cx="210837" cy="790641"/>
        </a:xfrm>
        <a:custGeom>
          <a:avLst/>
          <a:gdLst/>
          <a:ahLst/>
          <a:cxnLst/>
          <a:rect l="0" t="0" r="0" b="0"/>
          <a:pathLst>
            <a:path>
              <a:moveTo>
                <a:pt x="0" y="0"/>
              </a:moveTo>
              <a:lnTo>
                <a:pt x="0" y="790641"/>
              </a:lnTo>
              <a:lnTo>
                <a:pt x="210837" y="790641"/>
              </a:lnTo>
            </a:path>
          </a:pathLst>
        </a:custGeom>
        <a:noFill/>
        <a:ln w="6350" cap="flat" cmpd="sng" algn="in">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ED9EF3-6DE8-4B85-94D1-AF9547FED28F}">
      <dsp:nvSpPr>
        <dsp:cNvPr id="0" name=""/>
        <dsp:cNvSpPr/>
      </dsp:nvSpPr>
      <dsp:spPr>
        <a:xfrm>
          <a:off x="5694455" y="1954366"/>
          <a:ext cx="1686702" cy="1054189"/>
        </a:xfrm>
        <a:prstGeom prst="roundRect">
          <a:avLst>
            <a:gd name="adj" fmla="val 10000"/>
          </a:avLst>
        </a:prstGeom>
        <a:solidFill>
          <a:schemeClr val="lt1">
            <a:alpha val="90000"/>
            <a:hueOff val="0"/>
            <a:satOff val="0"/>
            <a:lumOff val="0"/>
            <a:alphaOff val="0"/>
          </a:schemeClr>
        </a:solidFill>
        <a:ln w="6350" cap="flat" cmpd="sng" algn="in">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i="0" kern="1200"/>
            <a:t>count of suicides, population, suicide rate, gdp_for_year, gdp_per_capita.</a:t>
          </a:r>
          <a:endParaRPr lang="en-US" sz="1600" kern="1200"/>
        </a:p>
      </dsp:txBody>
      <dsp:txXfrm>
        <a:off x="5725331" y="1985242"/>
        <a:ext cx="1624950" cy="992437"/>
      </dsp:txXfrm>
    </dsp:sp>
    <dsp:sp modelId="{085EC5A3-FCE6-4C21-8C48-D8772BD17682}">
      <dsp:nvSpPr>
        <dsp:cNvPr id="0" name=""/>
        <dsp:cNvSpPr/>
      </dsp:nvSpPr>
      <dsp:spPr>
        <a:xfrm>
          <a:off x="7908252" y="636629"/>
          <a:ext cx="2108378" cy="1054189"/>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The categorical features are encoded by LabelEncoder.</a:t>
          </a:r>
          <a:endParaRPr lang="en-US" sz="1400" kern="1200"/>
        </a:p>
      </dsp:txBody>
      <dsp:txXfrm>
        <a:off x="7939128" y="667505"/>
        <a:ext cx="2046626" cy="992437"/>
      </dsp:txXfrm>
    </dsp:sp>
    <dsp:sp modelId="{C835FBD7-2DFB-4BB4-A05D-6F236352F05C}">
      <dsp:nvSpPr>
        <dsp:cNvPr id="0" name=""/>
        <dsp:cNvSpPr/>
      </dsp:nvSpPr>
      <dsp:spPr>
        <a:xfrm>
          <a:off x="8119090" y="1690818"/>
          <a:ext cx="210837" cy="790641"/>
        </a:xfrm>
        <a:custGeom>
          <a:avLst/>
          <a:gdLst/>
          <a:ahLst/>
          <a:cxnLst/>
          <a:rect l="0" t="0" r="0" b="0"/>
          <a:pathLst>
            <a:path>
              <a:moveTo>
                <a:pt x="0" y="0"/>
              </a:moveTo>
              <a:lnTo>
                <a:pt x="0" y="790641"/>
              </a:lnTo>
              <a:lnTo>
                <a:pt x="210837" y="790641"/>
              </a:lnTo>
            </a:path>
          </a:pathLst>
        </a:custGeom>
        <a:noFill/>
        <a:ln w="6350" cap="flat" cmpd="sng" algn="in">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2C702E7-CED9-4C6F-BCA4-AD2C81ABC320}">
      <dsp:nvSpPr>
        <dsp:cNvPr id="0" name=""/>
        <dsp:cNvSpPr/>
      </dsp:nvSpPr>
      <dsp:spPr>
        <a:xfrm>
          <a:off x="8329928" y="1954366"/>
          <a:ext cx="1686702" cy="1054189"/>
        </a:xfrm>
        <a:prstGeom prst="roundRect">
          <a:avLst>
            <a:gd name="adj" fmla="val 10000"/>
          </a:avLst>
        </a:prstGeom>
        <a:solidFill>
          <a:schemeClr val="lt1">
            <a:alpha val="90000"/>
            <a:hueOff val="0"/>
            <a:satOff val="0"/>
            <a:lumOff val="0"/>
            <a:alphaOff val="0"/>
          </a:schemeClr>
        </a:solidFill>
        <a:ln w="6350" cap="flat" cmpd="sng" algn="in">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country, sex, age group, generation</a:t>
          </a:r>
          <a:endParaRPr lang="en-US" sz="1600" kern="1200" dirty="0"/>
        </a:p>
      </dsp:txBody>
      <dsp:txXfrm>
        <a:off x="8360804" y="1985242"/>
        <a:ext cx="1624950" cy="9924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9462EF3-3C4F-43EE-ACEE-D4B806740EA3}" type="datetimeFigureOut">
              <a:rPr lang="en-US" smtClean="0"/>
              <a:pPr/>
              <a:t>5/4/2020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631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205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91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04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09472EB-AC54-4713-BFC2-BEB621108C63}" type="datetimeFigureOut">
              <a:rPr lang="en-US" smtClean="0"/>
              <a:t>5/4/2020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723817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83591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5878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52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864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6ED06B6-C816-4861-964D-15A98395707D}" type="datetimeFigureOut">
              <a:rPr lang="en-US" smtClean="0"/>
              <a:t>5/4/2020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958962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0B1A8AB-EA7C-4B1B-9D73-E2551851FABE}" type="datetimeFigureOut">
              <a:rPr lang="en-US" smtClean="0"/>
              <a:t>5/4/2020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02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0786BE5-D2A3-4BF0-8B30-D7403E61B3DC}" type="datetimeFigureOut">
              <a:rPr lang="en-US" smtClean="0"/>
              <a:t>5/4/2020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762157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9F8FBD1-A3F4-4615-9269-15BB7CC26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3">
            <a:extLst>
              <a:ext uri="{FF2B5EF4-FFF2-40B4-BE49-F238E27FC236}">
                <a16:creationId xmlns:a16="http://schemas.microsoft.com/office/drawing/2014/main" id="{A409F77D-3FF8-418B-AE5F-C8402370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74C9A2-4B63-405A-B457-3F94315853DD}"/>
              </a:ext>
            </a:extLst>
          </p:cNvPr>
          <p:cNvSpPr>
            <a:spLocks noGrp="1"/>
          </p:cNvSpPr>
          <p:nvPr>
            <p:ph type="ctrTitle"/>
          </p:nvPr>
        </p:nvSpPr>
        <p:spPr>
          <a:xfrm>
            <a:off x="926927" y="1231894"/>
            <a:ext cx="5490143" cy="4339177"/>
          </a:xfrm>
        </p:spPr>
        <p:txBody>
          <a:bodyPr>
            <a:normAutofit/>
          </a:bodyPr>
          <a:lstStyle/>
          <a:p>
            <a:pPr algn="l"/>
            <a:r>
              <a:rPr lang="en-US" sz="5500" b="1" dirty="0"/>
              <a:t>Suicide Rate Prediction with Machine Learning</a:t>
            </a:r>
          </a:p>
        </p:txBody>
      </p:sp>
      <p:sp>
        <p:nvSpPr>
          <p:cNvPr id="3" name="Subtitle 2">
            <a:extLst>
              <a:ext uri="{FF2B5EF4-FFF2-40B4-BE49-F238E27FC236}">
                <a16:creationId xmlns:a16="http://schemas.microsoft.com/office/drawing/2014/main" id="{4594E233-2C17-49BD-960A-4B990341C7F0}"/>
              </a:ext>
            </a:extLst>
          </p:cNvPr>
          <p:cNvSpPr>
            <a:spLocks noGrp="1"/>
          </p:cNvSpPr>
          <p:nvPr>
            <p:ph type="subTitle" idx="1"/>
          </p:nvPr>
        </p:nvSpPr>
        <p:spPr>
          <a:xfrm>
            <a:off x="926927" y="5660572"/>
            <a:ext cx="6020627" cy="785904"/>
          </a:xfrm>
        </p:spPr>
        <p:txBody>
          <a:bodyPr anchor="ctr">
            <a:normAutofit/>
          </a:bodyPr>
          <a:lstStyle/>
          <a:p>
            <a:pPr algn="l">
              <a:lnSpc>
                <a:spcPct val="90000"/>
              </a:lnSpc>
            </a:pPr>
            <a:r>
              <a:rPr lang="en-US" sz="1100" b="1">
                <a:solidFill>
                  <a:schemeClr val="bg2"/>
                </a:solidFill>
              </a:rPr>
              <a:t>Shreya Gopal Sundari</a:t>
            </a:r>
          </a:p>
          <a:p>
            <a:pPr algn="l">
              <a:lnSpc>
                <a:spcPct val="90000"/>
              </a:lnSpc>
            </a:pPr>
            <a:r>
              <a:rPr lang="en-US" sz="1100" b="1">
                <a:solidFill>
                  <a:schemeClr val="bg2"/>
                </a:solidFill>
              </a:rPr>
              <a:t>Machine Learning &amp; Data Analysis</a:t>
            </a:r>
          </a:p>
          <a:p>
            <a:pPr algn="l">
              <a:lnSpc>
                <a:spcPct val="90000"/>
              </a:lnSpc>
            </a:pPr>
            <a:r>
              <a:rPr lang="en-US" sz="1100" b="1">
                <a:solidFill>
                  <a:schemeClr val="bg2"/>
                </a:solidFill>
              </a:rPr>
              <a:t>Prof. Travis Millburn</a:t>
            </a:r>
          </a:p>
        </p:txBody>
      </p:sp>
      <p:sp>
        <p:nvSpPr>
          <p:cNvPr id="8" name="Rectangle 12">
            <a:extLst>
              <a:ext uri="{FF2B5EF4-FFF2-40B4-BE49-F238E27FC236}">
                <a16:creationId xmlns:a16="http://schemas.microsoft.com/office/drawing/2014/main" id="{920170C7-93CF-4AF8-8D9E-6DD63FE62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C85FE1C-4841-4A76-9A81-B4C8AF5E5EB8}"/>
              </a:ext>
            </a:extLst>
          </p:cNvPr>
          <p:cNvPicPr>
            <a:picLocks noChangeAspect="1"/>
          </p:cNvPicPr>
          <p:nvPr/>
        </p:nvPicPr>
        <p:blipFill>
          <a:blip r:embed="rId2"/>
          <a:stretch>
            <a:fillRect/>
          </a:stretch>
        </p:blipFill>
        <p:spPr>
          <a:xfrm>
            <a:off x="7552944" y="1433476"/>
            <a:ext cx="3995592" cy="3995592"/>
          </a:xfrm>
          <a:prstGeom prst="rect">
            <a:avLst/>
          </a:prstGeom>
        </p:spPr>
      </p:pic>
    </p:spTree>
    <p:extLst>
      <p:ext uri="{BB962C8B-B14F-4D97-AF65-F5344CB8AC3E}">
        <p14:creationId xmlns:p14="http://schemas.microsoft.com/office/powerpoint/2010/main" val="62481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0435E05D-C29D-45BA-887D-94B257315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4" name="Rectangle 33">
            <a:extLst>
              <a:ext uri="{FF2B5EF4-FFF2-40B4-BE49-F238E27FC236}">
                <a16:creationId xmlns:a16="http://schemas.microsoft.com/office/drawing/2014/main" id="{C0832B8F-914B-4B26-975B-D7D8C3B9D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35">
            <a:extLst>
              <a:ext uri="{FF2B5EF4-FFF2-40B4-BE49-F238E27FC236}">
                <a16:creationId xmlns:a16="http://schemas.microsoft.com/office/drawing/2014/main" id="{783D74E9-2222-42D1-A153-7C1BC127F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C819C4-F195-4C84-B6EA-CE5D348DFA0C}"/>
              </a:ext>
            </a:extLst>
          </p:cNvPr>
          <p:cNvSpPr txBox="1"/>
          <p:nvPr/>
        </p:nvSpPr>
        <p:spPr>
          <a:xfrm>
            <a:off x="1028901" y="3741641"/>
            <a:ext cx="10134198" cy="1857901"/>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7200" cap="all" spc="800">
                <a:solidFill>
                  <a:schemeClr val="tx2"/>
                </a:solidFill>
                <a:latin typeface="+mj-lt"/>
                <a:ea typeface="+mj-ea"/>
                <a:cs typeface="+mj-cs"/>
              </a:rPr>
              <a:t>Thank you</a:t>
            </a:r>
          </a:p>
          <a:p>
            <a:pPr algn="ctr" defTabSz="914400">
              <a:lnSpc>
                <a:spcPct val="90000"/>
              </a:lnSpc>
              <a:spcBef>
                <a:spcPct val="0"/>
              </a:spcBef>
              <a:spcAft>
                <a:spcPts val="600"/>
              </a:spcAft>
            </a:pPr>
            <a:endParaRPr lang="en-US" sz="7200" cap="all" spc="800">
              <a:solidFill>
                <a:schemeClr val="tx2"/>
              </a:solidFill>
              <a:latin typeface="+mj-lt"/>
              <a:ea typeface="+mj-ea"/>
              <a:cs typeface="+mj-cs"/>
            </a:endParaRPr>
          </a:p>
        </p:txBody>
      </p:sp>
      <p:sp>
        <p:nvSpPr>
          <p:cNvPr id="38" name="Freeform 6">
            <a:extLst>
              <a:ext uri="{FF2B5EF4-FFF2-40B4-BE49-F238E27FC236}">
                <a16:creationId xmlns:a16="http://schemas.microsoft.com/office/drawing/2014/main" id="{98540151-37A3-40D0-BBFC-EA9933B63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27" name="Graphic 5" descr="Handshake">
            <a:extLst>
              <a:ext uri="{FF2B5EF4-FFF2-40B4-BE49-F238E27FC236}">
                <a16:creationId xmlns:a16="http://schemas.microsoft.com/office/drawing/2014/main" id="{4ECF0B4C-BF1D-47AC-8B94-CC9F73D98C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271" y="941544"/>
            <a:ext cx="2487458" cy="2487458"/>
          </a:xfrm>
          <a:prstGeom prst="rect">
            <a:avLst/>
          </a:prstGeom>
        </p:spPr>
      </p:pic>
      <p:sp>
        <p:nvSpPr>
          <p:cNvPr id="46" name="Rectangle 39">
            <a:extLst>
              <a:ext uri="{FF2B5EF4-FFF2-40B4-BE49-F238E27FC236}">
                <a16:creationId xmlns:a16="http://schemas.microsoft.com/office/drawing/2014/main" id="{6BDE11A2-669A-4CF8-BDBE-D0A162AB3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595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4637-0D4F-4304-8528-86A0E2F19046}"/>
              </a:ext>
            </a:extLst>
          </p:cNvPr>
          <p:cNvSpPr>
            <a:spLocks noGrp="1"/>
          </p:cNvSpPr>
          <p:nvPr>
            <p:ph type="title"/>
          </p:nvPr>
        </p:nvSpPr>
        <p:spPr>
          <a:xfrm>
            <a:off x="1154954" y="838200"/>
            <a:ext cx="10178322" cy="1492132"/>
          </a:xfrm>
        </p:spPr>
        <p:txBody>
          <a:bodyPr/>
          <a:lstStyle/>
          <a:p>
            <a:r>
              <a:rPr lang="en-US" b="1" dirty="0"/>
              <a:t>INTRODUCTION:</a:t>
            </a:r>
          </a:p>
        </p:txBody>
      </p:sp>
      <p:sp>
        <p:nvSpPr>
          <p:cNvPr id="3" name="Content Placeholder 2">
            <a:extLst>
              <a:ext uri="{FF2B5EF4-FFF2-40B4-BE49-F238E27FC236}">
                <a16:creationId xmlns:a16="http://schemas.microsoft.com/office/drawing/2014/main" id="{7A9CB828-A613-46EE-B6C6-B484D9B14168}"/>
              </a:ext>
            </a:extLst>
          </p:cNvPr>
          <p:cNvSpPr>
            <a:spLocks noGrp="1"/>
          </p:cNvSpPr>
          <p:nvPr>
            <p:ph idx="1"/>
          </p:nvPr>
        </p:nvSpPr>
        <p:spPr>
          <a:xfrm>
            <a:off x="1154954" y="2603500"/>
            <a:ext cx="9970246" cy="3416300"/>
          </a:xfrm>
        </p:spPr>
        <p:txBody>
          <a:bodyPr>
            <a:normAutofit fontScale="92500"/>
          </a:bodyPr>
          <a:lstStyle/>
          <a:p>
            <a:pPr algn="just"/>
            <a:r>
              <a:rPr lang="en-US" dirty="0"/>
              <a:t>Suicide is a serious public health problem.</a:t>
            </a:r>
          </a:p>
          <a:p>
            <a:pPr algn="just"/>
            <a:r>
              <a:rPr lang="en-US" dirty="0"/>
              <a:t> The World Health Organization (WHO) estimates that every year close to 800 000 people take their own life, which is one person every 40 seconds and there are many more people who attempt suicide. </a:t>
            </a:r>
          </a:p>
          <a:p>
            <a:pPr algn="just"/>
            <a:r>
              <a:rPr lang="en-US" dirty="0"/>
              <a:t>Suicide occurs throughout the lifespan and was the second leading cause of death among 15-29-year-olds globally in 2016.</a:t>
            </a:r>
          </a:p>
          <a:p>
            <a:pPr algn="just"/>
            <a:r>
              <a:rPr lang="en-US" dirty="0"/>
              <a:t>The objective of this project is to predict the suicide rates using Machine Learning algorithms and  to analyzing significant patterns features that result in increase of suicide rates globally.</a:t>
            </a:r>
          </a:p>
          <a:p>
            <a:pPr algn="just"/>
            <a:r>
              <a:rPr lang="en-US" dirty="0"/>
              <a:t>The project is done on Google </a:t>
            </a:r>
            <a:r>
              <a:rPr lang="en-US" dirty="0" err="1"/>
              <a:t>Colaboratory</a:t>
            </a:r>
            <a:r>
              <a:rPr lang="en-US" dirty="0"/>
              <a:t>.</a:t>
            </a:r>
          </a:p>
        </p:txBody>
      </p:sp>
      <p:pic>
        <p:nvPicPr>
          <p:cNvPr id="4" name="Picture 3">
            <a:extLst>
              <a:ext uri="{FF2B5EF4-FFF2-40B4-BE49-F238E27FC236}">
                <a16:creationId xmlns:a16="http://schemas.microsoft.com/office/drawing/2014/main" id="{BBD3FB90-E0CB-44DD-A162-F0B15797554F}"/>
              </a:ext>
            </a:extLst>
          </p:cNvPr>
          <p:cNvPicPr>
            <a:picLocks noChangeAspect="1"/>
          </p:cNvPicPr>
          <p:nvPr/>
        </p:nvPicPr>
        <p:blipFill>
          <a:blip r:embed="rId2"/>
          <a:stretch>
            <a:fillRect/>
          </a:stretch>
        </p:blipFill>
        <p:spPr>
          <a:xfrm>
            <a:off x="11037046" y="5777227"/>
            <a:ext cx="928054" cy="928054"/>
          </a:xfrm>
          <a:prstGeom prst="rect">
            <a:avLst/>
          </a:prstGeom>
        </p:spPr>
      </p:pic>
    </p:spTree>
    <p:extLst>
      <p:ext uri="{BB962C8B-B14F-4D97-AF65-F5344CB8AC3E}">
        <p14:creationId xmlns:p14="http://schemas.microsoft.com/office/powerpoint/2010/main" val="65000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575D-2EBD-4CCE-B793-45FFF0BB0193}"/>
              </a:ext>
            </a:extLst>
          </p:cNvPr>
          <p:cNvSpPr>
            <a:spLocks noGrp="1"/>
          </p:cNvSpPr>
          <p:nvPr>
            <p:ph type="title"/>
          </p:nvPr>
        </p:nvSpPr>
        <p:spPr>
          <a:xfrm>
            <a:off x="1154954" y="870065"/>
            <a:ext cx="10178322" cy="1492132"/>
          </a:xfrm>
        </p:spPr>
        <p:txBody>
          <a:bodyPr/>
          <a:lstStyle/>
          <a:p>
            <a:r>
              <a:rPr lang="en-US" b="1" dirty="0"/>
              <a:t>DATASET DETAILS:</a:t>
            </a:r>
          </a:p>
        </p:txBody>
      </p:sp>
      <p:sp>
        <p:nvSpPr>
          <p:cNvPr id="3" name="Content Placeholder 2">
            <a:extLst>
              <a:ext uri="{FF2B5EF4-FFF2-40B4-BE49-F238E27FC236}">
                <a16:creationId xmlns:a16="http://schemas.microsoft.com/office/drawing/2014/main" id="{8FA7E676-BD92-4579-8FA3-4CF1B25EE0E1}"/>
              </a:ext>
            </a:extLst>
          </p:cNvPr>
          <p:cNvSpPr>
            <a:spLocks noGrp="1"/>
          </p:cNvSpPr>
          <p:nvPr>
            <p:ph idx="1"/>
          </p:nvPr>
        </p:nvSpPr>
        <p:spPr>
          <a:xfrm>
            <a:off x="1154954" y="2603500"/>
            <a:ext cx="9868646" cy="3716020"/>
          </a:xfrm>
        </p:spPr>
        <p:txBody>
          <a:bodyPr>
            <a:normAutofit/>
          </a:bodyPr>
          <a:lstStyle/>
          <a:p>
            <a:pPr algn="just"/>
            <a:r>
              <a:rPr lang="en-US" dirty="0"/>
              <a:t>The dataset is from Kaggle. This is a compiled dataset pulled from four other datasets linked by time and place from year 1985 to 2016. </a:t>
            </a:r>
          </a:p>
          <a:p>
            <a:pPr algn="just"/>
            <a:r>
              <a:rPr lang="en-US" dirty="0"/>
              <a:t>The source of those datasets is WHO, World Bank, UNDP and a dataset published in Kaggle.</a:t>
            </a:r>
          </a:p>
          <a:p>
            <a:pPr algn="just"/>
            <a:r>
              <a:rPr lang="en-US" dirty="0"/>
              <a:t>It has 27820 samples and 12 features. </a:t>
            </a:r>
          </a:p>
          <a:p>
            <a:pPr algn="just"/>
            <a:r>
              <a:rPr lang="en-US" dirty="0"/>
              <a:t>The features in the dataset are:</a:t>
            </a:r>
          </a:p>
          <a:p>
            <a:pPr lvl="1" algn="just"/>
            <a:r>
              <a:rPr lang="en-US" dirty="0"/>
              <a:t>country, year, sex, age group, country-year, generation (based on age grouping average).</a:t>
            </a:r>
          </a:p>
          <a:p>
            <a:pPr lvl="1" algn="just"/>
            <a:r>
              <a:rPr lang="en-US" dirty="0"/>
              <a:t>count of suicides, population, suicide rate, HDI for year, </a:t>
            </a:r>
            <a:r>
              <a:rPr lang="en-US" dirty="0" err="1"/>
              <a:t>gdp_for_year</a:t>
            </a:r>
            <a:r>
              <a:rPr lang="en-US" dirty="0"/>
              <a:t>, </a:t>
            </a:r>
            <a:r>
              <a:rPr lang="en-US" dirty="0" err="1"/>
              <a:t>gdp_per_capita</a:t>
            </a:r>
            <a:r>
              <a:rPr lang="en-US" dirty="0"/>
              <a:t>. 	</a:t>
            </a:r>
          </a:p>
          <a:p>
            <a:pPr algn="just"/>
            <a:r>
              <a:rPr lang="en-US" dirty="0"/>
              <a:t> The number of countries in the data set are 101.</a:t>
            </a:r>
          </a:p>
        </p:txBody>
      </p:sp>
      <p:pic>
        <p:nvPicPr>
          <p:cNvPr id="4" name="Picture 3">
            <a:extLst>
              <a:ext uri="{FF2B5EF4-FFF2-40B4-BE49-F238E27FC236}">
                <a16:creationId xmlns:a16="http://schemas.microsoft.com/office/drawing/2014/main" id="{F5413A7C-76CC-419F-AFEF-A4D2AFC5BBC9}"/>
              </a:ext>
            </a:extLst>
          </p:cNvPr>
          <p:cNvPicPr>
            <a:picLocks noChangeAspect="1"/>
          </p:cNvPicPr>
          <p:nvPr/>
        </p:nvPicPr>
        <p:blipFill>
          <a:blip r:embed="rId2"/>
          <a:stretch>
            <a:fillRect/>
          </a:stretch>
        </p:blipFill>
        <p:spPr>
          <a:xfrm>
            <a:off x="11037046" y="5777227"/>
            <a:ext cx="928054" cy="928054"/>
          </a:xfrm>
          <a:prstGeom prst="rect">
            <a:avLst/>
          </a:prstGeom>
        </p:spPr>
      </p:pic>
    </p:spTree>
    <p:extLst>
      <p:ext uri="{BB962C8B-B14F-4D97-AF65-F5344CB8AC3E}">
        <p14:creationId xmlns:p14="http://schemas.microsoft.com/office/powerpoint/2010/main" val="22562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575D-2EBD-4CCE-B793-45FFF0BB0193}"/>
              </a:ext>
            </a:extLst>
          </p:cNvPr>
          <p:cNvSpPr>
            <a:spLocks noGrp="1"/>
          </p:cNvSpPr>
          <p:nvPr>
            <p:ph type="title"/>
          </p:nvPr>
        </p:nvSpPr>
        <p:spPr>
          <a:xfrm>
            <a:off x="1241518" y="829746"/>
            <a:ext cx="10178322" cy="1492132"/>
          </a:xfrm>
        </p:spPr>
        <p:txBody>
          <a:bodyPr/>
          <a:lstStyle/>
          <a:p>
            <a:r>
              <a:rPr lang="en-US" b="1" dirty="0"/>
              <a:t>DATASET DETAILS </a:t>
            </a:r>
            <a:r>
              <a:rPr lang="en-US" sz="4000" b="1" dirty="0"/>
              <a:t>(</a:t>
            </a:r>
            <a:r>
              <a:rPr lang="en-US" sz="4000" b="1" dirty="0" err="1"/>
              <a:t>cont</a:t>
            </a:r>
            <a:r>
              <a:rPr lang="en-US" sz="4000" b="1" dirty="0"/>
              <a:t>)</a:t>
            </a:r>
            <a:r>
              <a:rPr lang="en-US" b="1" dirty="0"/>
              <a:t>:</a:t>
            </a:r>
          </a:p>
        </p:txBody>
      </p:sp>
      <p:sp>
        <p:nvSpPr>
          <p:cNvPr id="3" name="Content Placeholder 2">
            <a:extLst>
              <a:ext uri="{FF2B5EF4-FFF2-40B4-BE49-F238E27FC236}">
                <a16:creationId xmlns:a16="http://schemas.microsoft.com/office/drawing/2014/main" id="{8FA7E676-BD92-4579-8FA3-4CF1B25EE0E1}"/>
              </a:ext>
            </a:extLst>
          </p:cNvPr>
          <p:cNvSpPr>
            <a:spLocks noGrp="1"/>
          </p:cNvSpPr>
          <p:nvPr>
            <p:ph idx="1"/>
          </p:nvPr>
        </p:nvSpPr>
        <p:spPr>
          <a:xfrm>
            <a:off x="1154954" y="2603500"/>
            <a:ext cx="9868646" cy="3716020"/>
          </a:xfrm>
        </p:spPr>
        <p:txBody>
          <a:bodyPr>
            <a:normAutofit/>
          </a:bodyPr>
          <a:lstStyle/>
          <a:p>
            <a:pPr algn="just"/>
            <a:r>
              <a:rPr lang="en-US" dirty="0"/>
              <a:t> The age of a person is categorized into 6 age groups.</a:t>
            </a:r>
          </a:p>
          <a:p>
            <a:pPr marL="0" indent="0" algn="just">
              <a:buNone/>
            </a:pPr>
            <a:endParaRPr lang="en-US" dirty="0"/>
          </a:p>
          <a:p>
            <a:pPr marL="0" indent="0" algn="just">
              <a:buNone/>
            </a:pPr>
            <a:endParaRPr lang="en-US" dirty="0"/>
          </a:p>
          <a:p>
            <a:pPr marL="0" indent="0" algn="just">
              <a:buNone/>
            </a:pPr>
            <a:endParaRPr lang="en-US" dirty="0"/>
          </a:p>
          <a:p>
            <a:pPr algn="just"/>
            <a:r>
              <a:rPr lang="en-US" dirty="0"/>
              <a:t>Similarly generation is also categorized into 6 groups.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graphicFrame>
        <p:nvGraphicFramePr>
          <p:cNvPr id="6" name="Table 6">
            <a:extLst>
              <a:ext uri="{FF2B5EF4-FFF2-40B4-BE49-F238E27FC236}">
                <a16:creationId xmlns:a16="http://schemas.microsoft.com/office/drawing/2014/main" id="{EE8AAD48-C178-4B4C-8DAD-F55510BB7BA3}"/>
              </a:ext>
            </a:extLst>
          </p:cNvPr>
          <p:cNvGraphicFramePr>
            <a:graphicFrameLocks noGrp="1"/>
          </p:cNvGraphicFramePr>
          <p:nvPr>
            <p:extLst>
              <p:ext uri="{D42A27DB-BD31-4B8C-83A1-F6EECF244321}">
                <p14:modId xmlns:p14="http://schemas.microsoft.com/office/powerpoint/2010/main" val="3560808465"/>
              </p:ext>
            </p:extLst>
          </p:nvPr>
        </p:nvGraphicFramePr>
        <p:xfrm>
          <a:off x="1503783" y="3039110"/>
          <a:ext cx="8128000" cy="10769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3217971879"/>
                    </a:ext>
                  </a:extLst>
                </a:gridCol>
                <a:gridCol w="4064000">
                  <a:extLst>
                    <a:ext uri="{9D8B030D-6E8A-4147-A177-3AD203B41FA5}">
                      <a16:colId xmlns:a16="http://schemas.microsoft.com/office/drawing/2014/main" val="2119298662"/>
                    </a:ext>
                  </a:extLst>
                </a:gridCol>
              </a:tblGrid>
              <a:tr h="328506">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noProof="0" dirty="0">
                          <a:solidFill>
                            <a:schemeClr val="tx1"/>
                          </a:solidFill>
                          <a:latin typeface="+mn-lt"/>
                          <a:ea typeface="+mn-ea"/>
                          <a:cs typeface="+mn-cs"/>
                        </a:rPr>
                        <a:t>75+ years</a:t>
                      </a:r>
                    </a:p>
                  </a:txBody>
                  <a:tcPr/>
                </a:tc>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noProof="0" dirty="0">
                          <a:solidFill>
                            <a:schemeClr val="tx1"/>
                          </a:solidFill>
                          <a:latin typeface="+mn-lt"/>
                          <a:ea typeface="+mn-ea"/>
                          <a:cs typeface="+mn-cs"/>
                        </a:rPr>
                        <a:t>35-54 years</a:t>
                      </a:r>
                    </a:p>
                  </a:txBody>
                  <a:tcPr/>
                </a:tc>
                <a:extLst>
                  <a:ext uri="{0D108BD9-81ED-4DB2-BD59-A6C34878D82A}">
                    <a16:rowId xmlns:a16="http://schemas.microsoft.com/office/drawing/2014/main" val="2939625209"/>
                  </a:ext>
                </a:extLst>
              </a:tr>
              <a:tr h="370840">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noProof="0" dirty="0">
                          <a:solidFill>
                            <a:schemeClr val="tx1"/>
                          </a:solidFill>
                          <a:latin typeface="+mn-lt"/>
                          <a:ea typeface="+mn-ea"/>
                          <a:cs typeface="+mn-cs"/>
                        </a:rPr>
                        <a:t>55-74 years</a:t>
                      </a:r>
                    </a:p>
                  </a:txBody>
                  <a:tcPr/>
                </a:tc>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dirty="0">
                          <a:solidFill>
                            <a:schemeClr val="tx1"/>
                          </a:solidFill>
                          <a:latin typeface="+mn-lt"/>
                          <a:ea typeface="+mn-ea"/>
                          <a:cs typeface="+mn-cs"/>
                        </a:rPr>
                        <a:t>15-24 years</a:t>
                      </a:r>
                    </a:p>
                  </a:txBody>
                  <a:tcPr/>
                </a:tc>
                <a:extLst>
                  <a:ext uri="{0D108BD9-81ED-4DB2-BD59-A6C34878D82A}">
                    <a16:rowId xmlns:a16="http://schemas.microsoft.com/office/drawing/2014/main" val="1322963600"/>
                  </a:ext>
                </a:extLst>
              </a:tr>
              <a:tr h="370840">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noProof="0" dirty="0">
                          <a:solidFill>
                            <a:schemeClr val="tx1"/>
                          </a:solidFill>
                          <a:latin typeface="+mn-lt"/>
                          <a:ea typeface="+mn-ea"/>
                          <a:cs typeface="+mn-cs"/>
                        </a:rPr>
                        <a:t>25-34 years</a:t>
                      </a:r>
                    </a:p>
                  </a:txBody>
                  <a:tcPr/>
                </a:tc>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dirty="0">
                          <a:solidFill>
                            <a:schemeClr val="tx1"/>
                          </a:solidFill>
                          <a:latin typeface="+mn-lt"/>
                          <a:ea typeface="+mn-ea"/>
                          <a:cs typeface="+mn-cs"/>
                        </a:rPr>
                        <a:t>5-14 years</a:t>
                      </a:r>
                    </a:p>
                  </a:txBody>
                  <a:tcPr/>
                </a:tc>
                <a:extLst>
                  <a:ext uri="{0D108BD9-81ED-4DB2-BD59-A6C34878D82A}">
                    <a16:rowId xmlns:a16="http://schemas.microsoft.com/office/drawing/2014/main" val="1758035488"/>
                  </a:ext>
                </a:extLst>
              </a:tr>
            </a:tbl>
          </a:graphicData>
        </a:graphic>
      </p:graphicFrame>
      <p:graphicFrame>
        <p:nvGraphicFramePr>
          <p:cNvPr id="13" name="Table 6">
            <a:extLst>
              <a:ext uri="{FF2B5EF4-FFF2-40B4-BE49-F238E27FC236}">
                <a16:creationId xmlns:a16="http://schemas.microsoft.com/office/drawing/2014/main" id="{05DE0D7B-13B1-4766-AB83-DF0D56705782}"/>
              </a:ext>
            </a:extLst>
          </p:cNvPr>
          <p:cNvGraphicFramePr>
            <a:graphicFrameLocks noGrp="1"/>
          </p:cNvGraphicFramePr>
          <p:nvPr>
            <p:extLst>
              <p:ext uri="{D42A27DB-BD31-4B8C-83A1-F6EECF244321}">
                <p14:modId xmlns:p14="http://schemas.microsoft.com/office/powerpoint/2010/main" val="1540291194"/>
              </p:ext>
            </p:extLst>
          </p:nvPr>
        </p:nvGraphicFramePr>
        <p:xfrm>
          <a:off x="1503783" y="4679315"/>
          <a:ext cx="8128000" cy="10769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3217971879"/>
                    </a:ext>
                  </a:extLst>
                </a:gridCol>
                <a:gridCol w="4064000">
                  <a:extLst>
                    <a:ext uri="{9D8B030D-6E8A-4147-A177-3AD203B41FA5}">
                      <a16:colId xmlns:a16="http://schemas.microsoft.com/office/drawing/2014/main" val="2119298662"/>
                    </a:ext>
                  </a:extLst>
                </a:gridCol>
              </a:tblGrid>
              <a:tr h="328506">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noProof="0" dirty="0">
                          <a:solidFill>
                            <a:schemeClr val="tx1"/>
                          </a:solidFill>
                          <a:latin typeface="+mn-lt"/>
                          <a:ea typeface="+mn-ea"/>
                          <a:cs typeface="+mn-cs"/>
                        </a:rPr>
                        <a:t>Generation X</a:t>
                      </a:r>
                    </a:p>
                  </a:txBody>
                  <a:tcPr/>
                </a:tc>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noProof="0" dirty="0">
                          <a:solidFill>
                            <a:schemeClr val="tx1"/>
                          </a:solidFill>
                          <a:latin typeface="+mn-lt"/>
                          <a:ea typeface="+mn-ea"/>
                          <a:cs typeface="+mn-cs"/>
                        </a:rPr>
                        <a:t>Boomer</a:t>
                      </a:r>
                    </a:p>
                  </a:txBody>
                  <a:tcPr/>
                </a:tc>
                <a:extLst>
                  <a:ext uri="{0D108BD9-81ED-4DB2-BD59-A6C34878D82A}">
                    <a16:rowId xmlns:a16="http://schemas.microsoft.com/office/drawing/2014/main" val="2939625209"/>
                  </a:ext>
                </a:extLst>
              </a:tr>
              <a:tr h="370840">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noProof="0" dirty="0">
                          <a:solidFill>
                            <a:schemeClr val="tx1"/>
                          </a:solidFill>
                          <a:latin typeface="+mn-lt"/>
                          <a:ea typeface="+mn-ea"/>
                          <a:cs typeface="+mn-cs"/>
                        </a:rPr>
                        <a:t>Silent</a:t>
                      </a:r>
                    </a:p>
                  </a:txBody>
                  <a:tcPr/>
                </a:tc>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dirty="0">
                          <a:solidFill>
                            <a:schemeClr val="tx1"/>
                          </a:solidFill>
                          <a:latin typeface="+mn-lt"/>
                          <a:ea typeface="+mn-ea"/>
                          <a:cs typeface="+mn-cs"/>
                        </a:rPr>
                        <a:t>G.I. Generation</a:t>
                      </a:r>
                    </a:p>
                  </a:txBody>
                  <a:tcPr/>
                </a:tc>
                <a:extLst>
                  <a:ext uri="{0D108BD9-81ED-4DB2-BD59-A6C34878D82A}">
                    <a16:rowId xmlns:a16="http://schemas.microsoft.com/office/drawing/2014/main" val="1322963600"/>
                  </a:ext>
                </a:extLst>
              </a:tr>
              <a:tr h="370840">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noProof="0" dirty="0" err="1">
                          <a:solidFill>
                            <a:schemeClr val="tx1"/>
                          </a:solidFill>
                          <a:latin typeface="+mn-lt"/>
                          <a:ea typeface="+mn-ea"/>
                          <a:cs typeface="+mn-cs"/>
                        </a:rPr>
                        <a:t>Millenials</a:t>
                      </a:r>
                      <a:endParaRPr lang="en-US" sz="1600" kern="1200" noProof="0" dirty="0">
                        <a:solidFill>
                          <a:schemeClr val="tx1"/>
                        </a:solidFill>
                        <a:latin typeface="+mn-lt"/>
                        <a:ea typeface="+mn-ea"/>
                        <a:cs typeface="+mn-cs"/>
                      </a:endParaRPr>
                    </a:p>
                  </a:txBody>
                  <a:tcPr/>
                </a:tc>
                <a:tc>
                  <a:txBody>
                    <a:bodyPr/>
                    <a:lstStyle/>
                    <a:p>
                      <a:pPr marL="742950" marR="0" lvl="1" indent="-285750" algn="just" defTabSz="457200" rtl="0" eaLnBrk="1" fontAlgn="auto" latinLnBrk="0" hangingPunct="1">
                        <a:lnSpc>
                          <a:spcPct val="100000"/>
                        </a:lnSpc>
                        <a:spcBef>
                          <a:spcPts val="1000"/>
                        </a:spcBef>
                        <a:spcAft>
                          <a:spcPts val="0"/>
                        </a:spcAft>
                        <a:buClr>
                          <a:srgbClr val="B01513"/>
                        </a:buClr>
                        <a:buSzPct val="80000"/>
                        <a:buFont typeface="Wingdings 3" charset="2"/>
                        <a:buChar char=""/>
                        <a:tabLst/>
                        <a:defRPr/>
                      </a:pPr>
                      <a:r>
                        <a:rPr lang="en-US" sz="1600" kern="1200" dirty="0">
                          <a:solidFill>
                            <a:schemeClr val="tx1"/>
                          </a:solidFill>
                          <a:latin typeface="+mn-lt"/>
                          <a:ea typeface="+mn-ea"/>
                          <a:cs typeface="+mn-cs"/>
                        </a:rPr>
                        <a:t>Generation Z</a:t>
                      </a:r>
                    </a:p>
                  </a:txBody>
                  <a:tcPr/>
                </a:tc>
                <a:extLst>
                  <a:ext uri="{0D108BD9-81ED-4DB2-BD59-A6C34878D82A}">
                    <a16:rowId xmlns:a16="http://schemas.microsoft.com/office/drawing/2014/main" val="1758035488"/>
                  </a:ext>
                </a:extLst>
              </a:tr>
            </a:tbl>
          </a:graphicData>
        </a:graphic>
      </p:graphicFrame>
      <p:pic>
        <p:nvPicPr>
          <p:cNvPr id="14" name="Picture 13">
            <a:extLst>
              <a:ext uri="{FF2B5EF4-FFF2-40B4-BE49-F238E27FC236}">
                <a16:creationId xmlns:a16="http://schemas.microsoft.com/office/drawing/2014/main" id="{97685CBD-0DB4-4FE0-91E1-4B4A1128BD22}"/>
              </a:ext>
            </a:extLst>
          </p:cNvPr>
          <p:cNvPicPr>
            <a:picLocks noChangeAspect="1"/>
          </p:cNvPicPr>
          <p:nvPr/>
        </p:nvPicPr>
        <p:blipFill>
          <a:blip r:embed="rId2"/>
          <a:stretch>
            <a:fillRect/>
          </a:stretch>
        </p:blipFill>
        <p:spPr>
          <a:xfrm>
            <a:off x="11037046" y="5777227"/>
            <a:ext cx="928054" cy="928054"/>
          </a:xfrm>
          <a:prstGeom prst="rect">
            <a:avLst/>
          </a:prstGeom>
        </p:spPr>
      </p:pic>
    </p:spTree>
    <p:extLst>
      <p:ext uri="{BB962C8B-B14F-4D97-AF65-F5344CB8AC3E}">
        <p14:creationId xmlns:p14="http://schemas.microsoft.com/office/powerpoint/2010/main" val="17398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575D-2EBD-4CCE-B793-45FFF0BB0193}"/>
              </a:ext>
            </a:extLst>
          </p:cNvPr>
          <p:cNvSpPr>
            <a:spLocks noGrp="1"/>
          </p:cNvSpPr>
          <p:nvPr>
            <p:ph type="title"/>
          </p:nvPr>
        </p:nvSpPr>
        <p:spPr>
          <a:xfrm>
            <a:off x="9265975" y="1446087"/>
            <a:ext cx="3161016" cy="3135179"/>
          </a:xfrm>
        </p:spPr>
        <p:txBody>
          <a:bodyPr vert="horz" lIns="91440" tIns="45720" rIns="91440" bIns="45720" rtlCol="0" anchor="b">
            <a:normAutofit/>
          </a:bodyPr>
          <a:lstStyle/>
          <a:p>
            <a:r>
              <a:rPr lang="en-US" sz="5400" dirty="0"/>
              <a:t>DATASET SCATTER MATRIX</a:t>
            </a:r>
          </a:p>
        </p:txBody>
      </p:sp>
      <p:pic>
        <p:nvPicPr>
          <p:cNvPr id="1026" name="Picture 2">
            <a:extLst>
              <a:ext uri="{FF2B5EF4-FFF2-40B4-BE49-F238E27FC236}">
                <a16:creationId xmlns:a16="http://schemas.microsoft.com/office/drawing/2014/main" id="{1E146454-039B-46E7-B96F-BAB368D47E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1595" y="1446087"/>
            <a:ext cx="8180646" cy="42130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BED4573-A270-4860-8609-246B6C179351}"/>
              </a:ext>
            </a:extLst>
          </p:cNvPr>
          <p:cNvSpPr txBox="1"/>
          <p:nvPr/>
        </p:nvSpPr>
        <p:spPr>
          <a:xfrm>
            <a:off x="1197329" y="5814054"/>
            <a:ext cx="6651310" cy="646331"/>
          </a:xfrm>
          <a:prstGeom prst="rect">
            <a:avLst/>
          </a:prstGeom>
          <a:noFill/>
        </p:spPr>
        <p:txBody>
          <a:bodyPr wrap="square" rtlCol="0">
            <a:spAutoFit/>
          </a:bodyPr>
          <a:lstStyle/>
          <a:p>
            <a:pPr algn="just"/>
            <a:r>
              <a:rPr lang="en-US" dirty="0"/>
              <a:t>From the scatter matrix, it is obvious that the data has outlier &amp; these are addressed during data preprocessing.</a:t>
            </a:r>
          </a:p>
        </p:txBody>
      </p:sp>
      <p:pic>
        <p:nvPicPr>
          <p:cNvPr id="35" name="Picture 34">
            <a:extLst>
              <a:ext uri="{FF2B5EF4-FFF2-40B4-BE49-F238E27FC236}">
                <a16:creationId xmlns:a16="http://schemas.microsoft.com/office/drawing/2014/main" id="{6C01462B-14C5-4A83-8C80-6231318FE2F1}"/>
              </a:ext>
            </a:extLst>
          </p:cNvPr>
          <p:cNvPicPr>
            <a:picLocks noChangeAspect="1"/>
          </p:cNvPicPr>
          <p:nvPr/>
        </p:nvPicPr>
        <p:blipFill>
          <a:blip r:embed="rId3"/>
          <a:stretch>
            <a:fillRect/>
          </a:stretch>
        </p:blipFill>
        <p:spPr>
          <a:xfrm>
            <a:off x="11037046" y="5777227"/>
            <a:ext cx="928054" cy="928054"/>
          </a:xfrm>
          <a:prstGeom prst="rect">
            <a:avLst/>
          </a:prstGeom>
        </p:spPr>
      </p:pic>
    </p:spTree>
    <p:extLst>
      <p:ext uri="{BB962C8B-B14F-4D97-AF65-F5344CB8AC3E}">
        <p14:creationId xmlns:p14="http://schemas.microsoft.com/office/powerpoint/2010/main" val="368591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575D-2EBD-4CCE-B793-45FFF0BB0193}"/>
              </a:ext>
            </a:extLst>
          </p:cNvPr>
          <p:cNvSpPr>
            <a:spLocks noGrp="1"/>
          </p:cNvSpPr>
          <p:nvPr>
            <p:ph type="title"/>
          </p:nvPr>
        </p:nvSpPr>
        <p:spPr>
          <a:xfrm>
            <a:off x="1032161" y="4999384"/>
            <a:ext cx="9453911" cy="1174947"/>
          </a:xfrm>
        </p:spPr>
        <p:txBody>
          <a:bodyPr vert="horz" lIns="91440" tIns="45720" rIns="91440" bIns="45720" rtlCol="0" anchor="b">
            <a:normAutofit/>
          </a:bodyPr>
          <a:lstStyle/>
          <a:p>
            <a:pPr>
              <a:lnSpc>
                <a:spcPct val="90000"/>
              </a:lnSpc>
            </a:pPr>
            <a:r>
              <a:rPr lang="en-US" sz="3800" dirty="0"/>
              <a:t>DATA</a:t>
            </a:r>
            <a:br>
              <a:rPr lang="en-US" sz="3800" dirty="0"/>
            </a:br>
            <a:r>
              <a:rPr lang="en-US" sz="3800" dirty="0"/>
              <a:t>VISUALIZATIONS</a:t>
            </a:r>
          </a:p>
        </p:txBody>
      </p:sp>
      <p:pic>
        <p:nvPicPr>
          <p:cNvPr id="4" name="Picture 3">
            <a:extLst>
              <a:ext uri="{FF2B5EF4-FFF2-40B4-BE49-F238E27FC236}">
                <a16:creationId xmlns:a16="http://schemas.microsoft.com/office/drawing/2014/main" id="{EE64E66B-29EB-4C30-AEFE-F6E57EF4E773}"/>
              </a:ext>
            </a:extLst>
          </p:cNvPr>
          <p:cNvPicPr>
            <a:picLocks noChangeAspect="1"/>
          </p:cNvPicPr>
          <p:nvPr/>
        </p:nvPicPr>
        <p:blipFill>
          <a:blip r:embed="rId2"/>
          <a:stretch>
            <a:fillRect/>
          </a:stretch>
        </p:blipFill>
        <p:spPr>
          <a:xfrm>
            <a:off x="750029" y="683669"/>
            <a:ext cx="4220288" cy="3829911"/>
          </a:xfrm>
          <a:prstGeom prst="roundRect">
            <a:avLst>
              <a:gd name="adj" fmla="val 1858"/>
            </a:avLst>
          </a:prstGeom>
          <a:effectLst/>
        </p:spPr>
      </p:pic>
      <p:pic>
        <p:nvPicPr>
          <p:cNvPr id="25" name="Picture 24">
            <a:extLst>
              <a:ext uri="{FF2B5EF4-FFF2-40B4-BE49-F238E27FC236}">
                <a16:creationId xmlns:a16="http://schemas.microsoft.com/office/drawing/2014/main" id="{5E04E264-EF02-469F-B72E-4E967117B4B5}"/>
              </a:ext>
            </a:extLst>
          </p:cNvPr>
          <p:cNvPicPr>
            <a:picLocks noChangeAspect="1"/>
          </p:cNvPicPr>
          <p:nvPr/>
        </p:nvPicPr>
        <p:blipFill>
          <a:blip r:embed="rId3"/>
          <a:stretch>
            <a:fillRect/>
          </a:stretch>
        </p:blipFill>
        <p:spPr>
          <a:xfrm>
            <a:off x="5476127" y="871637"/>
            <a:ext cx="4627760" cy="2973335"/>
          </a:xfrm>
          <a:prstGeom prst="roundRect">
            <a:avLst>
              <a:gd name="adj" fmla="val 1858"/>
            </a:avLst>
          </a:prstGeom>
          <a:effectLst/>
        </p:spPr>
      </p:pic>
      <p:pic>
        <p:nvPicPr>
          <p:cNvPr id="3" name="Picture 2">
            <a:extLst>
              <a:ext uri="{FF2B5EF4-FFF2-40B4-BE49-F238E27FC236}">
                <a16:creationId xmlns:a16="http://schemas.microsoft.com/office/drawing/2014/main" id="{085A3E27-3B8F-4809-89CF-956B70AE6B78}"/>
              </a:ext>
            </a:extLst>
          </p:cNvPr>
          <p:cNvPicPr>
            <a:picLocks noChangeAspect="1"/>
          </p:cNvPicPr>
          <p:nvPr/>
        </p:nvPicPr>
        <p:blipFill>
          <a:blip r:embed="rId4"/>
          <a:stretch>
            <a:fillRect/>
          </a:stretch>
        </p:blipFill>
        <p:spPr>
          <a:xfrm>
            <a:off x="5594876" y="4191884"/>
            <a:ext cx="5321451" cy="1929026"/>
          </a:xfrm>
          <a:prstGeom prst="roundRect">
            <a:avLst>
              <a:gd name="adj" fmla="val 1858"/>
            </a:avLst>
          </a:prstGeom>
          <a:effectLst/>
        </p:spPr>
      </p:pic>
      <p:pic>
        <p:nvPicPr>
          <p:cNvPr id="51" name="Picture 50">
            <a:extLst>
              <a:ext uri="{FF2B5EF4-FFF2-40B4-BE49-F238E27FC236}">
                <a16:creationId xmlns:a16="http://schemas.microsoft.com/office/drawing/2014/main" id="{CF349B68-362B-4852-991A-C26249D5AB6F}"/>
              </a:ext>
            </a:extLst>
          </p:cNvPr>
          <p:cNvPicPr>
            <a:picLocks noChangeAspect="1"/>
          </p:cNvPicPr>
          <p:nvPr/>
        </p:nvPicPr>
        <p:blipFill>
          <a:blip r:embed="rId5"/>
          <a:stretch>
            <a:fillRect/>
          </a:stretch>
        </p:blipFill>
        <p:spPr>
          <a:xfrm>
            <a:off x="11037046" y="5777227"/>
            <a:ext cx="928054" cy="928054"/>
          </a:xfrm>
          <a:prstGeom prst="rect">
            <a:avLst/>
          </a:prstGeom>
        </p:spPr>
      </p:pic>
    </p:spTree>
    <p:extLst>
      <p:ext uri="{BB962C8B-B14F-4D97-AF65-F5344CB8AC3E}">
        <p14:creationId xmlns:p14="http://schemas.microsoft.com/office/powerpoint/2010/main" val="274050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575D-2EBD-4CCE-B793-45FFF0BB0193}"/>
              </a:ext>
            </a:extLst>
          </p:cNvPr>
          <p:cNvSpPr>
            <a:spLocks noGrp="1"/>
          </p:cNvSpPr>
          <p:nvPr>
            <p:ph type="title"/>
          </p:nvPr>
        </p:nvSpPr>
        <p:spPr>
          <a:xfrm>
            <a:off x="1154954" y="717665"/>
            <a:ext cx="10178322" cy="1492132"/>
          </a:xfrm>
        </p:spPr>
        <p:txBody>
          <a:bodyPr>
            <a:normAutofit/>
          </a:bodyPr>
          <a:lstStyle/>
          <a:p>
            <a:r>
              <a:rPr lang="en-US" b="1" dirty="0">
                <a:solidFill>
                  <a:srgbClr val="FFFFFF"/>
                </a:solidFill>
              </a:rPr>
              <a:t>DATA PREPROCESSING:</a:t>
            </a:r>
          </a:p>
        </p:txBody>
      </p:sp>
      <p:graphicFrame>
        <p:nvGraphicFramePr>
          <p:cNvPr id="5" name="Content Placeholder 2">
            <a:extLst>
              <a:ext uri="{FF2B5EF4-FFF2-40B4-BE49-F238E27FC236}">
                <a16:creationId xmlns:a16="http://schemas.microsoft.com/office/drawing/2014/main" id="{51041AB4-85AA-4B4C-A9CB-F3F4445659B4}"/>
              </a:ext>
            </a:extLst>
          </p:cNvPr>
          <p:cNvGraphicFramePr>
            <a:graphicFrameLocks noGrp="1"/>
          </p:cNvGraphicFramePr>
          <p:nvPr>
            <p:ph idx="1"/>
            <p:extLst>
              <p:ext uri="{D42A27DB-BD31-4B8C-83A1-F6EECF244321}">
                <p14:modId xmlns:p14="http://schemas.microsoft.com/office/powerpoint/2010/main" val="4121245568"/>
              </p:ext>
            </p:extLst>
          </p:nvPr>
        </p:nvGraphicFramePr>
        <p:xfrm>
          <a:off x="1154954" y="1995327"/>
          <a:ext cx="10018465" cy="3645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8E114BF1-5AA0-458F-9308-37A491393A0E}"/>
              </a:ext>
            </a:extLst>
          </p:cNvPr>
          <p:cNvPicPr>
            <a:picLocks noChangeAspect="1"/>
          </p:cNvPicPr>
          <p:nvPr/>
        </p:nvPicPr>
        <p:blipFill>
          <a:blip r:embed="rId7"/>
          <a:stretch>
            <a:fillRect/>
          </a:stretch>
        </p:blipFill>
        <p:spPr>
          <a:xfrm>
            <a:off x="11037046" y="5777227"/>
            <a:ext cx="928054" cy="928054"/>
          </a:xfrm>
          <a:prstGeom prst="rect">
            <a:avLst/>
          </a:prstGeom>
        </p:spPr>
      </p:pic>
    </p:spTree>
    <p:extLst>
      <p:ext uri="{BB962C8B-B14F-4D97-AF65-F5344CB8AC3E}">
        <p14:creationId xmlns:p14="http://schemas.microsoft.com/office/powerpoint/2010/main" val="18358409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575D-2EBD-4CCE-B793-45FFF0BB0193}"/>
              </a:ext>
            </a:extLst>
          </p:cNvPr>
          <p:cNvSpPr>
            <a:spLocks noGrp="1"/>
          </p:cNvSpPr>
          <p:nvPr>
            <p:ph type="title"/>
          </p:nvPr>
        </p:nvSpPr>
        <p:spPr>
          <a:xfrm>
            <a:off x="1285491" y="958968"/>
            <a:ext cx="10178322" cy="1492132"/>
          </a:xfrm>
        </p:spPr>
        <p:txBody>
          <a:bodyPr/>
          <a:lstStyle/>
          <a:p>
            <a:r>
              <a:rPr lang="en-US" b="1" dirty="0"/>
              <a:t>TRAINED MODELS:</a:t>
            </a:r>
          </a:p>
        </p:txBody>
      </p:sp>
      <p:sp>
        <p:nvSpPr>
          <p:cNvPr id="3" name="Content Placeholder 2">
            <a:extLst>
              <a:ext uri="{FF2B5EF4-FFF2-40B4-BE49-F238E27FC236}">
                <a16:creationId xmlns:a16="http://schemas.microsoft.com/office/drawing/2014/main" id="{8FA7E676-BD92-4579-8FA3-4CF1B25EE0E1}"/>
              </a:ext>
            </a:extLst>
          </p:cNvPr>
          <p:cNvSpPr>
            <a:spLocks noGrp="1"/>
          </p:cNvSpPr>
          <p:nvPr>
            <p:ph idx="1"/>
          </p:nvPr>
        </p:nvSpPr>
        <p:spPr>
          <a:xfrm>
            <a:off x="1154954" y="2451100"/>
            <a:ext cx="9807572" cy="4061460"/>
          </a:xfrm>
        </p:spPr>
        <p:txBody>
          <a:bodyPr>
            <a:normAutofit fontScale="92500" lnSpcReduction="10000"/>
          </a:bodyPr>
          <a:lstStyle/>
          <a:p>
            <a:pPr algn="just"/>
            <a:r>
              <a:rPr lang="en-US" dirty="0"/>
              <a:t>The Supervised machine learning models trained on this dataset are:</a:t>
            </a:r>
          </a:p>
          <a:p>
            <a:pPr lvl="1" algn="just"/>
            <a:r>
              <a:rPr lang="en-US" dirty="0"/>
              <a:t>k-Nearest Neighbors Regression</a:t>
            </a:r>
          </a:p>
          <a:p>
            <a:pPr lvl="1" algn="just"/>
            <a:r>
              <a:rPr lang="en-US" dirty="0"/>
              <a:t>Linear Regression</a:t>
            </a:r>
          </a:p>
          <a:p>
            <a:pPr lvl="1" algn="just"/>
            <a:r>
              <a:rPr lang="en-US" dirty="0"/>
              <a:t>Decision Tree	</a:t>
            </a:r>
          </a:p>
          <a:p>
            <a:pPr lvl="1" algn="just"/>
            <a:r>
              <a:rPr lang="en-US" dirty="0"/>
              <a:t>Random Forest</a:t>
            </a:r>
          </a:p>
          <a:p>
            <a:pPr lvl="1" algn="just"/>
            <a:r>
              <a:rPr lang="en-US" dirty="0"/>
              <a:t>Gradient Boosted Regression</a:t>
            </a:r>
          </a:p>
          <a:p>
            <a:pPr lvl="1" algn="just"/>
            <a:r>
              <a:rPr lang="en-US" dirty="0"/>
              <a:t>Multilayer Perceptron Regression</a:t>
            </a:r>
          </a:p>
          <a:p>
            <a:pPr lvl="1" algn="just"/>
            <a:r>
              <a:rPr lang="en-US" dirty="0" err="1"/>
              <a:t>XGBoost</a:t>
            </a:r>
            <a:r>
              <a:rPr lang="en-US" dirty="0"/>
              <a:t> Regression</a:t>
            </a:r>
          </a:p>
          <a:p>
            <a:pPr lvl="1" algn="just"/>
            <a:r>
              <a:rPr lang="en-US" dirty="0"/>
              <a:t>Bagging Regression	</a:t>
            </a:r>
          </a:p>
          <a:p>
            <a:pPr algn="just"/>
            <a:r>
              <a:rPr lang="en-US" dirty="0"/>
              <a:t>Few more interesting models needs to be trained on the dataset which includes custom ensemble model comprising of the low performance models from the models mentioned above. </a:t>
            </a:r>
          </a:p>
        </p:txBody>
      </p:sp>
      <p:pic>
        <p:nvPicPr>
          <p:cNvPr id="6" name="Picture 5">
            <a:extLst>
              <a:ext uri="{FF2B5EF4-FFF2-40B4-BE49-F238E27FC236}">
                <a16:creationId xmlns:a16="http://schemas.microsoft.com/office/drawing/2014/main" id="{90D34FA0-94E0-4F1A-AD18-740DD4DC7576}"/>
              </a:ext>
            </a:extLst>
          </p:cNvPr>
          <p:cNvPicPr>
            <a:picLocks noChangeAspect="1"/>
          </p:cNvPicPr>
          <p:nvPr/>
        </p:nvPicPr>
        <p:blipFill>
          <a:blip r:embed="rId2"/>
          <a:stretch>
            <a:fillRect/>
          </a:stretch>
        </p:blipFill>
        <p:spPr>
          <a:xfrm>
            <a:off x="10962526" y="5702707"/>
            <a:ext cx="1002574" cy="1002574"/>
          </a:xfrm>
          <a:prstGeom prst="rect">
            <a:avLst/>
          </a:prstGeom>
        </p:spPr>
      </p:pic>
    </p:spTree>
    <p:extLst>
      <p:ext uri="{BB962C8B-B14F-4D97-AF65-F5344CB8AC3E}">
        <p14:creationId xmlns:p14="http://schemas.microsoft.com/office/powerpoint/2010/main" val="69083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575D-2EBD-4CCE-B793-45FFF0BB0193}"/>
              </a:ext>
            </a:extLst>
          </p:cNvPr>
          <p:cNvSpPr>
            <a:spLocks noGrp="1"/>
          </p:cNvSpPr>
          <p:nvPr>
            <p:ph type="title"/>
          </p:nvPr>
        </p:nvSpPr>
        <p:spPr>
          <a:xfrm>
            <a:off x="995680" y="778088"/>
            <a:ext cx="3457739" cy="1975272"/>
          </a:xfrm>
        </p:spPr>
        <p:txBody>
          <a:bodyPr>
            <a:normAutofit/>
          </a:bodyPr>
          <a:lstStyle/>
          <a:p>
            <a:pPr>
              <a:lnSpc>
                <a:spcPct val="90000"/>
              </a:lnSpc>
            </a:pPr>
            <a:r>
              <a:rPr lang="en-US" sz="3300" b="1" dirty="0"/>
              <a:t>MODEL RESULTS:</a:t>
            </a:r>
          </a:p>
        </p:txBody>
      </p:sp>
      <p:pic>
        <p:nvPicPr>
          <p:cNvPr id="4" name="Content Placeholder 3" descr="A screenshot of a cell phone&#10;&#10;Description automatically generated">
            <a:extLst>
              <a:ext uri="{FF2B5EF4-FFF2-40B4-BE49-F238E27FC236}">
                <a16:creationId xmlns:a16="http://schemas.microsoft.com/office/drawing/2014/main" id="{2501A846-0578-4338-B1B5-A137E8B6A14C}"/>
              </a:ext>
            </a:extLst>
          </p:cNvPr>
          <p:cNvPicPr>
            <a:picLocks noChangeAspect="1"/>
          </p:cNvPicPr>
          <p:nvPr/>
        </p:nvPicPr>
        <p:blipFill>
          <a:blip r:embed="rId2"/>
          <a:stretch>
            <a:fillRect/>
          </a:stretch>
        </p:blipFill>
        <p:spPr>
          <a:xfrm>
            <a:off x="2496386" y="2032535"/>
            <a:ext cx="8104235" cy="3646905"/>
          </a:xfrm>
          <a:prstGeom prst="rect">
            <a:avLst/>
          </a:prstGeom>
        </p:spPr>
      </p:pic>
      <p:pic>
        <p:nvPicPr>
          <p:cNvPr id="32" name="Picture 31">
            <a:extLst>
              <a:ext uri="{FF2B5EF4-FFF2-40B4-BE49-F238E27FC236}">
                <a16:creationId xmlns:a16="http://schemas.microsoft.com/office/drawing/2014/main" id="{8E58A861-711A-4607-804F-E3FDC3059F24}"/>
              </a:ext>
            </a:extLst>
          </p:cNvPr>
          <p:cNvPicPr>
            <a:picLocks noChangeAspect="1"/>
          </p:cNvPicPr>
          <p:nvPr/>
        </p:nvPicPr>
        <p:blipFill>
          <a:blip r:embed="rId3"/>
          <a:stretch>
            <a:fillRect/>
          </a:stretch>
        </p:blipFill>
        <p:spPr>
          <a:xfrm>
            <a:off x="11037046" y="5777227"/>
            <a:ext cx="928054" cy="928054"/>
          </a:xfrm>
          <a:prstGeom prst="rect">
            <a:avLst/>
          </a:prstGeom>
        </p:spPr>
      </p:pic>
    </p:spTree>
    <p:extLst>
      <p:ext uri="{BB962C8B-B14F-4D97-AF65-F5344CB8AC3E}">
        <p14:creationId xmlns:p14="http://schemas.microsoft.com/office/powerpoint/2010/main" val="293056888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Impact</vt:lpstr>
      <vt:lpstr>Wingdings 3</vt:lpstr>
      <vt:lpstr>Badge</vt:lpstr>
      <vt:lpstr>Suicide Rate Prediction with Machine Learning</vt:lpstr>
      <vt:lpstr>INTRODUCTION:</vt:lpstr>
      <vt:lpstr>DATASET DETAILS:</vt:lpstr>
      <vt:lpstr>DATASET DETAILS (cont):</vt:lpstr>
      <vt:lpstr>DATASET SCATTER MATRIX</vt:lpstr>
      <vt:lpstr>DATA VISUALIZATIONS</vt:lpstr>
      <vt:lpstr>DATA PREPROCESSING:</vt:lpstr>
      <vt:lpstr>TRAINED MODELS:</vt:lpstr>
      <vt:lpstr>MODEL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Prediction with Machine Learning</dc:title>
  <dc:creator>Shreya Gopal Sundari</dc:creator>
  <cp:lastModifiedBy>Shreya Gopal Sundari</cp:lastModifiedBy>
  <cp:revision>1</cp:revision>
  <dcterms:created xsi:type="dcterms:W3CDTF">2020-05-04T22:50:50Z</dcterms:created>
  <dcterms:modified xsi:type="dcterms:W3CDTF">2020-05-04T22:51:29Z</dcterms:modified>
</cp:coreProperties>
</file>