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sldIdLst>
    <p:sldId id="348" r:id="rId2"/>
    <p:sldId id="287" r:id="rId3"/>
    <p:sldId id="257" r:id="rId4"/>
    <p:sldId id="260" r:id="rId5"/>
    <p:sldId id="340" r:id="rId6"/>
    <p:sldId id="299" r:id="rId7"/>
    <p:sldId id="350" r:id="rId8"/>
    <p:sldId id="351" r:id="rId9"/>
    <p:sldId id="288" r:id="rId10"/>
    <p:sldId id="352" r:id="rId11"/>
    <p:sldId id="353" r:id="rId12"/>
    <p:sldId id="343" r:id="rId13"/>
    <p:sldId id="354" r:id="rId14"/>
    <p:sldId id="355" r:id="rId15"/>
    <p:sldId id="344" r:id="rId16"/>
    <p:sldId id="356" r:id="rId17"/>
    <p:sldId id="357" r:id="rId18"/>
    <p:sldId id="345" r:id="rId19"/>
    <p:sldId id="358" r:id="rId20"/>
    <p:sldId id="359" r:id="rId21"/>
    <p:sldId id="275" r:id="rId22"/>
    <p:sldId id="346" r:id="rId23"/>
    <p:sldId id="270" r:id="rId24"/>
    <p:sldId id="349" r:id="rId25"/>
    <p:sldId id="271" r:id="rId26"/>
    <p:sldId id="32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varScale="1">
        <p:scale>
          <a:sx n="85" d="100"/>
          <a:sy n="85" d="100"/>
        </p:scale>
        <p:origin x="293"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5692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1307920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2744861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265638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22</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i.flutter.dev/flutter/widgets/Row-class.html" TargetMode="External"/><Relationship Id="rId2" Type="http://schemas.openxmlformats.org/officeDocument/2006/relationships/hyperlink" Target="https://api.flutter.dev/flutter/widgets/Text-class.html" TargetMode="External"/><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hyperlink" Target="https://api.flutter.dev/flutter/widgets/Container-class.html" TargetMode="External"/><Relationship Id="rId4" Type="http://schemas.openxmlformats.org/officeDocument/2006/relationships/hyperlink" Target="https://api.flutter.dev/flutter/widgets/Column-class.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w3adda.com/flutter-tutorial" TargetMode="External"/><Relationship Id="rId3" Type="http://schemas.openxmlformats.org/officeDocument/2006/relationships/hyperlink" Target="https://docs.flutter.dev/reference/tutorials" TargetMode="External"/><Relationship Id="rId7" Type="http://schemas.openxmlformats.org/officeDocument/2006/relationships/hyperlink" Target="https://www.raywenderlich.com/24499516-getting-started-with-flutter" TargetMode="External"/><Relationship Id="rId2" Type="http://schemas.openxmlformats.org/officeDocument/2006/relationships/hyperlink" Target="https://flutter.dev/learn" TargetMode="External"/><Relationship Id="rId1" Type="http://schemas.openxmlformats.org/officeDocument/2006/relationships/slideLayout" Target="../slideLayouts/slideLayout2.xml"/><Relationship Id="rId6" Type="http://schemas.openxmlformats.org/officeDocument/2006/relationships/hyperlink" Target="https://www.ibm.com/cloud/learn/rest-apis" TargetMode="External"/><Relationship Id="rId5" Type="http://schemas.openxmlformats.org/officeDocument/2006/relationships/hyperlink" Target="https://www.geeksforgeeks.org/flutter-material-design/" TargetMode="External"/><Relationship Id="rId4" Type="http://schemas.openxmlformats.org/officeDocument/2006/relationships/hyperlink" Target="https://www.tutorialspoint.com/flutter/index.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maz.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3088" y="2677339"/>
            <a:ext cx="10416480" cy="866277"/>
          </a:xfrm>
        </p:spPr>
        <p:txBody>
          <a:bodyPr>
            <a:normAutofit fontScale="90000"/>
          </a:bodyPr>
          <a:lstStyle/>
          <a:p>
            <a:pPr algn="ctr"/>
            <a:r>
              <a:rPr lang="en-US" sz="3400" i="1" dirty="0">
                <a:solidFill>
                  <a:srgbClr val="FF0000"/>
                </a:solidFill>
              </a:rPr>
              <a:t>Covid-19 Tracker App</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600632" y="3390370"/>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Shreya Uday Hasyagar</a:t>
            </a:r>
          </a:p>
          <a:p>
            <a:pPr lvl="0" algn="ctr" fontAlgn="base">
              <a:spcBef>
                <a:spcPct val="0"/>
              </a:spcBef>
              <a:spcAft>
                <a:spcPct val="0"/>
              </a:spcAft>
            </a:pP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1RN18IS101</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423592" y="1815576"/>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Mrs. Shwetha GN</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t>
            </a:r>
            <a:r>
              <a:rPr lang="en-US" sz="2000" b="1" dirty="0" err="1">
                <a:solidFill>
                  <a:srgbClr val="000066"/>
                </a:solidFill>
                <a:latin typeface="Times New Roman" pitchFamily="18" charset="0"/>
                <a:cs typeface="Times New Roman" pitchFamily="18" charset="0"/>
              </a:rPr>
              <a:t>Akshay</a:t>
            </a:r>
            <a:r>
              <a:rPr lang="en-US" sz="2000" b="1" dirty="0">
                <a:solidFill>
                  <a:srgbClr val="000066"/>
                </a:solidFill>
                <a:latin typeface="Times New Roman" pitchFamily="18" charset="0"/>
                <a:cs typeface="Times New Roman" pitchFamily="18" charset="0"/>
              </a:rPr>
              <a:t> D 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CEO, ENMAZ  Engineering Services Pvt. Ltd, Bengaluru</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ENMAZ Engineering Services Pvt. Ltd. </a:t>
            </a:r>
            <a:endParaRPr lang="en-IN" b="1" dirty="0">
              <a:solidFill>
                <a:srgbClr val="C00000"/>
              </a:solidFill>
            </a:endParaRPr>
          </a:p>
        </p:txBody>
      </p:sp>
      <p:pic>
        <p:nvPicPr>
          <p:cNvPr id="5" name="Picture 4">
            <a:extLst>
              <a:ext uri="{FF2B5EF4-FFF2-40B4-BE49-F238E27FC236}">
                <a16:creationId xmlns:a16="http://schemas.microsoft.com/office/drawing/2014/main" id="{91FAF898-D6AB-4495-87D6-E50CAE2D80D0}"/>
              </a:ext>
            </a:extLst>
          </p:cNvPr>
          <p:cNvPicPr>
            <a:picLocks noChangeAspect="1"/>
          </p:cNvPicPr>
          <p:nvPr/>
        </p:nvPicPr>
        <p:blipFill>
          <a:blip r:embed="rId3"/>
          <a:stretch>
            <a:fillRect/>
          </a:stretch>
        </p:blipFill>
        <p:spPr>
          <a:xfrm>
            <a:off x="8338880" y="4190801"/>
            <a:ext cx="2600688" cy="657317"/>
          </a:xfrm>
          <a:prstGeom prst="rect">
            <a:avLst/>
          </a:prstGeom>
        </p:spPr>
      </p:pic>
    </p:spTree>
    <p:extLst>
      <p:ext uri="{BB962C8B-B14F-4D97-AF65-F5344CB8AC3E}">
        <p14:creationId xmlns:p14="http://schemas.microsoft.com/office/powerpoint/2010/main" val="3396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5898-A322-48D5-9A22-1E018A15452D}"/>
              </a:ext>
            </a:extLst>
          </p:cNvPr>
          <p:cNvSpPr>
            <a:spLocks noGrp="1"/>
          </p:cNvSpPr>
          <p:nvPr>
            <p:ph type="title"/>
          </p:nvPr>
        </p:nvSpPr>
        <p:spPr>
          <a:xfrm>
            <a:off x="852355" y="144017"/>
            <a:ext cx="10515600" cy="543594"/>
          </a:xfrm>
        </p:spPr>
        <p:txBody>
          <a:bodyPr>
            <a:normAutofit fontScale="90000"/>
          </a:bodyPr>
          <a:lstStyle/>
          <a:p>
            <a:pPr algn="ctr"/>
            <a:r>
              <a:rPr lang="en-US" sz="4400" b="1" dirty="0">
                <a:solidFill>
                  <a:schemeClr val="accent1">
                    <a:lumMod val="75000"/>
                  </a:schemeClr>
                </a:solidFill>
                <a:latin typeface="Times New Roman" pitchFamily="18" charset="0"/>
                <a:cs typeface="Times New Roman" pitchFamily="18" charset="0"/>
              </a:rPr>
              <a:t>SYSTEM DESIGN</a:t>
            </a:r>
            <a:endParaRPr lang="en-IN" dirty="0"/>
          </a:p>
        </p:txBody>
      </p:sp>
      <p:sp>
        <p:nvSpPr>
          <p:cNvPr id="3" name="Content Placeholder 2">
            <a:extLst>
              <a:ext uri="{FF2B5EF4-FFF2-40B4-BE49-F238E27FC236}">
                <a16:creationId xmlns:a16="http://schemas.microsoft.com/office/drawing/2014/main" id="{E472CC92-0666-4BBB-8C40-F16789DB7920}"/>
              </a:ext>
            </a:extLst>
          </p:cNvPr>
          <p:cNvSpPr>
            <a:spLocks noGrp="1"/>
          </p:cNvSpPr>
          <p:nvPr>
            <p:ph sz="half" idx="1"/>
          </p:nvPr>
        </p:nvSpPr>
        <p:spPr>
          <a:xfrm>
            <a:off x="263352" y="1052736"/>
            <a:ext cx="5756448" cy="5303614"/>
          </a:xfrm>
        </p:spPr>
        <p:txBody>
          <a:bodyPr>
            <a:normAutofit fontScale="25000" lnSpcReduction="20000"/>
          </a:bodyPr>
          <a:lstStyle/>
          <a:p>
            <a:pPr marL="0" indent="0">
              <a:lnSpc>
                <a:spcPct val="107000"/>
              </a:lnSpc>
              <a:spcAft>
                <a:spcPts val="800"/>
              </a:spcAft>
              <a:buNone/>
            </a:pP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Basic widgets</a:t>
            </a:r>
          </a:p>
          <a:p>
            <a:pPr marL="0" indent="0">
              <a:lnSpc>
                <a:spcPct val="107000"/>
              </a:lnSpc>
              <a:spcAft>
                <a:spcPts val="800"/>
              </a:spcAft>
              <a:buNone/>
            </a:pPr>
            <a:r>
              <a:rPr lang="en-IN"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Flutter comes with a suite of powerful basic widgets, of which the following are commonly used:</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6400" b="1"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Text</a:t>
            </a:r>
            <a:r>
              <a:rPr lang="en-IN" sz="6400" b="1"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Text widget lets you create a run of styled text within your application.</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640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Row</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Column</a:t>
            </a:r>
            <a:r>
              <a:rPr lang="en-IN" sz="6400" b="1"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flex widgets let you create flexible layouts in both the horizontal (Row) and vertical (Column) directions. The design of these objects is based on the web’s flexbox layout model.</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6400" b="1" u="sng" dirty="0">
                <a:effectLst/>
                <a:latin typeface="Times New Roman" panose="02020603050405020304" pitchFamily="18" charset="0"/>
                <a:ea typeface="Calibri" panose="020F0502020204030204" pitchFamily="34" charset="0"/>
                <a:cs typeface="Times New Roman" panose="02020603050405020304" pitchFamily="18" charset="0"/>
              </a:rPr>
              <a:t>Scaffold:</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Implements the basic Material Design visual layout structure. This class provides APIs for showing drawers, snack bars, and bottom sheets.</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6400" b="1"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Container</a:t>
            </a:r>
            <a:r>
              <a:rPr lang="en-IN" sz="6400" b="1"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6400" b="1"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a:solidFill>
                  <a:srgbClr val="000000"/>
                </a:solidFill>
                <a:effectLst/>
                <a:latin typeface="Times New Roman" panose="02020603050405020304" pitchFamily="18" charset="0"/>
                <a:ea typeface="Calibri" panose="020F0502020204030204" pitchFamily="34" charset="0"/>
              </a:rPr>
              <a:t>The Container widget lets you create a rectangular visual element</a:t>
            </a:r>
            <a:endParaRPr lang="en-US" sz="6400" b="1" dirty="0">
              <a:latin typeface="Times New Roman" pitchFamily="18" charset="0"/>
              <a:cs typeface="Times New Roman" pitchFamily="18" charset="0"/>
            </a:endParaRPr>
          </a:p>
          <a:p>
            <a:pPr marL="0" indent="0">
              <a:buNone/>
            </a:pPr>
            <a:endParaRPr lang="en-IN" dirty="0"/>
          </a:p>
        </p:txBody>
      </p:sp>
      <p:sp>
        <p:nvSpPr>
          <p:cNvPr id="4" name="Content Placeholder 3">
            <a:extLst>
              <a:ext uri="{FF2B5EF4-FFF2-40B4-BE49-F238E27FC236}">
                <a16:creationId xmlns:a16="http://schemas.microsoft.com/office/drawing/2014/main" id="{A98318FD-CECF-4790-9251-A46B65B42FF1}"/>
              </a:ext>
            </a:extLst>
          </p:cNvPr>
          <p:cNvSpPr>
            <a:spLocks noGrp="1"/>
          </p:cNvSpPr>
          <p:nvPr>
            <p:ph sz="half" idx="2"/>
          </p:nvPr>
        </p:nvSpPr>
        <p:spPr>
          <a:xfrm>
            <a:off x="6172200" y="1196752"/>
            <a:ext cx="5684440" cy="4980211"/>
          </a:xfrm>
        </p:spPr>
        <p:txBody>
          <a:bodyPr>
            <a:normAutofit fontScale="25000" lnSpcReduction="20000"/>
          </a:bodyPr>
          <a:lstStyle/>
          <a:p>
            <a:pPr marL="0" indent="0">
              <a:buNone/>
            </a:pPr>
            <a:r>
              <a:rPr lang="en-IN" dirty="0" err="1">
                <a:solidFill>
                  <a:schemeClr val="bg1"/>
                </a:solidFill>
              </a:rPr>
              <a:t>vljgh</a:t>
            </a:r>
            <a:endParaRPr lang="en-IN" dirty="0">
              <a:solidFill>
                <a:schemeClr val="bg1"/>
              </a:solidFill>
            </a:endParaRPr>
          </a:p>
        </p:txBody>
      </p:sp>
      <p:sp>
        <p:nvSpPr>
          <p:cNvPr id="5" name="Date Placeholder 4">
            <a:extLst>
              <a:ext uri="{FF2B5EF4-FFF2-40B4-BE49-F238E27FC236}">
                <a16:creationId xmlns:a16="http://schemas.microsoft.com/office/drawing/2014/main" id="{5D0E8FEE-4582-46A3-8BE5-F3A31A0B74F9}"/>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291BD829-100E-4431-99F8-FA81411AD1A7}"/>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319DCAAC-647F-47FF-87E6-3DD7B7946FAF}"/>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8" name="Picture 7">
            <a:extLst>
              <a:ext uri="{FF2B5EF4-FFF2-40B4-BE49-F238E27FC236}">
                <a16:creationId xmlns:a16="http://schemas.microsoft.com/office/drawing/2014/main" id="{D19663B2-6BF0-4865-A17D-DD4F238D4CA7}"/>
              </a:ext>
            </a:extLst>
          </p:cNvPr>
          <p:cNvPicPr>
            <a:picLocks noChangeAspect="1"/>
          </p:cNvPicPr>
          <p:nvPr/>
        </p:nvPicPr>
        <p:blipFill rotWithShape="1">
          <a:blip r:embed="rId6">
            <a:extLst>
              <a:ext uri="{28A0092B-C50C-407E-A947-70E740481C1C}">
                <a14:useLocalDpi xmlns:a14="http://schemas.microsoft.com/office/drawing/2010/main" val="0"/>
              </a:ext>
            </a:extLst>
          </a:blip>
          <a:srcRect t="14642"/>
          <a:stretch/>
        </p:blipFill>
        <p:spPr bwMode="auto">
          <a:xfrm>
            <a:off x="6233983" y="1340768"/>
            <a:ext cx="5604510" cy="4320480"/>
          </a:xfrm>
          <a:prstGeom prst="rect">
            <a:avLst/>
          </a:prstGeom>
          <a:noFill/>
          <a:ln>
            <a:solidFill>
              <a:sysClr val="windowText" lastClr="00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766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C2FE-8817-46A4-B11B-B95751983A5F}"/>
              </a:ext>
            </a:extLst>
          </p:cNvPr>
          <p:cNvSpPr>
            <a:spLocks noGrp="1"/>
          </p:cNvSpPr>
          <p:nvPr>
            <p:ph type="title"/>
          </p:nvPr>
        </p:nvSpPr>
        <p:spPr/>
        <p:txBody>
          <a:bodyPr>
            <a:normAutofit fontScale="90000"/>
          </a:bodyPr>
          <a:lstStyle/>
          <a:p>
            <a:pPr algn="ctr"/>
            <a:r>
              <a:rPr lang="en-US" sz="4400" b="1" dirty="0">
                <a:solidFill>
                  <a:schemeClr val="accent1">
                    <a:lumMod val="75000"/>
                  </a:schemeClr>
                </a:solidFill>
                <a:latin typeface="Times New Roman" pitchFamily="18" charset="0"/>
                <a:cs typeface="Times New Roman" pitchFamily="18" charset="0"/>
              </a:rPr>
              <a:t>SYSTEM DESIGN</a:t>
            </a:r>
            <a:endParaRPr lang="en-IN" dirty="0"/>
          </a:p>
        </p:txBody>
      </p:sp>
      <p:sp>
        <p:nvSpPr>
          <p:cNvPr id="7" name="Content Placeholder 6">
            <a:extLst>
              <a:ext uri="{FF2B5EF4-FFF2-40B4-BE49-F238E27FC236}">
                <a16:creationId xmlns:a16="http://schemas.microsoft.com/office/drawing/2014/main" id="{7E0B212C-E08A-42A4-8280-90728D461047}"/>
              </a:ext>
            </a:extLst>
          </p:cNvPr>
          <p:cNvSpPr>
            <a:spLocks noGrp="1"/>
          </p:cNvSpPr>
          <p:nvPr>
            <p:ph sz="half" idx="1"/>
          </p:nvPr>
        </p:nvSpPr>
        <p:spPr>
          <a:xfrm>
            <a:off x="551384" y="1074042"/>
            <a:ext cx="5181600" cy="5282308"/>
          </a:xfrm>
        </p:spPr>
        <p:txBody>
          <a:bodyPr>
            <a:normAutofit/>
          </a:bodyPr>
          <a:lstStyle/>
          <a:p>
            <a:pPr marL="0" indent="0" algn="just">
              <a:lnSpc>
                <a:spcPct val="150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What is Material design?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Material is an adaptable design system, backed by open-source code, that helps developers easily build high-quality, digital experiences. From design guidelines to developer components, Material can help developers build products faster. Material design guidelines provide best practices and user interface design. </a:t>
            </a:r>
          </a:p>
          <a:p>
            <a:pPr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 structure and navigation</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Buttons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Input and selections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Dialogs, alerts, and panels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Information displays</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Layout</a:t>
            </a:r>
            <a:endParaRPr lang="en-US" sz="1600" b="0" i="0" dirty="0">
              <a:effectLst/>
              <a:latin typeface="Times New Roman" panose="02020603050405020304" pitchFamily="18"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36411B00-0F0A-4475-AF77-BDA79C618BE1}"/>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9B01B41-029F-4AF1-8D43-0689D9C1EB0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F3CA7387-0FB3-4795-8F45-CFF6C73396C8}"/>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11" name="Content Placeholder 10">
            <a:extLst>
              <a:ext uri="{FF2B5EF4-FFF2-40B4-BE49-F238E27FC236}">
                <a16:creationId xmlns:a16="http://schemas.microsoft.com/office/drawing/2014/main" id="{9BA7EE75-C308-4215-9212-ACDC5302E7F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808663" y="1268761"/>
            <a:ext cx="5759450" cy="4968551"/>
          </a:xfrm>
          <a:prstGeom prst="rect">
            <a:avLst/>
          </a:prstGeom>
          <a:noFill/>
          <a:ln>
            <a:solidFill>
              <a:sysClr val="windowText" lastClr="000000"/>
            </a:solidFill>
          </a:ln>
        </p:spPr>
      </p:pic>
    </p:spTree>
    <p:extLst>
      <p:ext uri="{BB962C8B-B14F-4D97-AF65-F5344CB8AC3E}">
        <p14:creationId xmlns:p14="http://schemas.microsoft.com/office/powerpoint/2010/main" val="63909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85746" y="1006928"/>
            <a:ext cx="10219981" cy="5173180"/>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55600" indent="-355600">
              <a:lnSpc>
                <a:spcPct val="150000"/>
              </a:lnSpc>
              <a:buFont typeface="Wingdings" panose="05000000000000000000" pitchFamily="2" charset="2"/>
              <a:buChar char="v"/>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user is provided with many options to choose like View the Statistics, read about the Symptoms of COVID-19, read about Precautions to be taken, Myths regarding the virus and more information About the virus. The user can choose any of the options in any random way.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8" name="Picture 7">
            <a:extLst>
              <a:ext uri="{FF2B5EF4-FFF2-40B4-BE49-F238E27FC236}">
                <a16:creationId xmlns:a16="http://schemas.microsoft.com/office/drawing/2014/main" id="{A7003488-9CD6-4354-AE12-3E5F166F9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1114684"/>
            <a:ext cx="10082335" cy="1314450"/>
          </a:xfrm>
          <a:prstGeom prst="rect">
            <a:avLst/>
          </a:prstGeom>
          <a:ln>
            <a:solidFill>
              <a:sysClr val="windowText" lastClr="000000"/>
            </a:solidFill>
          </a:ln>
        </p:spPr>
      </p:pic>
      <p:pic>
        <p:nvPicPr>
          <p:cNvPr id="10" name="Picture 9">
            <a:extLst>
              <a:ext uri="{FF2B5EF4-FFF2-40B4-BE49-F238E27FC236}">
                <a16:creationId xmlns:a16="http://schemas.microsoft.com/office/drawing/2014/main" id="{F752C4C3-AE52-4193-B2BA-02C38B6A82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392" y="2509452"/>
            <a:ext cx="10082335" cy="2205990"/>
          </a:xfrm>
          <a:prstGeom prst="rect">
            <a:avLst/>
          </a:prstGeom>
          <a:ln>
            <a:solidFill>
              <a:sysClr val="windowText" lastClr="000000"/>
            </a:solidFill>
          </a:ln>
        </p:spPr>
      </p:pic>
    </p:spTree>
    <p:extLst>
      <p:ext uri="{BB962C8B-B14F-4D97-AF65-F5344CB8AC3E}">
        <p14:creationId xmlns:p14="http://schemas.microsoft.com/office/powerpoint/2010/main" val="200212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695400" y="992124"/>
            <a:ext cx="10945216"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55600" indent="-355600">
              <a:lnSpc>
                <a:spcPct val="150000"/>
              </a:lnSpc>
              <a:buFont typeface="Wingdings" panose="05000000000000000000" pitchFamily="2" charset="2"/>
              <a:buChar char="v"/>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800" dirty="0">
              <a:solidFill>
                <a:schemeClr val="tx1">
                  <a:lumMod val="75000"/>
                  <a:lumOff val="25000"/>
                </a:schemeClr>
              </a:solidFill>
              <a:latin typeface="Times New Roman" pitchFamily="18" charset="0"/>
              <a:ea typeface="Calibri" panose="020F0502020204030204" pitchFamily="34" charset="0"/>
              <a:cs typeface="Times New Roman" pitchFamily="18" charset="0"/>
            </a:endParaRPr>
          </a:p>
          <a:p>
            <a:pPr marL="0" indent="0">
              <a:lnSpc>
                <a:spcPct val="150000"/>
              </a:lnSpc>
              <a:buNone/>
            </a:pPr>
            <a:r>
              <a:rPr lang="en-IN" sz="1800" dirty="0">
                <a:solidFill>
                  <a:schemeClr val="tx1">
                    <a:lumMod val="75000"/>
                    <a:lumOff val="25000"/>
                  </a:schemeClr>
                </a:solidFill>
                <a:latin typeface="Times New Roman" pitchFamily="18" charset="0"/>
                <a:ea typeface="Calibri" panose="020F0502020204030204" pitchFamily="34" charset="0"/>
                <a:cs typeface="Times New Roman" pitchFamily="18" charset="0"/>
              </a:rPr>
              <a:t>The following screens can be visited in order, as mentioned in the system flow diagram, in previous slide.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11" name="Picture 10">
            <a:extLst>
              <a:ext uri="{FF2B5EF4-FFF2-40B4-BE49-F238E27FC236}">
                <a16:creationId xmlns:a16="http://schemas.microsoft.com/office/drawing/2014/main" id="{6F2060CA-E3BF-4B5D-B80E-E7EE0E7FBA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372" y="1196752"/>
            <a:ext cx="2183765" cy="4191600"/>
          </a:xfrm>
          <a:prstGeom prst="rect">
            <a:avLst/>
          </a:prstGeom>
          <a:ln>
            <a:solidFill>
              <a:sysClr val="windowText" lastClr="000000"/>
            </a:solidFill>
          </a:ln>
        </p:spPr>
      </p:pic>
      <p:pic>
        <p:nvPicPr>
          <p:cNvPr id="13" name="Picture 12">
            <a:extLst>
              <a:ext uri="{FF2B5EF4-FFF2-40B4-BE49-F238E27FC236}">
                <a16:creationId xmlns:a16="http://schemas.microsoft.com/office/drawing/2014/main" id="{0F7F62CE-0330-4DBD-8A66-6D211F3782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0149" y="1196752"/>
            <a:ext cx="2205355" cy="4191600"/>
          </a:xfrm>
          <a:prstGeom prst="rect">
            <a:avLst/>
          </a:prstGeom>
          <a:ln>
            <a:solidFill>
              <a:sysClr val="windowText" lastClr="000000"/>
            </a:solidFill>
          </a:ln>
        </p:spPr>
      </p:pic>
      <p:pic>
        <p:nvPicPr>
          <p:cNvPr id="14" name="Picture 13">
            <a:extLst>
              <a:ext uri="{FF2B5EF4-FFF2-40B4-BE49-F238E27FC236}">
                <a16:creationId xmlns:a16="http://schemas.microsoft.com/office/drawing/2014/main" id="{19734BF4-38C5-4CD1-8B6E-87023D0CE5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8261" y="1187370"/>
            <a:ext cx="2147570" cy="4191600"/>
          </a:xfrm>
          <a:prstGeom prst="rect">
            <a:avLst/>
          </a:prstGeom>
          <a:ln>
            <a:solidFill>
              <a:sysClr val="windowText" lastClr="000000"/>
            </a:solidFill>
          </a:ln>
        </p:spPr>
      </p:pic>
      <p:pic>
        <p:nvPicPr>
          <p:cNvPr id="15" name="Picture 14">
            <a:extLst>
              <a:ext uri="{FF2B5EF4-FFF2-40B4-BE49-F238E27FC236}">
                <a16:creationId xmlns:a16="http://schemas.microsoft.com/office/drawing/2014/main" id="{AE6CA03A-B14C-4B2F-AEBF-7B8E74E6C7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2235" y="1160930"/>
            <a:ext cx="2379940" cy="4191600"/>
          </a:xfrm>
          <a:prstGeom prst="rect">
            <a:avLst/>
          </a:prstGeom>
          <a:ln>
            <a:solidFill>
              <a:sysClr val="windowText" lastClr="000000"/>
            </a:solidFill>
          </a:ln>
        </p:spPr>
      </p:pic>
    </p:spTree>
    <p:extLst>
      <p:ext uri="{BB962C8B-B14F-4D97-AF65-F5344CB8AC3E}">
        <p14:creationId xmlns:p14="http://schemas.microsoft.com/office/powerpoint/2010/main" val="76801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426E-2F43-41E3-91ED-73E61D08FCA5}"/>
              </a:ext>
            </a:extLst>
          </p:cNvPr>
          <p:cNvSpPr>
            <a:spLocks noGrp="1"/>
          </p:cNvSpPr>
          <p:nvPr>
            <p:ph type="title"/>
          </p:nvPr>
        </p:nvSpPr>
        <p:spPr/>
        <p:txBody>
          <a:bodyPr>
            <a:normAutofit fontScale="90000"/>
          </a:bodyPr>
          <a:lstStyle/>
          <a:p>
            <a:pPr algn="ctr"/>
            <a:r>
              <a:rPr lang="en-US" sz="4400" b="1" dirty="0">
                <a:solidFill>
                  <a:schemeClr val="accent1">
                    <a:lumMod val="75000"/>
                  </a:schemeClr>
                </a:solidFill>
                <a:latin typeface="Times New Roman" pitchFamily="18" charset="0"/>
                <a:cs typeface="Times New Roman" pitchFamily="18" charset="0"/>
              </a:rPr>
              <a:t>DETAILED DESIGN</a:t>
            </a:r>
            <a:endParaRPr lang="en-IN" dirty="0"/>
          </a:p>
        </p:txBody>
      </p:sp>
      <p:sp>
        <p:nvSpPr>
          <p:cNvPr id="4" name="Date Placeholder 3">
            <a:extLst>
              <a:ext uri="{FF2B5EF4-FFF2-40B4-BE49-F238E27FC236}">
                <a16:creationId xmlns:a16="http://schemas.microsoft.com/office/drawing/2014/main" id="{CFA64BAA-FFC8-4B33-91B3-6B5D8329470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8B4C403A-5449-43EC-B9BB-901A907F7C2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0CBCCCB-8F68-4AA2-8F57-AA9F770699C6}"/>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7" name="Picture 6">
            <a:extLst>
              <a:ext uri="{FF2B5EF4-FFF2-40B4-BE49-F238E27FC236}">
                <a16:creationId xmlns:a16="http://schemas.microsoft.com/office/drawing/2014/main" id="{B98A524C-D1F6-4B69-AE05-9BE33A6760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0638" y="1388006"/>
            <a:ext cx="2336800" cy="4070116"/>
          </a:xfrm>
          <a:prstGeom prst="rect">
            <a:avLst/>
          </a:prstGeom>
          <a:ln>
            <a:solidFill>
              <a:sysClr val="windowText" lastClr="000000"/>
            </a:solidFill>
          </a:ln>
        </p:spPr>
      </p:pic>
      <p:pic>
        <p:nvPicPr>
          <p:cNvPr id="9" name="Picture 8">
            <a:extLst>
              <a:ext uri="{FF2B5EF4-FFF2-40B4-BE49-F238E27FC236}">
                <a16:creationId xmlns:a16="http://schemas.microsoft.com/office/drawing/2014/main" id="{6843801B-1E83-46B3-A295-CA85AF6521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4455" y="1388006"/>
            <a:ext cx="2336800" cy="4070116"/>
          </a:xfrm>
          <a:prstGeom prst="rect">
            <a:avLst/>
          </a:prstGeom>
          <a:ln>
            <a:solidFill>
              <a:sysClr val="windowText" lastClr="000000"/>
            </a:solidFill>
          </a:ln>
        </p:spPr>
      </p:pic>
      <p:pic>
        <p:nvPicPr>
          <p:cNvPr id="10" name="Picture 9">
            <a:extLst>
              <a:ext uri="{FF2B5EF4-FFF2-40B4-BE49-F238E27FC236}">
                <a16:creationId xmlns:a16="http://schemas.microsoft.com/office/drawing/2014/main" id="{4B15AA65-36AB-4B94-86E8-BEA606EE39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7617" y="1421705"/>
            <a:ext cx="2496185" cy="4036417"/>
          </a:xfrm>
          <a:prstGeom prst="rect">
            <a:avLst/>
          </a:prstGeom>
          <a:ln>
            <a:solidFill>
              <a:sysClr val="windowText" lastClr="000000"/>
            </a:solidFill>
          </a:ln>
        </p:spPr>
      </p:pic>
      <p:pic>
        <p:nvPicPr>
          <p:cNvPr id="11" name="Content Placeholder 10">
            <a:extLst>
              <a:ext uri="{FF2B5EF4-FFF2-40B4-BE49-F238E27FC236}">
                <a16:creationId xmlns:a16="http://schemas.microsoft.com/office/drawing/2014/main" id="{E6D1E1FF-CB27-479E-8D9D-CE3DC2347A96}"/>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51157" y="1393940"/>
            <a:ext cx="2436531" cy="4070117"/>
          </a:xfrm>
          <a:prstGeom prst="rect">
            <a:avLst/>
          </a:prstGeom>
          <a:ln>
            <a:solidFill>
              <a:sysClr val="windowText" lastClr="000000"/>
            </a:solidFill>
          </a:ln>
        </p:spPr>
      </p:pic>
    </p:spTree>
    <p:extLst>
      <p:ext uri="{BB962C8B-B14F-4D97-AF65-F5344CB8AC3E}">
        <p14:creationId xmlns:p14="http://schemas.microsoft.com/office/powerpoint/2010/main" val="202153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619" y="103812"/>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12" name="Content Placeholder 11">
            <a:extLst>
              <a:ext uri="{FF2B5EF4-FFF2-40B4-BE49-F238E27FC236}">
                <a16:creationId xmlns:a16="http://schemas.microsoft.com/office/drawing/2014/main" id="{03EDB407-9522-4D31-A110-F7DDBC518ED2}"/>
              </a:ext>
            </a:extLst>
          </p:cNvPr>
          <p:cNvSpPr>
            <a:spLocks noGrp="1"/>
          </p:cNvSpPr>
          <p:nvPr>
            <p:ph sz="half" idx="1"/>
          </p:nvPr>
        </p:nvSpPr>
        <p:spPr>
          <a:xfrm>
            <a:off x="526522" y="1134665"/>
            <a:ext cx="5181600" cy="5250032"/>
          </a:xfrm>
        </p:spPr>
        <p:txBody>
          <a:bodyPr/>
          <a:lstStyle/>
          <a:p>
            <a:pPr marL="0" indent="0">
              <a:buNone/>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snippet is used to include basic design to the home page like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AppBar</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font, colors, and other necessary widgets</a:t>
            </a:r>
            <a:endParaRPr lang="en-IN" dirty="0"/>
          </a:p>
        </p:txBody>
      </p:sp>
      <p:sp>
        <p:nvSpPr>
          <p:cNvPr id="13" name="Content Placeholder 12">
            <a:extLst>
              <a:ext uri="{FF2B5EF4-FFF2-40B4-BE49-F238E27FC236}">
                <a16:creationId xmlns:a16="http://schemas.microsoft.com/office/drawing/2014/main" id="{030D0BFF-61A7-42A8-9826-7E420FC1AD3D}"/>
              </a:ext>
            </a:extLst>
          </p:cNvPr>
          <p:cNvSpPr>
            <a:spLocks noGrp="1"/>
          </p:cNvSpPr>
          <p:nvPr>
            <p:ph sz="half" idx="2"/>
          </p:nvPr>
        </p:nvSpPr>
        <p:spPr>
          <a:xfrm>
            <a:off x="5837684" y="1059288"/>
            <a:ext cx="5545832" cy="5070645"/>
          </a:xfrm>
        </p:spPr>
        <p: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The snippet is used to display different features that the app provides on the home screen</a:t>
            </a:r>
            <a:endParaRPr kumimoji="0" lang="en-US" sz="1800" b="1" i="0" u="none" strike="noStrike" kern="1200" cap="none" spc="0" normalizeH="0" baseline="0" noProof="0" dirty="0">
              <a:ln>
                <a:noFill/>
              </a:ln>
              <a:solidFill>
                <a:prstClr val="black"/>
              </a:solidFill>
              <a:effectLst/>
              <a:uLnTx/>
              <a:uFillTx/>
              <a:latin typeface="Times New Roman" pitchFamily="18" charset="0"/>
              <a:ea typeface="Calibri" panose="020F0502020204030204" pitchFamily="34" charset="0"/>
              <a:cs typeface="Times New Roman" pitchFamily="18" charset="0"/>
            </a:endParaRPr>
          </a:p>
          <a:p>
            <a:endParaRPr lang="en-IN"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14" name="Picture 13">
            <a:extLst>
              <a:ext uri="{FF2B5EF4-FFF2-40B4-BE49-F238E27FC236}">
                <a16:creationId xmlns:a16="http://schemas.microsoft.com/office/drawing/2014/main" id="{86A63588-03D3-4BD7-AF2B-9D1643597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44" y="2060848"/>
            <a:ext cx="5667532" cy="3949442"/>
          </a:xfrm>
          <a:prstGeom prst="rect">
            <a:avLst/>
          </a:prstGeom>
          <a:ln>
            <a:solidFill>
              <a:sysClr val="windowText" lastClr="000000"/>
            </a:solidFill>
          </a:ln>
        </p:spPr>
      </p:pic>
      <p:pic>
        <p:nvPicPr>
          <p:cNvPr id="15" name="Picture 14">
            <a:extLst>
              <a:ext uri="{FF2B5EF4-FFF2-40B4-BE49-F238E27FC236}">
                <a16:creationId xmlns:a16="http://schemas.microsoft.com/office/drawing/2014/main" id="{C98D1790-D781-4CD6-9774-032EDA1FFEF8}"/>
              </a:ext>
            </a:extLst>
          </p:cNvPr>
          <p:cNvPicPr>
            <a:picLocks noChangeAspect="1"/>
          </p:cNvPicPr>
          <p:nvPr/>
        </p:nvPicPr>
        <p:blipFill rotWithShape="1">
          <a:blip r:embed="rId4">
            <a:extLst>
              <a:ext uri="{28A0092B-C50C-407E-A947-70E740481C1C}">
                <a14:useLocalDpi xmlns:a14="http://schemas.microsoft.com/office/drawing/2010/main" val="0"/>
              </a:ext>
            </a:extLst>
          </a:blip>
          <a:srcRect l="5097" t="5125" r="2082"/>
          <a:stretch/>
        </p:blipFill>
        <p:spPr bwMode="auto">
          <a:xfrm>
            <a:off x="5951984" y="2060848"/>
            <a:ext cx="5947410" cy="3918611"/>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238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557"/>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id="{62879687-D552-4215-810A-FB231B480836}"/>
              </a:ext>
            </a:extLst>
          </p:cNvPr>
          <p:cNvSpPr>
            <a:spLocks noGrp="1"/>
          </p:cNvSpPr>
          <p:nvPr>
            <p:ph sz="half" idx="1"/>
          </p:nvPr>
        </p:nvSpPr>
        <p:spPr>
          <a:xfrm>
            <a:off x="551384" y="1059288"/>
            <a:ext cx="5400600" cy="5178024"/>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snippet is used to switch the tabs and fetch the specified screens, when a particular card is selected.</a:t>
            </a:r>
          </a:p>
          <a:p>
            <a:endParaRPr lang="en-IN" dirty="0"/>
          </a:p>
        </p:txBody>
      </p:sp>
      <p:sp>
        <p:nvSpPr>
          <p:cNvPr id="7" name="Content Placeholder 6">
            <a:extLst>
              <a:ext uri="{FF2B5EF4-FFF2-40B4-BE49-F238E27FC236}">
                <a16:creationId xmlns:a16="http://schemas.microsoft.com/office/drawing/2014/main" id="{22AA9F5E-257A-413B-A9DE-C47CB595C93D}"/>
              </a:ext>
            </a:extLst>
          </p:cNvPr>
          <p:cNvSpPr>
            <a:spLocks noGrp="1"/>
          </p:cNvSpPr>
          <p:nvPr>
            <p:ph sz="half" idx="2"/>
          </p:nvPr>
        </p:nvSpPr>
        <p:spPr>
          <a:xfrm>
            <a:off x="6096000" y="1059288"/>
            <a:ext cx="5400600" cy="5106016"/>
          </a:xfrm>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snippet is implemented to display different statistics of the country and uses mainly Scaffold.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10" name="Picture 9">
            <a:extLst>
              <a:ext uri="{FF2B5EF4-FFF2-40B4-BE49-F238E27FC236}">
                <a16:creationId xmlns:a16="http://schemas.microsoft.com/office/drawing/2014/main" id="{1B286B62-F4F8-4274-9D1A-AC867CAAE143}"/>
              </a:ext>
            </a:extLst>
          </p:cNvPr>
          <p:cNvPicPr>
            <a:picLocks noChangeAspect="1"/>
          </p:cNvPicPr>
          <p:nvPr/>
        </p:nvPicPr>
        <p:blipFill rotWithShape="1">
          <a:blip r:embed="rId3">
            <a:extLst>
              <a:ext uri="{28A0092B-C50C-407E-A947-70E740481C1C}">
                <a14:useLocalDpi xmlns:a14="http://schemas.microsoft.com/office/drawing/2010/main" val="0"/>
              </a:ext>
            </a:extLst>
          </a:blip>
          <a:srcRect t="5145"/>
          <a:stretch/>
        </p:blipFill>
        <p:spPr bwMode="auto">
          <a:xfrm>
            <a:off x="199692" y="1884977"/>
            <a:ext cx="5638858" cy="4411854"/>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6C14E5A7-1C0F-4756-91F6-2BBCEB5F55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84977"/>
            <a:ext cx="5737194" cy="4411854"/>
          </a:xfrm>
          <a:prstGeom prst="rect">
            <a:avLst/>
          </a:prstGeom>
          <a:ln>
            <a:solidFill>
              <a:sysClr val="windowText" lastClr="000000"/>
            </a:solidFill>
          </a:ln>
        </p:spPr>
      </p:pic>
    </p:spTree>
    <p:extLst>
      <p:ext uri="{BB962C8B-B14F-4D97-AF65-F5344CB8AC3E}">
        <p14:creationId xmlns:p14="http://schemas.microsoft.com/office/powerpoint/2010/main" val="367803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788" y="13357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11" name="Content Placeholder 10">
            <a:extLst>
              <a:ext uri="{FF2B5EF4-FFF2-40B4-BE49-F238E27FC236}">
                <a16:creationId xmlns:a16="http://schemas.microsoft.com/office/drawing/2014/main" id="{23314B5C-C62C-4B31-AD21-863CCAE38A5B}"/>
              </a:ext>
            </a:extLst>
          </p:cNvPr>
          <p:cNvSpPr>
            <a:spLocks noGrp="1"/>
          </p:cNvSpPr>
          <p:nvPr>
            <p:ph sz="half" idx="1"/>
          </p:nvPr>
        </p:nvSpPr>
        <p:spPr>
          <a:xfrm>
            <a:off x="335360" y="907160"/>
            <a:ext cx="5181600" cy="5375622"/>
          </a:xfrm>
        </p:spPr>
        <p:txBody>
          <a:bodyPr>
            <a:normAutofit/>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snippet shows the API Key along with the URL which provide the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09171A4B-D4FF-4E00-8EEE-DC7D7570C477}"/>
              </a:ext>
            </a:extLst>
          </p:cNvPr>
          <p:cNvSpPr>
            <a:spLocks noGrp="1"/>
          </p:cNvSpPr>
          <p:nvPr>
            <p:ph sz="half" idx="2"/>
          </p:nvPr>
        </p:nvSpPr>
        <p:spPr>
          <a:xfrm>
            <a:off x="5758372" y="833592"/>
            <a:ext cx="5595428" cy="5375622"/>
          </a:xfrm>
        </p:spPr>
        <p:txBody>
          <a:bodyPr>
            <a:normAutofit/>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snippet converts the http response to a Post. It checks for the necessary conditions and throws exceptions if the errors are found.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17" name="Picture 16">
            <a:extLst>
              <a:ext uri="{FF2B5EF4-FFF2-40B4-BE49-F238E27FC236}">
                <a16:creationId xmlns:a16="http://schemas.microsoft.com/office/drawing/2014/main" id="{0077FD58-6119-426C-ADC1-D68BB6C70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1752720"/>
            <a:ext cx="5256584" cy="4484591"/>
          </a:xfrm>
          <a:prstGeom prst="rect">
            <a:avLst/>
          </a:prstGeom>
          <a:ln>
            <a:solidFill>
              <a:sysClr val="windowText" lastClr="000000"/>
            </a:solidFill>
          </a:ln>
        </p:spPr>
      </p:pic>
      <p:pic>
        <p:nvPicPr>
          <p:cNvPr id="18" name="Picture 17">
            <a:extLst>
              <a:ext uri="{FF2B5EF4-FFF2-40B4-BE49-F238E27FC236}">
                <a16:creationId xmlns:a16="http://schemas.microsoft.com/office/drawing/2014/main" id="{C50D056A-C9AF-4C1E-8B7E-52D24079A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984" y="1810872"/>
            <a:ext cx="6035040" cy="4392486"/>
          </a:xfrm>
          <a:prstGeom prst="rect">
            <a:avLst/>
          </a:prstGeom>
        </p:spPr>
      </p:pic>
    </p:spTree>
    <p:extLst>
      <p:ext uri="{BB962C8B-B14F-4D97-AF65-F5344CB8AC3E}">
        <p14:creationId xmlns:p14="http://schemas.microsoft.com/office/powerpoint/2010/main" val="66758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177"/>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TESTING</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91344" y="1568451"/>
            <a:ext cx="5860260" cy="4740869"/>
          </a:xfrm>
        </p:spPr>
        <p:txBody>
          <a:bodyPr>
            <a:normAutofit/>
          </a:bodyPr>
          <a:lstStyle/>
          <a:p>
            <a:pPr marL="0" lvl="0" indent="0"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 Render-Flex Overflowed:</a:t>
            </a:r>
            <a:r>
              <a:rPr lang="en-IN"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rPr>
              <a:t>Render-Flex overflow is one of the most frequently encountered Flutter framework errors. When it happens, you’ll see yellow &amp; black stripes indicating the area of overflow in the app UI. </a:t>
            </a:r>
            <a:endParaRPr lang="en-US" sz="1400"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marL="0" indent="0">
              <a:lnSpc>
                <a:spcPct val="150000"/>
              </a:lnSpc>
              <a:buNone/>
            </a:pPr>
            <a:endParaRPr lang="en-US" dirty="0"/>
          </a:p>
          <a:p>
            <a:pPr>
              <a:lnSpc>
                <a:spcPct val="150000"/>
              </a:lnSpc>
            </a:pPr>
            <a:endParaRPr lang="en-US" dirty="0"/>
          </a:p>
          <a:p>
            <a:pPr>
              <a:lnSpc>
                <a:spcPct val="150000"/>
              </a:lnSpc>
            </a:pPr>
            <a:endParaRPr lang="en-US" dirty="0"/>
          </a:p>
        </p:txBody>
      </p:sp>
      <p:sp>
        <p:nvSpPr>
          <p:cNvPr id="11" name="Content Placeholder 10">
            <a:extLst>
              <a:ext uri="{FF2B5EF4-FFF2-40B4-BE49-F238E27FC236}">
                <a16:creationId xmlns:a16="http://schemas.microsoft.com/office/drawing/2014/main" id="{91906F4B-6791-4DBD-8041-9A060E588483}"/>
              </a:ext>
            </a:extLst>
          </p:cNvPr>
          <p:cNvSpPr>
            <a:spLocks noGrp="1"/>
          </p:cNvSpPr>
          <p:nvPr>
            <p:ph sz="half" idx="2"/>
          </p:nvPr>
        </p:nvSpPr>
        <p:spPr>
          <a:xfrm>
            <a:off x="6172200" y="1568451"/>
            <a:ext cx="5181600" cy="4608512"/>
          </a:xfrm>
        </p:spPr>
        <p: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 Vertical viewport was given unbounded height </a:t>
            </a:r>
            <a:r>
              <a:rPr lang="en-IN" sz="14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This is another common layout error you could run into while creating a UI in Flutter app. The error is often caused when a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ListView</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(or other kinds of scrollable widgets such as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GridView</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is placed inside a Column</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IN"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191344" y="681037"/>
            <a:ext cx="11521280" cy="554370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Testing is the process of evaluating and verifying that a software product or application does what it is supposed to do.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Calibri" panose="020F0502020204030204" pitchFamily="34" charset="0"/>
              </a:rPr>
              <a:t>Common Flutter Errors</a:t>
            </a:r>
            <a:endParaRPr lang="en-IN" sz="1800" dirty="0">
              <a:solidFill>
                <a:schemeClr val="tx1">
                  <a:lumMod val="75000"/>
                  <a:lumOff val="25000"/>
                </a:schemeClr>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7FCCCE5C-E699-4F82-85F1-B0E5C592ED38}"/>
              </a:ext>
            </a:extLst>
          </p:cNvPr>
          <p:cNvPicPr>
            <a:picLocks noChangeAspect="1"/>
          </p:cNvPicPr>
          <p:nvPr/>
        </p:nvPicPr>
        <p:blipFill rotWithShape="1">
          <a:blip r:embed="rId3">
            <a:extLst>
              <a:ext uri="{28A0092B-C50C-407E-A947-70E740481C1C}">
                <a14:useLocalDpi xmlns:a14="http://schemas.microsoft.com/office/drawing/2010/main" val="0"/>
              </a:ext>
            </a:extLst>
          </a:blip>
          <a:srcRect l="11319" t="6328" r="11552" b="1551"/>
          <a:stretch/>
        </p:blipFill>
        <p:spPr>
          <a:xfrm>
            <a:off x="1206868" y="2780929"/>
            <a:ext cx="2952328" cy="3660002"/>
          </a:xfrm>
          <a:prstGeom prst="rect">
            <a:avLst/>
          </a:prstGeom>
          <a:ln>
            <a:solidFill>
              <a:sysClr val="windowText" lastClr="000000"/>
            </a:solidFill>
          </a:ln>
        </p:spPr>
      </p:pic>
      <p:pic>
        <p:nvPicPr>
          <p:cNvPr id="13" name="Picture 12">
            <a:extLst>
              <a:ext uri="{FF2B5EF4-FFF2-40B4-BE49-F238E27FC236}">
                <a16:creationId xmlns:a16="http://schemas.microsoft.com/office/drawing/2014/main" id="{7BC95F55-ECDA-4994-9433-737581CF7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1355" y="3132591"/>
            <a:ext cx="5583290" cy="3175981"/>
          </a:xfrm>
          <a:prstGeom prst="rect">
            <a:avLst/>
          </a:prstGeom>
        </p:spPr>
      </p:pic>
    </p:spTree>
    <p:extLst>
      <p:ext uri="{BB962C8B-B14F-4D97-AF65-F5344CB8AC3E}">
        <p14:creationId xmlns:p14="http://schemas.microsoft.com/office/powerpoint/2010/main" val="410936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EEED-4817-4047-BFB2-095DF76BF8D0}"/>
              </a:ext>
            </a:extLst>
          </p:cNvPr>
          <p:cNvSpPr>
            <a:spLocks noGrp="1"/>
          </p:cNvSpPr>
          <p:nvPr>
            <p:ph type="title"/>
          </p:nvPr>
        </p:nvSpPr>
        <p:spPr>
          <a:xfrm>
            <a:off x="854678" y="65457"/>
            <a:ext cx="10515600" cy="694162"/>
          </a:xfrm>
        </p:spPr>
        <p:txBody>
          <a:bodyPr>
            <a:normAutofit fontScale="90000"/>
          </a:bodyPr>
          <a:lstStyle/>
          <a:p>
            <a:pPr algn="ctr"/>
            <a:r>
              <a:rPr lang="en-US" sz="4400" dirty="0">
                <a:solidFill>
                  <a:schemeClr val="accent1">
                    <a:lumMod val="75000"/>
                  </a:schemeClr>
                </a:solidFill>
                <a:latin typeface="Times New Roman" pitchFamily="18" charset="0"/>
                <a:cs typeface="Times New Roman" pitchFamily="18" charset="0"/>
              </a:rPr>
              <a:t>TESTING</a:t>
            </a:r>
            <a:endParaRPr lang="en-IN" dirty="0"/>
          </a:p>
        </p:txBody>
      </p:sp>
      <p:sp>
        <p:nvSpPr>
          <p:cNvPr id="7" name="Content Placeholder 6">
            <a:extLst>
              <a:ext uri="{FF2B5EF4-FFF2-40B4-BE49-F238E27FC236}">
                <a16:creationId xmlns:a16="http://schemas.microsoft.com/office/drawing/2014/main" id="{06697FF4-BD5F-4C44-BA90-A60B646B9B3E}"/>
              </a:ext>
            </a:extLst>
          </p:cNvPr>
          <p:cNvSpPr>
            <a:spLocks noGrp="1"/>
          </p:cNvSpPr>
          <p:nvPr>
            <p:ph sz="half" idx="1"/>
          </p:nvPr>
        </p:nvSpPr>
        <p:spPr>
          <a:xfrm>
            <a:off x="407368" y="1124744"/>
            <a:ext cx="5472608" cy="5231606"/>
          </a:xfrm>
        </p:spPr>
        <p:txBody>
          <a:bodyPr/>
          <a:lstStyle/>
          <a:p>
            <a:pPr marL="0" indent="0">
              <a:buNone/>
            </a:pPr>
            <a:r>
              <a:rPr lang="en-US" sz="1800" dirty="0">
                <a:effectLst/>
                <a:latin typeface="Times New Roman" panose="02020603050405020304" pitchFamily="18" charset="0"/>
                <a:ea typeface="Calibri" panose="020F0502020204030204" pitchFamily="34" charset="0"/>
              </a:rPr>
              <a:t>The below fig displays the scenario when the user enters a non-existing country name. As we expect, no country is displayed until the correct input is provided. </a:t>
            </a:r>
            <a:endParaRPr lang="en-IN" sz="1800" dirty="0"/>
          </a:p>
          <a:p>
            <a:endParaRPr lang="en-IN" dirty="0"/>
          </a:p>
        </p:txBody>
      </p:sp>
      <p:sp>
        <p:nvSpPr>
          <p:cNvPr id="8" name="Content Placeholder 7">
            <a:extLst>
              <a:ext uri="{FF2B5EF4-FFF2-40B4-BE49-F238E27FC236}">
                <a16:creationId xmlns:a16="http://schemas.microsoft.com/office/drawing/2014/main" id="{CF8EFB5E-CF89-4336-8372-AA3BD8DE22B3}"/>
              </a:ext>
            </a:extLst>
          </p:cNvPr>
          <p:cNvSpPr>
            <a:spLocks noGrp="1"/>
          </p:cNvSpPr>
          <p:nvPr>
            <p:ph sz="half" idx="2"/>
          </p:nvPr>
        </p:nvSpPr>
        <p:spPr>
          <a:xfrm>
            <a:off x="6023992" y="1059288"/>
            <a:ext cx="5329808" cy="5117675"/>
          </a:xfrm>
        </p:spPr>
        <p:txBody>
          <a:bodyPr/>
          <a:lstStyle/>
          <a:p>
            <a:pPr marL="0" indent="0">
              <a:buNone/>
            </a:pPr>
            <a:r>
              <a:rPr lang="en-US" sz="1800" dirty="0">
                <a:effectLst/>
                <a:latin typeface="Times New Roman" panose="02020603050405020304" pitchFamily="18" charset="0"/>
                <a:ea typeface="Calibri" panose="020F0502020204030204" pitchFamily="34" charset="0"/>
              </a:rPr>
              <a:t>The below fig represents the scenario when the user has entered few letters in the search bar and the countries with name matching to the entered value is displayed to the user to be selected.</a:t>
            </a:r>
            <a:endParaRPr lang="en-IN" dirty="0"/>
          </a:p>
        </p:txBody>
      </p:sp>
      <p:sp>
        <p:nvSpPr>
          <p:cNvPr id="4" name="Date Placeholder 3">
            <a:extLst>
              <a:ext uri="{FF2B5EF4-FFF2-40B4-BE49-F238E27FC236}">
                <a16:creationId xmlns:a16="http://schemas.microsoft.com/office/drawing/2014/main" id="{7545DEBE-490C-4D92-B0F0-AD8A6D1B609B}"/>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877B74EB-4FF1-40F6-A5C7-2CDA1369BB1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46CFCB2D-5FFB-40FF-8594-C9D4723C9789}"/>
              </a:ext>
            </a:extLst>
          </p:cNvPr>
          <p:cNvSpPr>
            <a:spLocks noGrp="1"/>
          </p:cNvSpPr>
          <p:nvPr>
            <p:ph type="sldNum" sz="quarter" idx="12"/>
          </p:nvPr>
        </p:nvSpPr>
        <p:spPr/>
        <p:txBody>
          <a:bodyPr/>
          <a:lstStyle/>
          <a:p>
            <a:fld id="{5B4F5413-E548-45A8-B9DD-11B71454D5CA}" type="slidenum">
              <a:rPr lang="en-US" smtClean="0"/>
              <a:pPr/>
              <a:t>19</a:t>
            </a:fld>
            <a:endParaRPr lang="en-US" dirty="0"/>
          </a:p>
        </p:txBody>
      </p:sp>
      <p:pic>
        <p:nvPicPr>
          <p:cNvPr id="13" name="Picture 12">
            <a:extLst>
              <a:ext uri="{FF2B5EF4-FFF2-40B4-BE49-F238E27FC236}">
                <a16:creationId xmlns:a16="http://schemas.microsoft.com/office/drawing/2014/main" id="{E46B1856-F1DD-480D-916B-86C0C95AA5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1464" y="2224164"/>
            <a:ext cx="3321582" cy="3960185"/>
          </a:xfrm>
          <a:prstGeom prst="rect">
            <a:avLst/>
          </a:prstGeom>
          <a:ln>
            <a:solidFill>
              <a:sysClr val="windowText" lastClr="000000"/>
            </a:solidFill>
          </a:ln>
        </p:spPr>
      </p:pic>
      <p:pic>
        <p:nvPicPr>
          <p:cNvPr id="14" name="Picture 13">
            <a:extLst>
              <a:ext uri="{FF2B5EF4-FFF2-40B4-BE49-F238E27FC236}">
                <a16:creationId xmlns:a16="http://schemas.microsoft.com/office/drawing/2014/main" id="{784A77FA-7148-437C-8E9A-1BD7C0CB6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2144" y="2224164"/>
            <a:ext cx="2810371" cy="3952799"/>
          </a:xfrm>
          <a:prstGeom prst="rect">
            <a:avLst/>
          </a:prstGeom>
          <a:ln>
            <a:solidFill>
              <a:sysClr val="windowText" lastClr="000000"/>
            </a:solidFill>
          </a:ln>
        </p:spPr>
      </p:pic>
    </p:spTree>
    <p:extLst>
      <p:ext uri="{BB962C8B-B14F-4D97-AF65-F5344CB8AC3E}">
        <p14:creationId xmlns:p14="http://schemas.microsoft.com/office/powerpoint/2010/main" val="45200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199456" y="1445033"/>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DB6F-1658-4F17-99F7-0789B4E16D92}"/>
              </a:ext>
            </a:extLst>
          </p:cNvPr>
          <p:cNvSpPr>
            <a:spLocks noGrp="1"/>
          </p:cNvSpPr>
          <p:nvPr>
            <p:ph type="title"/>
          </p:nvPr>
        </p:nvSpPr>
        <p:spPr>
          <a:xfrm>
            <a:off x="838200" y="338232"/>
            <a:ext cx="10515600" cy="694162"/>
          </a:xfrm>
        </p:spPr>
        <p:txBody>
          <a:bodyPr>
            <a:normAutofit fontScale="90000"/>
          </a:bodyPr>
          <a:lstStyle/>
          <a:p>
            <a:pPr algn="ctr"/>
            <a:r>
              <a:rPr lang="en-US" sz="4400" dirty="0">
                <a:solidFill>
                  <a:schemeClr val="accent1">
                    <a:lumMod val="75000"/>
                  </a:schemeClr>
                </a:solidFill>
                <a:latin typeface="Times New Roman" pitchFamily="18" charset="0"/>
                <a:cs typeface="Times New Roman" pitchFamily="18" charset="0"/>
              </a:rPr>
              <a:t>TESTING</a:t>
            </a:r>
            <a:endParaRPr lang="en-IN" dirty="0"/>
          </a:p>
        </p:txBody>
      </p:sp>
      <p:sp>
        <p:nvSpPr>
          <p:cNvPr id="6" name="Content Placeholder 5">
            <a:extLst>
              <a:ext uri="{FF2B5EF4-FFF2-40B4-BE49-F238E27FC236}">
                <a16:creationId xmlns:a16="http://schemas.microsoft.com/office/drawing/2014/main" id="{DDCCC0DA-1E47-4F50-A68C-CE497E9A3BDA}"/>
              </a:ext>
            </a:extLst>
          </p:cNvPr>
          <p:cNvSpPr>
            <a:spLocks noGrp="1"/>
          </p:cNvSpPr>
          <p:nvPr>
            <p:ph idx="1"/>
          </p:nvPr>
        </p:nvSpPr>
        <p:spPr/>
        <p:txBody>
          <a:bodyPr>
            <a:normAutofit fontScale="55000" lnSpcReduction="20000"/>
          </a:bodyPr>
          <a:lstStyle/>
          <a:p>
            <a:pPr marL="0" indent="0">
              <a:lnSpc>
                <a:spcPct val="107000"/>
              </a:lnSpc>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Handling Errors in REST API</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The simplest way we handle errors is to respond with an appropriate status code. Here are some common response codes: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400 Bad Request</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 client sent an invalid request, such as lacking required request body or parameter</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401 Unauthorized</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 client failed to authenticate with the server</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403 Forbidden </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client authenticated but does not have permission to access the requested resource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404 Not Found</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 the requested resource does not exist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412 Precondition Failed</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 one or more conditions in the request header fields evaluated to false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500 Internal Server Error</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 a generic error occurred on the server</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503 Service Unavailable</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 the requested service is not available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DF6FD0E6-9712-4947-A693-FA882F83C0B8}"/>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79D8866-5204-46E6-A80A-021E24D10383}"/>
              </a:ext>
            </a:extLst>
          </p:cNvPr>
          <p:cNvSpPr>
            <a:spLocks noGrp="1"/>
          </p:cNvSpPr>
          <p:nvPr>
            <p:ph type="ftr" sz="quarter" idx="11"/>
          </p:nvPr>
        </p:nvSpPr>
        <p:spPr/>
        <p:txBody>
          <a:bodyPr/>
          <a:lstStyle/>
          <a:p>
            <a:r>
              <a:rPr lang="en-US"/>
              <a:t>2021 - 2022</a:t>
            </a:r>
            <a:endParaRPr lang="en-US" dirty="0"/>
          </a:p>
        </p:txBody>
      </p:sp>
      <p:sp>
        <p:nvSpPr>
          <p:cNvPr id="5" name="Slide Number Placeholder 4">
            <a:extLst>
              <a:ext uri="{FF2B5EF4-FFF2-40B4-BE49-F238E27FC236}">
                <a16:creationId xmlns:a16="http://schemas.microsoft.com/office/drawing/2014/main" id="{952E3813-4429-4A5F-95D8-CA1B1EF01BCD}"/>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281806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26349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268760"/>
            <a:ext cx="9361040" cy="4968552"/>
          </a:xfrm>
        </p:spPr>
        <p:txBody>
          <a:bodyPr>
            <a:normAutofit/>
          </a:bodyPr>
          <a:lstStyle/>
          <a:p>
            <a:pPr marL="0" indent="0">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app provides efficient means to find information related to COVID-19 by displaying most necessary details to the user and is beginner friendly. It successfully provides the digital protection of the society, creates public awareness, and helps users to be up to date with essential details.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27448" y="1124744"/>
            <a:ext cx="10585176" cy="5112568"/>
          </a:xfrm>
        </p:spPr>
        <p:txBody>
          <a:bodyPr>
            <a:normAutofit/>
          </a:bodyPr>
          <a:lstStyle/>
          <a:p>
            <a:pPr marL="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app can be extended to have many new features such 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APIs to provide COVID-19 news of different countries and default country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Make the app accurate.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 geo-locations.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Make it contact COVID-19 centers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Allow the users to book vaccination slots.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Take basic self-assessment tests by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Aft>
                <a:spcPts val="8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 information on nearby containment zones.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lvl="0" indent="-342900" algn="just">
              <a:lnSpc>
                <a:spcPct val="150000"/>
              </a:lnSpc>
              <a:buClr>
                <a:srgbClr val="000000"/>
              </a:buClr>
              <a:buFont typeface="Wingdings" panose="05000000000000000000" pitchFamily="2" charset="2"/>
              <a:buChar char=""/>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https://flutter.dev/learn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Clr>
                <a:srgbClr val="000000"/>
              </a:buClr>
              <a:buFont typeface="Wingdings" panose="05000000000000000000" pitchFamily="2" charset="2"/>
              <a:buChar char=""/>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https://docs.flutter.dev/reference/tutorials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Clr>
                <a:srgbClr val="000000"/>
              </a:buClr>
              <a:buFont typeface="Wingdings" panose="05000000000000000000" pitchFamily="2" charset="2"/>
              <a:buChar char=""/>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https://www.tutorialspoint.com/flutter/index.htm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Clr>
                <a:srgbClr val="000000"/>
              </a:buClr>
              <a:buFont typeface="Wingdings" panose="05000000000000000000" pitchFamily="2" charset="2"/>
              <a:buChar char=""/>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https://www.geeksforgeeks.org/flutter-material-design/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Clr>
                <a:srgbClr val="000000"/>
              </a:buClr>
              <a:buFont typeface="Wingdings" panose="05000000000000000000" pitchFamily="2" charset="2"/>
              <a:buChar char=""/>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https://www.ibm.com/cloud/learn/rest-apis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Clr>
                <a:srgbClr val="000000"/>
              </a:buClr>
              <a:buFont typeface="Wingdings" panose="05000000000000000000" pitchFamily="2" charset="2"/>
              <a:buChar char=""/>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https://www.raywenderlich.com/24499516-getting-started-with-flutter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Clr>
                <a:srgbClr val="000000"/>
              </a:buClr>
              <a:buFont typeface="Wingdings" panose="05000000000000000000" pitchFamily="2" charset="2"/>
              <a:buChar char=""/>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https://www.w3adda.com/flutter-tutorial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lnSpcReduction="10000"/>
          </a:bodyPr>
          <a:lstStyle/>
          <a:p>
            <a:pPr algn="ctr">
              <a:buNone/>
            </a:pPr>
            <a:r>
              <a:rPr lang="en-US" sz="3200" b="1" dirty="0">
                <a:solidFill>
                  <a:schemeClr val="accent1">
                    <a:lumMod val="75000"/>
                  </a:schemeClr>
                </a:solidFill>
                <a:latin typeface="Times New Roman" pitchFamily="18" charset="0"/>
                <a:cs typeface="Times New Roman" pitchFamily="18" charset="0"/>
              </a:rPr>
              <a:t>REFERENCE PAPERS</a:t>
            </a:r>
          </a:p>
          <a:p>
            <a:pPr>
              <a:buNone/>
            </a:pPr>
            <a:r>
              <a:rPr lang="en-US" sz="1800" dirty="0">
                <a:solidFill>
                  <a:schemeClr val="tx1">
                    <a:lumMod val="75000"/>
                    <a:lumOff val="25000"/>
                  </a:schemeClr>
                </a:solidFill>
              </a:rPr>
              <a:t> </a:t>
            </a:r>
          </a:p>
          <a:p>
            <a:pPr marL="342900" lvl="0" indent="-342900">
              <a:lnSpc>
                <a:spcPct val="150000"/>
              </a:lnSpc>
              <a:buFont typeface="+mj-lt"/>
              <a:buAutoNum type="arabicParenR"/>
            </a:pPr>
            <a:r>
              <a:rPr lang="en-US" sz="160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Ragda</a:t>
            </a:r>
            <a:r>
              <a:rPr lang="en-US" sz="16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Mamoun</a:t>
            </a:r>
            <a:r>
              <a:rPr lang="en-US" sz="16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Mohamed </a:t>
            </a:r>
            <a:r>
              <a:rPr lang="en-US" sz="160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Nasor</a:t>
            </a:r>
            <a:r>
              <a:rPr lang="en-US" sz="16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Sahar H. </a:t>
            </a:r>
            <a:r>
              <a:rPr lang="en-US" sz="160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Abulikailik</a:t>
            </a:r>
            <a:r>
              <a:rPr lang="en-US" sz="16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Design and Development of Mobile Healthcare Application Prototype Using Flutter</a:t>
            </a:r>
            <a:r>
              <a:rPr lang="en-US" sz="16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2020 International Conference on Computer, Control, Electrical, and Electronics Engineering (ICCCEEE)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Shady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Boukhary</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Eduardo Colmenares.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 Clean Approach to Flutter Development through the Flutter Clean Architecture Package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2019 International Conference on Computational Science and Computational Intelligence (CSCI)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Madhuram</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Ashu</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Kumar,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Pandyamanian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Cross Platform Development using Flutter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Engineering Science and Computing, April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arenR"/>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Aakanksha</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Tashildar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Nisha Shah,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Rushabh</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Gala,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Trishul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Giri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Pranali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Chavhan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Application Development using Flutter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International Research Journal of Modernization in Engineering Technology and Science 2020</a:t>
            </a:r>
          </a:p>
          <a:p>
            <a:pPr marL="342900" lvl="0" indent="-342900" algn="just">
              <a:lnSpc>
                <a:spcPct val="150000"/>
              </a:lnSpc>
              <a:spcAft>
                <a:spcPts val="800"/>
              </a:spcAft>
              <a:buFont typeface="+mj-lt"/>
              <a:buAutoNum type="arabicParenR"/>
            </a:pPr>
            <a:r>
              <a:rPr lang="en-IN" sz="1800" dirty="0" err="1">
                <a:effectLst/>
                <a:latin typeface="Times New Roman" panose="02020603050405020304" pitchFamily="18" charset="0"/>
                <a:ea typeface="Calibri" panose="020F0502020204030204" pitchFamily="34" charset="0"/>
              </a:rPr>
              <a:t>Achal</a:t>
            </a:r>
            <a:r>
              <a:rPr lang="en-IN" sz="1800" dirty="0">
                <a:effectLst/>
                <a:latin typeface="Times New Roman" panose="02020603050405020304" pitchFamily="18" charset="0"/>
                <a:ea typeface="Calibri" panose="020F0502020204030204" pitchFamily="34" charset="0"/>
              </a:rPr>
              <a:t> Agrawal, Amit Agrawal, Rahul Arya, Hardik Jain, Jyoti </a:t>
            </a:r>
            <a:r>
              <a:rPr lang="en-IN" sz="1800" dirty="0" err="1">
                <a:effectLst/>
                <a:latin typeface="Times New Roman" panose="02020603050405020304" pitchFamily="18" charset="0"/>
                <a:ea typeface="Calibri" panose="020F0502020204030204" pitchFamily="34" charset="0"/>
              </a:rPr>
              <a:t>Manoorkar</a:t>
            </a:r>
            <a:r>
              <a:rPr lang="en-IN" sz="1800"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Comparison of Flutter with Other Development Platforms</a:t>
            </a:r>
            <a:r>
              <a:rPr lang="en-IN" sz="1800" dirty="0">
                <a:effectLst/>
                <a:latin typeface="Times New Roman" panose="02020603050405020304" pitchFamily="18" charset="0"/>
                <a:ea typeface="Calibri" panose="020F0502020204030204" pitchFamily="34" charset="0"/>
              </a:rPr>
              <a:t>. International Journal of Creative Research Thoughts 2021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Tree>
    <p:extLst>
      <p:ext uri="{BB962C8B-B14F-4D97-AF65-F5344CB8AC3E}">
        <p14:creationId xmlns:p14="http://schemas.microsoft.com/office/powerpoint/2010/main" val="1862010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26</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11424" y="1052736"/>
            <a:ext cx="10009112" cy="4896544"/>
          </a:xfrm>
        </p:spPr>
        <p:txBody>
          <a:bodyPr>
            <a:normAutofit fontScale="92500" lnSpcReduction="10000"/>
          </a:bodyPr>
          <a:lstStyle/>
          <a:p>
            <a:pPr algn="just">
              <a:lnSpc>
                <a:spcPct val="170000"/>
              </a:lnSpc>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rPr>
              <a:t>The World Health Organization has declared the outbreak of the novel coronavirus, Covid-19 as pandemic across the world. COVID-19 has become biggest impediment for the survival of the human race, at present. </a:t>
            </a:r>
          </a:p>
          <a:p>
            <a:pPr algn="just">
              <a:lnSpc>
                <a:spcPct val="170000"/>
              </a:lnSpc>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rPr>
              <a:t>As mobile technology is now an important component of human life, hence it is possible to use the power of mobile technology against the treat of COVID-19. </a:t>
            </a:r>
          </a:p>
          <a:p>
            <a:pPr algn="just">
              <a:lnSpc>
                <a:spcPct val="170000"/>
              </a:lnSpc>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rPr>
              <a:t>The application is featured with all the real-time attributes about the novel coronavirus disease and its measures and controls. To achieve all these functionalities, many tools and APIs are used in this application. </a:t>
            </a:r>
            <a:endParaRPr lang="en-US" sz="1900" dirty="0">
              <a:latin typeface="Times New Roman" panose="02020603050405020304" pitchFamily="18" charset="0"/>
              <a:ea typeface="Calibri" panose="020F0502020204030204" pitchFamily="34" charset="0"/>
            </a:endParaRPr>
          </a:p>
          <a:p>
            <a:pPr algn="just">
              <a:lnSpc>
                <a:spcPct val="170000"/>
              </a:lnSpc>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system purposely aims to maintain the digital protection of the society, create public awareness, and not create any agitation situation among the individuals of the society.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70000"/>
              </a:lnSpc>
              <a:buNone/>
            </a:pPr>
            <a:endParaRPr lang="en-US" sz="1800" b="1" dirty="0">
              <a:effectLst/>
              <a:latin typeface="Times New Roman" pitchFamily="18" charset="0"/>
              <a:ea typeface="Calibri" panose="020F0502020204030204" pitchFamily="34" charset="0"/>
              <a:cs typeface="Times New Roman" pitchFamily="18" charset="0"/>
            </a:endParaRPr>
          </a:p>
          <a:p>
            <a:pPr algn="just">
              <a:lnSpc>
                <a:spcPct val="170000"/>
              </a:lnSpc>
              <a:buFont typeface="Wingdings" panose="05000000000000000000" pitchFamily="2" charset="2"/>
              <a:buChar char="Ø"/>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268760"/>
            <a:ext cx="10225136" cy="4968552"/>
          </a:xfrm>
        </p:spPr>
        <p:txBody>
          <a:bodyPr>
            <a:noAutofit/>
          </a:bodyPr>
          <a:lstStyle/>
          <a:p>
            <a:pPr algn="just">
              <a:lnSpc>
                <a:spcPct val="200000"/>
              </a:lnSpc>
              <a:buFont typeface="Wingdings" pitchFamily="2" charset="2"/>
              <a:buChar char="Ø"/>
            </a:pPr>
            <a:r>
              <a:rPr lang="en-US" sz="1800" b="1" dirty="0">
                <a:latin typeface="Times New Roman" pitchFamily="18" charset="0"/>
                <a:cs typeface="Times New Roman" pitchFamily="18" charset="0"/>
                <a:hlinkClick r:id="rId2"/>
              </a:rPr>
              <a:t>Enmaz</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has a simple yet robust solution that helps any Industry / Factory digitize their work floor in no time. The products offered will help in remote monitoring, controlling and also analyzing any machine parameter or process</a:t>
            </a:r>
          </a:p>
          <a:p>
            <a:pPr algn="just">
              <a:lnSpc>
                <a:spcPct val="200000"/>
              </a:lnSpc>
              <a:buFont typeface="Wingdings" pitchFamily="2" charset="2"/>
              <a:buChar char="Ø"/>
            </a:pPr>
            <a:r>
              <a:rPr lang="en-US" sz="1800" dirty="0">
                <a:latin typeface="Times New Roman" pitchFamily="18" charset="0"/>
                <a:cs typeface="Times New Roman" pitchFamily="18" charset="0"/>
              </a:rPr>
              <a:t>The company provides products like Marvel Translators, Marvel Sensors, Gateway, Cloud Software etc.</a:t>
            </a:r>
          </a:p>
          <a:p>
            <a:pPr algn="just">
              <a:lnSpc>
                <a:spcPct val="200000"/>
              </a:lnSpc>
              <a:buFont typeface="Wingdings" pitchFamily="2" charset="2"/>
              <a:buChar char="Ø"/>
            </a:pPr>
            <a:r>
              <a:rPr lang="en-US" sz="1800" dirty="0">
                <a:latin typeface="Times New Roman" pitchFamily="18" charset="0"/>
                <a:cs typeface="Times New Roman" pitchFamily="18" charset="0"/>
              </a:rPr>
              <a:t>The products provided by the company includes Reliable Hardware, Innovative Software with Competitive Costs.</a:t>
            </a:r>
          </a:p>
          <a:p>
            <a:pPr algn="just">
              <a:lnSpc>
                <a:spcPct val="200000"/>
              </a:lnSpc>
              <a:buFont typeface="Wingdings" pitchFamily="2" charset="2"/>
              <a:buChar char="Ø"/>
            </a:pPr>
            <a:r>
              <a:rPr lang="en-US" sz="1800" dirty="0">
                <a:latin typeface="Times New Roman" pitchFamily="18" charset="0"/>
                <a:cs typeface="Times New Roman" pitchFamily="18" charset="0"/>
              </a:rPr>
              <a:t>The company provided an internship in the domain Flutter, which </a:t>
            </a:r>
            <a:r>
              <a:rPr lang="en-US" sz="1800" b="0" i="0" dirty="0">
                <a:solidFill>
                  <a:srgbClr val="000000"/>
                </a:solidFill>
                <a:effectLst/>
                <a:latin typeface="Times New Roman" panose="02020603050405020304" pitchFamily="18" charset="0"/>
                <a:cs typeface="Times New Roman" panose="02020603050405020304" pitchFamily="18" charset="0"/>
              </a:rPr>
              <a:t>is an open source framework by Google for building beautiful, natively compiled, multi-platform applications from a single codebase.</a:t>
            </a:r>
          </a:p>
          <a:p>
            <a:pPr marL="0" indent="0" algn="just">
              <a:lnSpc>
                <a:spcPct val="200000"/>
              </a:lnSpc>
              <a:buNone/>
            </a:pP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sz="1800" dirty="0">
                <a:effectLst/>
                <a:latin typeface="Times New Roman" panose="02020603050405020304" pitchFamily="18" charset="0"/>
                <a:ea typeface="Calibri" panose="020F0502020204030204" pitchFamily="34" charset="0"/>
              </a:rPr>
              <a:t>In Wuhan city of China, due to some unknown causes a local outbreak of pneumonia was notice in December 2019.  As of April 25, 2019, more than 22,398 confirmed COVID-19 cases were found in INDIA.</a:t>
            </a:r>
          </a:p>
          <a:p>
            <a:pPr algn="just">
              <a:lnSpc>
                <a:spcPct val="120000"/>
              </a:lnSpc>
              <a:buFont typeface="Wingdings" pitchFamily="2" charset="2"/>
              <a:buChar char="Ø"/>
            </a:pPr>
            <a:r>
              <a:rPr lang="en-US" sz="1800" dirty="0">
                <a:effectLst/>
                <a:latin typeface="Times New Roman" panose="02020603050405020304" pitchFamily="18" charset="0"/>
                <a:ea typeface="Calibri" panose="020F0502020204030204" pitchFamily="34" charset="0"/>
              </a:rPr>
              <a:t>In this pandemic condition, a couple of mobile applications are introduced by government institutions and others, which are providing valuable information to the people to aware of the pandemic situation</a:t>
            </a:r>
            <a:r>
              <a:rPr lang="en-US" sz="1800" dirty="0">
                <a:latin typeface="Times New Roman" panose="02020603050405020304" pitchFamily="18" charset="0"/>
                <a:ea typeface="Calibri" panose="020F0502020204030204" pitchFamily="34" charset="0"/>
              </a:rPr>
              <a:t>.</a:t>
            </a:r>
          </a:p>
          <a:p>
            <a:pPr algn="just">
              <a:lnSpc>
                <a:spcPct val="120000"/>
              </a:lnSpc>
              <a:buFont typeface="Wingdings" pitchFamily="2" charset="2"/>
              <a:buChar char="Ø"/>
            </a:pPr>
            <a:r>
              <a:rPr lang="en-US" sz="1800" dirty="0">
                <a:effectLst/>
                <a:latin typeface="Times New Roman" panose="02020603050405020304" pitchFamily="18" charset="0"/>
                <a:ea typeface="Calibri" panose="020F0502020204030204" pitchFamily="34" charset="0"/>
              </a:rPr>
              <a:t>The Government of India took the initiative and developed a mobile application named </a:t>
            </a:r>
            <a:r>
              <a:rPr lang="en-US" sz="1800" dirty="0" err="1">
                <a:effectLst/>
                <a:latin typeface="Times New Roman" panose="02020603050405020304" pitchFamily="18" charset="0"/>
                <a:ea typeface="Calibri" panose="020F0502020204030204" pitchFamily="34" charset="0"/>
              </a:rPr>
              <a:t>AarogyaSetu</a:t>
            </a:r>
            <a:r>
              <a:rPr lang="en-US" sz="1800" dirty="0">
                <a:effectLst/>
                <a:latin typeface="Times New Roman" panose="02020603050405020304" pitchFamily="18" charset="0"/>
                <a:ea typeface="Calibri" panose="020F0502020204030204" pitchFamily="34" charset="0"/>
              </a:rPr>
              <a:t> to connect essential health services with the people of INDIA. MICROSOFT BING has taken the novel attempt to implement a software solution for the COVID-19 pandemic across the world for data transparency and increasing traceability.</a:t>
            </a:r>
          </a:p>
          <a:p>
            <a:pPr algn="just">
              <a:lnSpc>
                <a:spcPct val="120000"/>
              </a:lnSpc>
              <a:buFont typeface="Wingdings"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application with a lot of information may be confusing for the user with less knowledge on how to use mobile/web. We propose a simple Covid-19 Tracker which provides most important functionalities. The application uses API to fetch the real-time number of active cases, number of recovered and deaths. It provides means to find any country of his choice and allow the user to set a default country for frequent updates.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buFont typeface="Wingdings" pitchFamily="2" charset="2"/>
              <a:buChar char="Ø"/>
            </a:pPr>
            <a:r>
              <a:rPr lang="en-US" sz="1800" dirty="0">
                <a:latin typeface="Times New Roman" panose="02020603050405020304" pitchFamily="18" charset="0"/>
              </a:rPr>
              <a:t>The </a:t>
            </a:r>
            <a:r>
              <a:rPr lang="en-US" sz="1800" dirty="0">
                <a:effectLst/>
                <a:latin typeface="Times New Roman" panose="02020603050405020304" pitchFamily="18" charset="0"/>
                <a:ea typeface="Calibri" panose="020F0502020204030204" pitchFamily="34" charset="0"/>
              </a:rPr>
              <a:t>application provides users information on top COVID-19 symptoms and precautions to be taken to prevent from getting affected. It also tries to burst some myths related to COVID-19 and provides important information about the virus. </a:t>
            </a: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256584"/>
          </a:xfrm>
        </p:spPr>
        <p:txBody>
          <a:bodyPr>
            <a:normAutofit fontScale="92500" lnSpcReduction="20000"/>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Literature survey describes the concept of how the concept has emerged, how it has been implemented and what is the current status.</a:t>
            </a: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Paper [1]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a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healthcare mobile application prototype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was developed successfully and installed on an Android smartphone. The application offers convenient telemedicine services that enable patients to be diagnosed online by medical specialists. The application also facilitates the ordering of medications using online payment. Medications can be delivered directly to the desired location, and in emergency cases, patients can call for ambulance service. The system enables medical doctors and nurses to monitor their patient’s health continuously. Pharmacies can also use the application to offer and deliver their medical products to patients. The development of prototype was discussed in phases and the future enhancement along with the final version of the application that can be developed is examined and recorded for further studies.</a:t>
            </a: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Paper [2]</a:t>
            </a:r>
          </a:p>
          <a:p>
            <a:pPr marL="0" indent="0">
              <a:lnSpc>
                <a:spcPct val="11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Flutter developers have to deal with a state management issue when developing their applications. In order to solve this problem, multiple architectures have been developed. This paper proposes a new Flutter architecture based on the Clean Architecture by Uncle Bob. The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Flutter Clean Architecture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(FCA) proposed in this paper is packaged and released through a Flutter package. The architecture is tested by developing a full application from scratch using the package and documenting the process. The Flutter Clean Architecture provides a solution to the state management problem as well as a potential overall choice for Flutter mobile application architecture. </a:t>
            </a: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377264" cy="5040560"/>
          </a:xfrm>
        </p:spPr>
        <p:txBody>
          <a:bodyPr/>
          <a:lstStyle/>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Paper [3]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Examination of most recent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cross-stage mobile application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improvement approaches which are at present accessible in the market are successfully weighed up in this paper. This exploration paper investigated how unique devices which are as of now accessible in the market. An application is developed on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Flutter for farming solution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 it contains features that help farmers plan their crop cycles and accordingly decide the optimum time or climate for growing any crop. The main objective of the app is to provide farmers with a complete solution to help maximize their yield and resolve their queries. The paper mentions the key features of the App and the information it provides in the lifecycle of farming.</a:t>
            </a: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Paper [4]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Cross-platform mobile application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development is the pressing priority in today’s world and generation. Developers are enforced to either construct the same application numerous times for various operating systems or accept a low-quality similar solution that trades native speed and accuracy for portability. In this paper authors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explain Flutter and its features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 advantages over other technologies. The paper is concluded with the contribution of the App to the society. The App is helping the retailers and small to medium shop owners to attract new customers, retain existing ones, and motivate increased purchase among current consumers. </a:t>
            </a:r>
          </a:p>
          <a:p>
            <a:pPr marL="0" indent="0" algn="just">
              <a:lnSpc>
                <a:spcPct val="100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285537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305256" cy="5040560"/>
          </a:xfrm>
        </p:spPr>
        <p:txBody>
          <a:bodyPr/>
          <a:lstStyle/>
          <a:p>
            <a:pPr marL="0" indent="0" algn="just">
              <a:lnSpc>
                <a:spcPct val="10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Paper [5]</a:t>
            </a:r>
          </a:p>
          <a:p>
            <a:pPr marL="0" indent="0" algn="just">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paper, a study has been undertaken to indicate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benefits of using Flutter over other app development platforms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paper consists of working of different platforms and their role in application development. Cross-platform frameworks that show resemblance to Flutter were discussed and implemented by various companies, yet neither of them suffices to satisfy the requirement of industrial development. In spite of the ineffective precursors, Flutter which is backed up by Google, drew attention and developers found it easier to use as well.</a:t>
            </a:r>
          </a:p>
          <a:p>
            <a:pPr marL="0" indent="0" algn="just">
              <a:lnSpc>
                <a:spcPct val="10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Authors conclude the paper by stating that Flutter is a tool with a promising feature, if the community continues to grow in the direction that it is right now. Considering that Flutter’s strong side is being a cross-platform solution, Flutter still performs well on a single application base if compared to native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0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extLst>
      <p:ext uri="{BB962C8B-B14F-4D97-AF65-F5344CB8AC3E}">
        <p14:creationId xmlns:p14="http://schemas.microsoft.com/office/powerpoint/2010/main" val="203436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marL="0" marR="75565"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best thing about using Flutter for creating cross-platform native mobile apps is the fact that you can build those on almost any OS.</a:t>
            </a:r>
          </a:p>
          <a:p>
            <a:pPr marL="0" marR="75565"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are some System Requirements for Android Studio which is needed for running an Android simulator.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75565" indent="0" algn="just">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Windows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75565" lvl="1" algn="just">
              <a:lnSpc>
                <a:spcPct val="150000"/>
              </a:lnSpc>
              <a:spcAft>
                <a:spcPts val="800"/>
              </a:spcAf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Microsoft® Windows® 7/8/10 (64-bit)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75565" lvl="1" algn="just">
              <a:lnSpc>
                <a:spcPct val="150000"/>
              </a:lnSpc>
              <a:spcAft>
                <a:spcPts val="800"/>
              </a:spcAf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GB RAM minimum, 8 GB RAM recommended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75565" lvl="1" algn="just">
              <a:lnSpc>
                <a:spcPct val="150000"/>
              </a:lnSpc>
              <a:spcAft>
                <a:spcPts val="800"/>
              </a:spcAf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 GB of available disk space minimum,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75565" lvl="1" algn="just">
              <a:lnSpc>
                <a:spcPct val="150000"/>
              </a:lnSpc>
              <a:spcAft>
                <a:spcPts val="800"/>
              </a:spcAf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GB Recommended (500 MB for IDE + 1.5 GB for Android SDK and emulator system image)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75565" lvl="1" algn="just">
              <a:lnSpc>
                <a:spcPct val="150000"/>
              </a:lnSpc>
              <a:spcAft>
                <a:spcPts val="800"/>
              </a:spcAf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1280 x 800 minimum screen resolution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3140</TotalTime>
  <Words>2677</Words>
  <Application>Microsoft Office PowerPoint</Application>
  <PresentationFormat>Widescreen</PresentationFormat>
  <Paragraphs>265</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Covid-19 Tracker App </vt:lpstr>
      <vt:lpstr>AGENDA</vt:lpstr>
      <vt:lpstr>ABSTRACT </vt:lpstr>
      <vt:lpstr>ABOUT THE COMPANY</vt:lpstr>
      <vt:lpstr>INTRODUCTION </vt:lpstr>
      <vt:lpstr>PowerPoint Presentation</vt:lpstr>
      <vt:lpstr>PowerPoint Presentation</vt:lpstr>
      <vt:lpstr>PowerPoint Presentation</vt:lpstr>
      <vt:lpstr>REQUIREMENTS</vt:lpstr>
      <vt:lpstr>SYSTEM DESIGN</vt:lpstr>
      <vt:lpstr>SYSTEM DESIGN</vt:lpstr>
      <vt:lpstr>DETAILED DESIGN</vt:lpstr>
      <vt:lpstr>DETAILED DESIGN</vt:lpstr>
      <vt:lpstr>DETAILED DESIGN</vt:lpstr>
      <vt:lpstr>IMPLEMENTATION</vt:lpstr>
      <vt:lpstr>IMPLEMENTATION</vt:lpstr>
      <vt:lpstr>IMPLEMENTATION</vt:lpstr>
      <vt:lpstr>TESTING </vt:lpstr>
      <vt:lpstr>TESTING</vt:lpstr>
      <vt:lpstr>TESTING</vt:lpstr>
      <vt:lpstr>CONCLUSIONS</vt:lpstr>
      <vt:lpstr>FUTURE ENHANCEMENTS</vt:lpstr>
      <vt:lpstr>PowerPoint Presentation</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Shreya Hasyagar</cp:lastModifiedBy>
  <cp:revision>283</cp:revision>
  <dcterms:created xsi:type="dcterms:W3CDTF">2015-10-29T14:36:38Z</dcterms:created>
  <dcterms:modified xsi:type="dcterms:W3CDTF">2022-01-09T15:06:59Z</dcterms:modified>
</cp:coreProperties>
</file>