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60" r:id="rId4"/>
    <p:sldMasterId id="214748367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C74OhmF1Xgt242coyHyYusrFa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10" name="Google Shape;4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22" name="Google Shape;4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33" name="Google Shape;4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42" name="Google Shape;4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51" name="Google Shape;4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1" lang="en-US" sz="1000"/>
              <a:t>Information about a Particular Enterprise:</a:t>
            </a:r>
            <a:br>
              <a:rPr b="1" lang="en-US" sz="1000"/>
            </a:br>
            <a:r>
              <a:rPr b="1" lang="en-US" sz="1000"/>
              <a:t> </a:t>
            </a:r>
            <a:r>
              <a:rPr lang="en-US" sz="1000"/>
              <a:t>The Student Information Database is specific to the university, representing the enterprise's academic environment.</a:t>
            </a:r>
            <a:br>
              <a:rPr lang="en-US" sz="1000"/>
            </a:br>
            <a:r>
              <a:rPr lang="en-US" sz="1000"/>
              <a:t> It contains essential information about students, courses, faculty, and administrative details relevant to the university's operations.</a:t>
            </a:r>
            <a:br>
              <a:rPr lang="en-US" sz="1000"/>
            </a:br>
            <a:endParaRPr sz="1000"/>
          </a:p>
          <a:p>
            <a:pPr indent="0" lvl="0" marL="0" rtl="0" algn="l">
              <a:lnSpc>
                <a:spcPct val="90000"/>
              </a:lnSpc>
              <a:spcBef>
                <a:spcPts val="600"/>
              </a:spcBef>
              <a:spcAft>
                <a:spcPts val="0"/>
              </a:spcAft>
              <a:buSzPts val="1400"/>
              <a:buNone/>
            </a:pPr>
            <a:r>
              <a:rPr b="1" lang="en-US" sz="1000"/>
              <a:t>Convenient and Efficient Environment:</a:t>
            </a:r>
            <a:br>
              <a:rPr b="1" lang="en-US" sz="1000"/>
            </a:br>
            <a:r>
              <a:rPr b="1" lang="en-US" sz="1000"/>
              <a:t> </a:t>
            </a:r>
            <a:r>
              <a:rPr lang="en-US" sz="1000"/>
              <a:t>A modern DBMS offers a convenient and efficient environment for managing data. It provides user-friendly interfaces and query languages that make it easy for users to interact with the data and retrieve specific information, such as generating class rosters or viewing students' academic records.</a:t>
            </a:r>
            <a:br>
              <a:rPr lang="en-US" sz="1000"/>
            </a:br>
            <a:r>
              <a:rPr lang="en-US" sz="1000"/>
              <a:t> The DBMS ensures that data operations are executed efficiently, optimizing data storage and retrieval to enhance system performance.</a:t>
            </a:r>
            <a:br>
              <a:rPr lang="en-US" sz="1000"/>
            </a:br>
            <a:endParaRPr sz="1000"/>
          </a:p>
          <a:p>
            <a:pPr indent="0" lvl="0" marL="0" rtl="0" algn="l">
              <a:lnSpc>
                <a:spcPct val="90000"/>
              </a:lnSpc>
              <a:spcBef>
                <a:spcPts val="500"/>
              </a:spcBef>
              <a:spcAft>
                <a:spcPts val="0"/>
              </a:spcAft>
              <a:buSzPts val="1400"/>
              <a:buNone/>
            </a:pPr>
            <a:r>
              <a:rPr b="1" lang="en-US" sz="1000"/>
              <a:t>Collection of Interrelated Data:</a:t>
            </a:r>
            <a:br>
              <a:rPr b="1" lang="en-US" sz="1000"/>
            </a:br>
            <a:r>
              <a:rPr b="1" lang="en-US" sz="1000"/>
              <a:t> </a:t>
            </a:r>
            <a:r>
              <a:rPr lang="en-US" sz="1000"/>
              <a:t>the data in the "Students" table is connected to the "Courses" table through the "Enrollments" table, establishing relationships among students, courses, and enrollments.</a:t>
            </a:r>
            <a:br>
              <a:rPr lang="en-US" sz="1000"/>
            </a:br>
            <a:r>
              <a:rPr lang="en-US" sz="1000"/>
              <a:t> These relationships enable the DBMS to retrieve and present data coherently, reflecting the real-world interactions between students and courses.</a:t>
            </a:r>
            <a:br>
              <a:rPr lang="en-US" sz="1000"/>
            </a:br>
            <a:endParaRPr sz="1000"/>
          </a:p>
          <a:p>
            <a:pPr indent="0" lvl="0" marL="0" rtl="0" algn="l">
              <a:lnSpc>
                <a:spcPct val="90000"/>
              </a:lnSpc>
              <a:spcBef>
                <a:spcPts val="600"/>
              </a:spcBef>
              <a:spcAft>
                <a:spcPts val="0"/>
              </a:spcAft>
              <a:buSzPts val="1400"/>
              <a:buNone/>
            </a:pPr>
            <a:r>
              <a:rPr b="1" lang="en-US" sz="1000"/>
              <a:t>Set of Programs to Access the Data:</a:t>
            </a:r>
            <a:br>
              <a:rPr b="1" lang="en-US" sz="1000"/>
            </a:br>
            <a:r>
              <a:rPr b="1" lang="en-US" sz="1000"/>
              <a:t> </a:t>
            </a:r>
            <a:r>
              <a:rPr lang="en-US" sz="1000"/>
              <a:t>University administrators can use a web-based application to view and update student information, while faculty members can access the database using custom-built applications to manage their courses and grading.</a:t>
            </a:r>
            <a:br>
              <a:rPr lang="en-US" sz="1000"/>
            </a:br>
            <a:br>
              <a:rPr lang="en-US" sz="1000"/>
            </a:br>
            <a:endParaRPr sz="1000"/>
          </a:p>
          <a:p>
            <a:pPr indent="0" lvl="0" marL="0" rtl="0" algn="l">
              <a:lnSpc>
                <a:spcPct val="90000"/>
              </a:lnSpc>
              <a:spcBef>
                <a:spcPts val="600"/>
              </a:spcBef>
              <a:spcAft>
                <a:spcPts val="0"/>
              </a:spcAft>
              <a:buSzPts val="1400"/>
              <a:buNone/>
            </a:pPr>
            <a:r>
              <a:rPr b="1" lang="en-US" sz="1000"/>
              <a:t>Managing a Large, Complex Collection of Data:</a:t>
            </a:r>
            <a:br>
              <a:rPr b="1" lang="en-US" sz="1000"/>
            </a:br>
            <a:r>
              <a:rPr b="1" lang="en-US" sz="1000"/>
              <a:t> </a:t>
            </a:r>
            <a:r>
              <a:rPr lang="en-US" sz="1000"/>
              <a:t>the database is capable of handling a substantial amount of data. It efficiently manages diverse data elements related to students, courses, enrollments, grades, and more.</a:t>
            </a:r>
            <a:br>
              <a:rPr lang="en-US" sz="1000"/>
            </a:br>
            <a:r>
              <a:rPr lang="en-US" sz="1000"/>
              <a:t> As the university grows and more students enroll in various courses, the database system can accommodate the expanding data volume while maintaining performance and reliability.</a:t>
            </a:r>
            <a:endParaRPr sz="1000"/>
          </a:p>
          <a:p>
            <a:pPr indent="0" lvl="0" marL="0" rtl="0" algn="l">
              <a:lnSpc>
                <a:spcPct val="90000"/>
              </a:lnSpc>
              <a:spcBef>
                <a:spcPts val="500"/>
              </a:spcBef>
              <a:spcAft>
                <a:spcPts val="0"/>
              </a:spcAft>
              <a:buSzPts val="1400"/>
              <a:buNone/>
            </a:pPr>
            <a:r>
              <a:t/>
            </a:r>
            <a:endParaRPr sz="1000"/>
          </a:p>
          <a:p>
            <a:pPr indent="0" lvl="0" marL="0" rtl="0" algn="l">
              <a:lnSpc>
                <a:spcPct val="90000"/>
              </a:lnSpc>
              <a:spcBef>
                <a:spcPts val="500"/>
              </a:spcBef>
              <a:spcAft>
                <a:spcPts val="0"/>
              </a:spcAft>
              <a:buSzPts val="1400"/>
              <a:buNone/>
            </a:pPr>
            <a:r>
              <a:rPr b="1" lang="en-US" sz="1000"/>
              <a:t>Accessed by Multiple Users and Applications:</a:t>
            </a:r>
            <a:br>
              <a:rPr b="1" lang="en-US" sz="1000"/>
            </a:br>
            <a:r>
              <a:rPr lang="en-US" sz="1000"/>
              <a:t> The Student Information Database is accessed by multiple users, including administrators, faculty, and students, often simultaneously.</a:t>
            </a:r>
            <a:br>
              <a:rPr lang="en-US" sz="1000"/>
            </a:br>
            <a:r>
              <a:rPr lang="en-US" sz="1000"/>
              <a:t> Each user group has specific access rights to ensure data security and privacy. Faculty members may need to retrieve class rosters, while administrators handle student enrollments and maintain the database.</a:t>
            </a:r>
            <a:br>
              <a:rPr lang="en-US" sz="1000"/>
            </a:br>
            <a:r>
              <a:rPr lang="en-US" sz="1000"/>
              <a:t> The DBMS ensures that concurrent access is managed effectively to prevent conflicts and maintain data integrity.</a:t>
            </a:r>
            <a:endParaRPr sz="1000"/>
          </a:p>
          <a:p>
            <a:pPr indent="0" lvl="0" marL="0" rtl="0" algn="l">
              <a:lnSpc>
                <a:spcPct val="90000"/>
              </a:lnSpc>
              <a:spcBef>
                <a:spcPts val="600"/>
              </a:spcBef>
              <a:spcAft>
                <a:spcPts val="0"/>
              </a:spcAft>
              <a:buSzPts val="1400"/>
              <a:buNone/>
            </a:pPr>
            <a:r>
              <a:t/>
            </a:r>
            <a:endParaRPr sz="1000"/>
          </a:p>
          <a:p>
            <a:pPr indent="0" lvl="0" marL="0" rtl="0" algn="l">
              <a:lnSpc>
                <a:spcPct val="90000"/>
              </a:lnSpc>
              <a:spcBef>
                <a:spcPts val="600"/>
              </a:spcBef>
              <a:spcAft>
                <a:spcPts val="0"/>
              </a:spcAft>
              <a:buSzPts val="1400"/>
              <a:buNone/>
            </a:pPr>
            <a:r>
              <a:rPr b="1" lang="en-US" sz="1000"/>
              <a:t>Highly Valuable and Relatively Large Data:</a:t>
            </a:r>
            <a:br>
              <a:rPr b="1" lang="en-US" sz="1000"/>
            </a:br>
            <a:r>
              <a:rPr b="1" lang="en-US" sz="1000"/>
              <a:t> </a:t>
            </a:r>
            <a:r>
              <a:rPr lang="en-US" sz="1000"/>
              <a:t>The Student Information Database contains highly valuable data, as it forms the backbone of the university's academic administration.</a:t>
            </a:r>
            <a:endParaRPr sz="1000"/>
          </a:p>
          <a:p>
            <a:pPr indent="0" lvl="0" marL="0" rtl="0" algn="l">
              <a:lnSpc>
                <a:spcPct val="90000"/>
              </a:lnSpc>
              <a:spcBef>
                <a:spcPts val="500"/>
              </a:spcBef>
              <a:spcAft>
                <a:spcPts val="0"/>
              </a:spcAft>
              <a:buSzPts val="1400"/>
              <a:buNone/>
            </a:pPr>
            <a:r>
              <a:rPr lang="en-US" sz="1000"/>
              <a:t>It stores critical information that supports student progress tracking, course planning, and faculty management.</a:t>
            </a:r>
            <a:br>
              <a:rPr lang="en-US" sz="1000"/>
            </a:br>
            <a:r>
              <a:rPr lang="en-US" sz="1000"/>
              <a:t> As the university serves a considerable number of students and courses, the database qualifies as a relatively large collection of data.</a:t>
            </a:r>
            <a:br>
              <a:rPr lang="en-US" sz="1000"/>
            </a:br>
            <a:endParaRPr sz="1000"/>
          </a:p>
          <a:p>
            <a:pPr indent="0" lvl="0" marL="0" rtl="0" algn="l">
              <a:lnSpc>
                <a:spcPct val="100000"/>
              </a:lnSpc>
              <a:spcBef>
                <a:spcPts val="500"/>
              </a:spcBef>
              <a:spcAft>
                <a:spcPts val="0"/>
              </a:spcAft>
              <a:buSzPts val="1400"/>
              <a:buNone/>
            </a:pPr>
            <a:r>
              <a:t/>
            </a:r>
            <a:endParaRPr sz="1000"/>
          </a:p>
        </p:txBody>
      </p:sp>
      <p:sp>
        <p:nvSpPr>
          <p:cNvPr id="461" name="Google Shape;461;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69" name="Google Shape;4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79" name="Google Shape;4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89" name="Google Shape;4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499" name="Google Shape;4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18" name="Google Shape;3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f3fd8aa4d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509" name="Google Shape;509;g2f3fd8aa4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g2f3fd8aa4d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f0559866b4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518" name="Google Shape;518;g2f0559866b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g2f0559866b4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27" name="Google Shape;5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28" name="Google Shape;3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38" name="Google Shape;3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48" name="Google Shape;3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0559866b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60" name="Google Shape;360;g2f0559866b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g2f0559866b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85" name="Google Shape;3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
        <p:nvSpPr>
          <p:cNvPr id="398" name="Google Shape;3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2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3" name="Google Shape;23;p2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2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2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27"/>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2"/>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4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4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4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4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3"/>
          <p:cNvSpPr txBox="1"/>
          <p:nvPr>
            <p:ph type="title"/>
          </p:nvPr>
        </p:nvSpPr>
        <p:spPr>
          <a:xfrm rot="5400000">
            <a:off x="7133400" y="1956625"/>
            <a:ext cx="5811900"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4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4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4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4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6" name="Shape 96"/>
        <p:cNvGrpSpPr/>
        <p:nvPr/>
      </p:nvGrpSpPr>
      <p:grpSpPr>
        <a:xfrm>
          <a:off x="0" y="0"/>
          <a:ext cx="0" cy="0"/>
          <a:chOff x="0" y="0"/>
          <a:chExt cx="0" cy="0"/>
        </a:xfrm>
      </p:grpSpPr>
      <p:sp>
        <p:nvSpPr>
          <p:cNvPr id="97" name="Google Shape;97;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 name="Google Shape;99;p2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0" name="Google Shape;10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29"/>
          <p:cNvSpPr txBox="1"/>
          <p:nvPr/>
        </p:nvSpPr>
        <p:spPr>
          <a:xfrm>
            <a:off x="3047260" y="3246553"/>
            <a:ext cx="6094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4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4" name="Google Shape;104;p4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4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6" name="Google Shape;106;p4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7" name="Google Shape;107;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45"/>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0" name="Google Shape;110;p4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3" name="Google Shape;113;p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4" name="Google Shape;114;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46"/>
          <p:cNvSpPr txBox="1"/>
          <p:nvPr>
            <p:ph type="title"/>
          </p:nvPr>
        </p:nvSpPr>
        <p:spPr>
          <a:xfrm>
            <a:off x="839788"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7" name="Google Shape;117;p4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4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4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2" name="Google Shape;122;p4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3" name="Google Shape;123;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47"/>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6" name="Google Shape;126;p4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7" name="Google Shape;127;p4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8" name="Google Shape;128;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4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1" name="Google Shape;131;p4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2" name="Google Shape;132;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4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5" name="Google Shape;135;p4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4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4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4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5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2" name="Google Shape;142;p50"/>
          <p:cNvSpPr/>
          <p:nvPr>
            <p:ph idx="2" type="pic"/>
          </p:nvPr>
        </p:nvSpPr>
        <p:spPr>
          <a:xfrm>
            <a:off x="5183188" y="987425"/>
            <a:ext cx="6172200" cy="4873500"/>
          </a:xfrm>
          <a:prstGeom prst="rect">
            <a:avLst/>
          </a:prstGeom>
          <a:noFill/>
          <a:ln>
            <a:noFill/>
          </a:ln>
        </p:spPr>
      </p:sp>
      <p:sp>
        <p:nvSpPr>
          <p:cNvPr id="143" name="Google Shape;143;p5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5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5" name="Google Shape;145;p5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6" name="Google Shape;146;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4"/>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3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51"/>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9" name="Google Shape;149;p5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1" name="Google Shape;151;p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2" name="Google Shape;152;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2"/>
          <p:cNvSpPr txBox="1"/>
          <p:nvPr>
            <p:ph type="title"/>
          </p:nvPr>
        </p:nvSpPr>
        <p:spPr>
          <a:xfrm rot="5400000">
            <a:off x="7133400" y="1956625"/>
            <a:ext cx="5811900"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5" name="Google Shape;155;p5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7" name="Google Shape;157;p5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8" name="Google Shape;158;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9" name="Shape 159"/>
        <p:cNvGrpSpPr/>
        <p:nvPr/>
      </p:nvGrpSpPr>
      <p:grpSpPr>
        <a:xfrm>
          <a:off x="0" y="0"/>
          <a:ext cx="0" cy="0"/>
          <a:chOff x="0" y="0"/>
          <a:chExt cx="0" cy="0"/>
        </a:xfrm>
      </p:grpSpPr>
      <p:sp>
        <p:nvSpPr>
          <p:cNvPr id="160" name="Google Shape;160;p5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61" name="Google Shape;161;p5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2" name="Google Shape;162;p5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3" name="Google Shape;163;p5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4" name="Google Shape;164;p53"/>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7" name="Shape 177"/>
        <p:cNvGrpSpPr/>
        <p:nvPr/>
      </p:nvGrpSpPr>
      <p:grpSpPr>
        <a:xfrm>
          <a:off x="0" y="0"/>
          <a:ext cx="0" cy="0"/>
          <a:chOff x="0" y="0"/>
          <a:chExt cx="0" cy="0"/>
        </a:xfrm>
      </p:grpSpPr>
      <p:sp>
        <p:nvSpPr>
          <p:cNvPr id="178" name="Google Shape;178;p6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6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0" name="Google Shape;180;p6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3" name="Shape 183"/>
        <p:cNvGrpSpPr/>
        <p:nvPr/>
      </p:nvGrpSpPr>
      <p:grpSpPr>
        <a:xfrm>
          <a:off x="0" y="0"/>
          <a:ext cx="0" cy="0"/>
          <a:chOff x="0" y="0"/>
          <a:chExt cx="0" cy="0"/>
        </a:xfrm>
      </p:grpSpPr>
      <p:sp>
        <p:nvSpPr>
          <p:cNvPr id="184" name="Google Shape;184;p6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6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6" name="Google Shape;186;p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9" name="Shape 189"/>
        <p:cNvGrpSpPr/>
        <p:nvPr/>
      </p:nvGrpSpPr>
      <p:grpSpPr>
        <a:xfrm>
          <a:off x="0" y="0"/>
          <a:ext cx="0" cy="0"/>
          <a:chOff x="0" y="0"/>
          <a:chExt cx="0" cy="0"/>
        </a:xfrm>
      </p:grpSpPr>
      <p:sp>
        <p:nvSpPr>
          <p:cNvPr id="190" name="Google Shape;190;p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6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6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6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6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6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9" name="Google Shape;199;p6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6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1" name="Google Shape;201;p6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9" name="Shape 209"/>
        <p:cNvGrpSpPr/>
        <p:nvPr/>
      </p:nvGrpSpPr>
      <p:grpSpPr>
        <a:xfrm>
          <a:off x="0" y="0"/>
          <a:ext cx="0" cy="0"/>
          <a:chOff x="0" y="0"/>
          <a:chExt cx="0" cy="0"/>
        </a:xfrm>
      </p:grpSpPr>
      <p:sp>
        <p:nvSpPr>
          <p:cNvPr id="210" name="Google Shape;210;p6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6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2" name="Google Shape;212;p6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3" name="Google Shape;213;p6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3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6" name="Google Shape;36;p3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3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3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6" name="Shape 216"/>
        <p:cNvGrpSpPr/>
        <p:nvPr/>
      </p:nvGrpSpPr>
      <p:grpSpPr>
        <a:xfrm>
          <a:off x="0" y="0"/>
          <a:ext cx="0" cy="0"/>
          <a:chOff x="0" y="0"/>
          <a:chExt cx="0" cy="0"/>
        </a:xfrm>
      </p:grpSpPr>
      <p:sp>
        <p:nvSpPr>
          <p:cNvPr id="217" name="Google Shape;217;p7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70"/>
          <p:cNvSpPr/>
          <p:nvPr>
            <p:ph idx="2" type="pic"/>
          </p:nvPr>
        </p:nvSpPr>
        <p:spPr>
          <a:xfrm>
            <a:off x="5183188" y="987425"/>
            <a:ext cx="6172200" cy="4873500"/>
          </a:xfrm>
          <a:prstGeom prst="rect">
            <a:avLst/>
          </a:prstGeom>
          <a:noFill/>
          <a:ln>
            <a:noFill/>
          </a:ln>
        </p:spPr>
      </p:sp>
      <p:sp>
        <p:nvSpPr>
          <p:cNvPr id="219" name="Google Shape;219;p7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0" name="Google Shape;220;p7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7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7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 name="Shape 223"/>
        <p:cNvGrpSpPr/>
        <p:nvPr/>
      </p:nvGrpSpPr>
      <p:grpSpPr>
        <a:xfrm>
          <a:off x="0" y="0"/>
          <a:ext cx="0" cy="0"/>
          <a:chOff x="0" y="0"/>
          <a:chExt cx="0" cy="0"/>
        </a:xfrm>
      </p:grpSpPr>
      <p:sp>
        <p:nvSpPr>
          <p:cNvPr id="224" name="Google Shape;224;p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7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7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7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9" name="Shape 229"/>
        <p:cNvGrpSpPr/>
        <p:nvPr/>
      </p:nvGrpSpPr>
      <p:grpSpPr>
        <a:xfrm>
          <a:off x="0" y="0"/>
          <a:ext cx="0" cy="0"/>
          <a:chOff x="0" y="0"/>
          <a:chExt cx="0" cy="0"/>
        </a:xfrm>
      </p:grpSpPr>
      <p:sp>
        <p:nvSpPr>
          <p:cNvPr id="230" name="Google Shape;230;p7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7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1" name="Shape 241"/>
        <p:cNvGrpSpPr/>
        <p:nvPr/>
      </p:nvGrpSpPr>
      <p:grpSpPr>
        <a:xfrm>
          <a:off x="0" y="0"/>
          <a:ext cx="0" cy="0"/>
          <a:chOff x="0" y="0"/>
          <a:chExt cx="0" cy="0"/>
        </a:xfrm>
      </p:grpSpPr>
      <p:sp>
        <p:nvSpPr>
          <p:cNvPr id="242" name="Google Shape;24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7" name="Shape 247"/>
        <p:cNvGrpSpPr/>
        <p:nvPr/>
      </p:nvGrpSpPr>
      <p:grpSpPr>
        <a:xfrm>
          <a:off x="0" y="0"/>
          <a:ext cx="0" cy="0"/>
          <a:chOff x="0" y="0"/>
          <a:chExt cx="0" cy="0"/>
        </a:xfrm>
      </p:grpSpPr>
      <p:sp>
        <p:nvSpPr>
          <p:cNvPr id="248" name="Google Shape;248;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0" name="Google Shape;25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3" name="Shape 253"/>
        <p:cNvGrpSpPr/>
        <p:nvPr/>
      </p:nvGrpSpPr>
      <p:grpSpPr>
        <a:xfrm>
          <a:off x="0" y="0"/>
          <a:ext cx="0" cy="0"/>
          <a:chOff x="0" y="0"/>
          <a:chExt cx="0" cy="0"/>
        </a:xfrm>
      </p:grpSpPr>
      <p:sp>
        <p:nvSpPr>
          <p:cNvPr id="254" name="Google Shape;254;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6" name="Google Shape;25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9" name="Shape 259"/>
        <p:cNvGrpSpPr/>
        <p:nvPr/>
      </p:nvGrpSpPr>
      <p:grpSpPr>
        <a:xfrm>
          <a:off x="0" y="0"/>
          <a:ext cx="0" cy="0"/>
          <a:chOff x="0" y="0"/>
          <a:chExt cx="0" cy="0"/>
        </a:xfrm>
      </p:grpSpPr>
      <p:sp>
        <p:nvSpPr>
          <p:cNvPr id="260" name="Google Shape;26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2" name="Google Shape;26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6" name="Shape 266"/>
        <p:cNvGrpSpPr/>
        <p:nvPr/>
      </p:nvGrpSpPr>
      <p:grpSpPr>
        <a:xfrm>
          <a:off x="0" y="0"/>
          <a:ext cx="0" cy="0"/>
          <a:chOff x="0" y="0"/>
          <a:chExt cx="0" cy="0"/>
        </a:xfrm>
      </p:grpSpPr>
      <p:sp>
        <p:nvSpPr>
          <p:cNvPr id="267" name="Google Shape;267;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9" name="Google Shape;269;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1" name="Google Shape;271;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5" name="Shape 275"/>
        <p:cNvGrpSpPr/>
        <p:nvPr/>
      </p:nvGrpSpPr>
      <p:grpSpPr>
        <a:xfrm>
          <a:off x="0" y="0"/>
          <a:ext cx="0" cy="0"/>
          <a:chOff x="0" y="0"/>
          <a:chExt cx="0" cy="0"/>
        </a:xfrm>
      </p:grpSpPr>
      <p:sp>
        <p:nvSpPr>
          <p:cNvPr id="276" name="Google Shape;27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0" name="Shape 280"/>
        <p:cNvGrpSpPr/>
        <p:nvPr/>
      </p:nvGrpSpPr>
      <p:grpSpPr>
        <a:xfrm>
          <a:off x="0" y="0"/>
          <a:ext cx="0" cy="0"/>
          <a:chOff x="0" y="0"/>
          <a:chExt cx="0" cy="0"/>
        </a:xfrm>
      </p:grpSpPr>
      <p:sp>
        <p:nvSpPr>
          <p:cNvPr id="281" name="Google Shape;28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6"/>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3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3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3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3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 name="Google Shape;45;p3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4" name="Shape 284"/>
        <p:cNvGrpSpPr/>
        <p:nvPr/>
      </p:nvGrpSpPr>
      <p:grpSpPr>
        <a:xfrm>
          <a:off x="0" y="0"/>
          <a:ext cx="0" cy="0"/>
          <a:chOff x="0" y="0"/>
          <a:chExt cx="0" cy="0"/>
        </a:xfrm>
      </p:grpSpPr>
      <p:sp>
        <p:nvSpPr>
          <p:cNvPr id="285" name="Google Shape;285;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87" name="Google Shape;287;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8" name="Google Shape;28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1" name="Shape 291"/>
        <p:cNvGrpSpPr/>
        <p:nvPr/>
      </p:nvGrpSpPr>
      <p:grpSpPr>
        <a:xfrm>
          <a:off x="0" y="0"/>
          <a:ext cx="0" cy="0"/>
          <a:chOff x="0" y="0"/>
          <a:chExt cx="0" cy="0"/>
        </a:xfrm>
      </p:grpSpPr>
      <p:sp>
        <p:nvSpPr>
          <p:cNvPr id="292" name="Google Shape;292;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61"/>
          <p:cNvSpPr/>
          <p:nvPr>
            <p:ph idx="2" type="pic"/>
          </p:nvPr>
        </p:nvSpPr>
        <p:spPr>
          <a:xfrm>
            <a:off x="5183188" y="987425"/>
            <a:ext cx="6172200" cy="4873625"/>
          </a:xfrm>
          <a:prstGeom prst="rect">
            <a:avLst/>
          </a:prstGeom>
          <a:noFill/>
          <a:ln>
            <a:noFill/>
          </a:ln>
        </p:spPr>
      </p:sp>
      <p:sp>
        <p:nvSpPr>
          <p:cNvPr id="294" name="Google Shape;294;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5" name="Google Shape;29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8" name="Shape 298"/>
        <p:cNvGrpSpPr/>
        <p:nvPr/>
      </p:nvGrpSpPr>
      <p:grpSpPr>
        <a:xfrm>
          <a:off x="0" y="0"/>
          <a:ext cx="0" cy="0"/>
          <a:chOff x="0" y="0"/>
          <a:chExt cx="0" cy="0"/>
        </a:xfrm>
      </p:grpSpPr>
      <p:sp>
        <p:nvSpPr>
          <p:cNvPr id="299" name="Google Shape;29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4" name="Shape 304"/>
        <p:cNvGrpSpPr/>
        <p:nvPr/>
      </p:nvGrpSpPr>
      <p:grpSpPr>
        <a:xfrm>
          <a:off x="0" y="0"/>
          <a:ext cx="0" cy="0"/>
          <a:chOff x="0" y="0"/>
          <a:chExt cx="0" cy="0"/>
        </a:xfrm>
      </p:grpSpPr>
      <p:sp>
        <p:nvSpPr>
          <p:cNvPr id="305" name="Google Shape;305;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7"/>
          <p:cNvSpPr txBox="1"/>
          <p:nvPr>
            <p:ph type="title"/>
          </p:nvPr>
        </p:nvSpPr>
        <p:spPr>
          <a:xfrm>
            <a:off x="839788"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3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3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3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3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3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3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3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8"/>
          <p:cNvSpPr txBox="1"/>
          <p:nvPr>
            <p:ph type="title"/>
          </p:nvPr>
        </p:nvSpPr>
        <p:spPr>
          <a:xfrm>
            <a:off x="838200" y="365125"/>
            <a:ext cx="10515600" cy="132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3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3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3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3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3" name="Google Shape;63;p3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6" name="Google Shape;66;p4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4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8" name="Google Shape;68;p4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9" name="Google Shape;69;p4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4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41"/>
          <p:cNvSpPr/>
          <p:nvPr>
            <p:ph idx="2" type="pic"/>
          </p:nvPr>
        </p:nvSpPr>
        <p:spPr>
          <a:xfrm>
            <a:off x="5183188" y="987425"/>
            <a:ext cx="6172200" cy="4873500"/>
          </a:xfrm>
          <a:prstGeom prst="rect">
            <a:avLst/>
          </a:prstGeom>
          <a:noFill/>
          <a:ln>
            <a:noFill/>
          </a:ln>
        </p:spPr>
      </p:sp>
      <p:sp>
        <p:nvSpPr>
          <p:cNvPr id="74" name="Google Shape;74;p4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5" name="Google Shape;75;p4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6" name="Google Shape;76;p4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4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5.xml"/><Relationship Id="rId10" Type="http://schemas.openxmlformats.org/officeDocument/2006/relationships/slideLayout" Target="../slideLayouts/slideLayout3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2" Type="http://schemas.openxmlformats.org/officeDocument/2006/relationships/theme" Target="../theme/theme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313939" y="5489794"/>
            <a:ext cx="1066800" cy="1077941"/>
            <a:chOff x="313939" y="5489794"/>
            <a:chExt cx="1066800" cy="1077941"/>
          </a:xfrm>
        </p:grpSpPr>
        <p:sp>
          <p:nvSpPr>
            <p:cNvPr id="11" name="Google Shape;11;p26"/>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26"/>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3" name="Google Shape;13;p26"/>
          <p:cNvGrpSpPr/>
          <p:nvPr/>
        </p:nvGrpSpPr>
        <p:grpSpPr>
          <a:xfrm rot="10800000">
            <a:off x="10855702" y="266187"/>
            <a:ext cx="1066800" cy="1077941"/>
            <a:chOff x="313939" y="5489794"/>
            <a:chExt cx="1066800" cy="1077941"/>
          </a:xfrm>
        </p:grpSpPr>
        <p:sp>
          <p:nvSpPr>
            <p:cNvPr id="14" name="Google Shape;14;p26"/>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26"/>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 name="Google Shape;16;p26"/>
          <p:cNvSpPr/>
          <p:nvPr/>
        </p:nvSpPr>
        <p:spPr>
          <a:xfrm>
            <a:off x="4694786" y="2390656"/>
            <a:ext cx="749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Database Management Systems</a:t>
            </a:r>
            <a:endParaRPr b="1" i="0" sz="3600" u="none" cap="none" strike="noStrike">
              <a:solidFill>
                <a:srgbClr val="C55A11"/>
              </a:solidFill>
              <a:latin typeface="Calibri"/>
              <a:ea typeface="Calibri"/>
              <a:cs typeface="Calibri"/>
              <a:sym typeface="Calibri"/>
            </a:endParaRPr>
          </a:p>
        </p:txBody>
      </p:sp>
      <p:pic>
        <p:nvPicPr>
          <p:cNvPr id="17" name="Google Shape;17;p26"/>
          <p:cNvPicPr preferRelativeResize="0"/>
          <p:nvPr/>
        </p:nvPicPr>
        <p:blipFill rotWithShape="1">
          <a:blip r:embed="rId1">
            <a:alphaModFix/>
          </a:blip>
          <a:srcRect b="0" l="0" r="0" t="0"/>
          <a:stretch/>
        </p:blipFill>
        <p:spPr>
          <a:xfrm>
            <a:off x="1626454" y="942871"/>
            <a:ext cx="2261966" cy="4188232"/>
          </a:xfrm>
          <a:prstGeom prst="rect">
            <a:avLst/>
          </a:prstGeom>
          <a:noFill/>
          <a:ln>
            <a:noFill/>
          </a:ln>
        </p:spPr>
      </p:pic>
      <p:cxnSp>
        <p:nvCxnSpPr>
          <p:cNvPr id="18" name="Google Shape;18;p26"/>
          <p:cNvCxnSpPr/>
          <p:nvPr/>
        </p:nvCxnSpPr>
        <p:spPr>
          <a:xfrm>
            <a:off x="4781916" y="4112437"/>
            <a:ext cx="4581300" cy="0"/>
          </a:xfrm>
          <a:prstGeom prst="straightConnector1">
            <a:avLst/>
          </a:prstGeom>
          <a:noFill/>
          <a:ln cap="flat" cmpd="sng" w="38100">
            <a:solidFill>
              <a:srgbClr val="C55A11"/>
            </a:solidFill>
            <a:prstDash val="solid"/>
            <a:miter lim="800000"/>
            <a:headEnd len="sm" w="sm" type="none"/>
            <a:tailEnd len="sm" w="sm" type="none"/>
          </a:ln>
        </p:spPr>
      </p:cxnSp>
      <p:sp>
        <p:nvSpPr>
          <p:cNvPr id="19" name="Google Shape;19;p26"/>
          <p:cNvSpPr/>
          <p:nvPr/>
        </p:nvSpPr>
        <p:spPr>
          <a:xfrm>
            <a:off x="4694786" y="3215174"/>
            <a:ext cx="7497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E75B5"/>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2E75B5"/>
              </a:solidFill>
              <a:latin typeface="Calibri"/>
              <a:ea typeface="Calibri"/>
              <a:cs typeface="Calibri"/>
              <a:sym typeface="Calibri"/>
            </a:endParaRPr>
          </a:p>
        </p:txBody>
      </p:sp>
      <p:sp>
        <p:nvSpPr>
          <p:cNvPr id="20" name="Google Shape;20;p26"/>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&lt;#&gt;</a:t>
            </a:r>
            <a:endParaRPr sz="1400">
              <a:solidFill>
                <a:srgbClr val="000000"/>
              </a:solidFill>
              <a:latin typeface="Arial"/>
              <a:ea typeface="Arial"/>
              <a:cs typeface="Arial"/>
              <a:sym typeface="Arial"/>
            </a:endParaRPr>
          </a:p>
        </p:txBody>
      </p:sp>
      <p:sp>
        <p:nvSpPr>
          <p:cNvPr id="93" name="Google Shape;93;p28"/>
          <p:cNvSpPr/>
          <p:nvPr/>
        </p:nvSpPr>
        <p:spPr>
          <a:xfrm>
            <a:off x="371880"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75B5"/>
              </a:buClr>
              <a:buSzPts val="2400"/>
              <a:buFont typeface="Calibri"/>
              <a:buNone/>
            </a:pPr>
            <a:r>
              <a:rPr b="1" i="0" lang="en-US" sz="2400" u="none" cap="none" strike="noStrike">
                <a:solidFill>
                  <a:srgbClr val="2E75B5"/>
                </a:solidFill>
                <a:latin typeface="Calibri"/>
                <a:ea typeface="Calibri"/>
                <a:cs typeface="Calibri"/>
                <a:sym typeface="Calibri"/>
              </a:rPr>
              <a:t>Database Management Systems</a:t>
            </a:r>
            <a:endParaRPr b="0" i="0" sz="1400" u="none" cap="none" strike="noStrike">
              <a:solidFill>
                <a:srgbClr val="000000"/>
              </a:solidFill>
              <a:latin typeface="Arial"/>
              <a:ea typeface="Arial"/>
              <a:cs typeface="Arial"/>
              <a:sym typeface="Arial"/>
            </a:endParaRPr>
          </a:p>
        </p:txBody>
      </p:sp>
      <p:cxnSp>
        <p:nvCxnSpPr>
          <p:cNvPr id="94" name="Google Shape;94;p28"/>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pic>
        <p:nvPicPr>
          <p:cNvPr id="95" name="Google Shape;95;p28"/>
          <p:cNvPicPr preferRelativeResize="0"/>
          <p:nvPr/>
        </p:nvPicPr>
        <p:blipFill rotWithShape="1">
          <a:blip r:embed="rId1">
            <a:alphaModFix/>
          </a:blip>
          <a:srcRect b="0" l="0" r="0" t="0"/>
          <a:stretch/>
        </p:blipFill>
        <p:spPr>
          <a:xfrm>
            <a:off x="10968541" y="144361"/>
            <a:ext cx="770517" cy="14266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7" name="Google Shape;167;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9" name="Google Shape;169;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0" name="Google Shape;17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7" name="Google Shape;23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8" name="Google Shape;2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9" name="Google Shape;2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0" name="Google Shape;2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dev.mysql.com/doc/" TargetMode="External"/><Relationship Id="rId4" Type="http://schemas.openxmlformats.org/officeDocument/2006/relationships/hyperlink" Target="https://www.oracle.com/in/database/what-is-database/" TargetMode="External"/><Relationship Id="rId5" Type="http://schemas.openxmlformats.org/officeDocument/2006/relationships/hyperlink" Target="https://docs.oracle.com/cd/E17952_01/index.html" TargetMode="External"/><Relationship Id="rId6" Type="http://schemas.openxmlformats.org/officeDocument/2006/relationships/hyperlink" Target="https://downloads.mysql.com/docs/mysql-tutorial-excerpt-8.0-en.a4.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
          <p:cNvSpPr/>
          <p:nvPr/>
        </p:nvSpPr>
        <p:spPr>
          <a:xfrm>
            <a:off x="4694775" y="3215175"/>
            <a:ext cx="4503600" cy="69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E75B5"/>
                </a:solidFill>
                <a:latin typeface="Calibri"/>
                <a:ea typeface="Calibri"/>
                <a:cs typeface="Calibri"/>
                <a:sym typeface="Calibri"/>
              </a:rPr>
              <a:t>Introduction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2E75B5"/>
              </a:solidFill>
              <a:latin typeface="Calibri"/>
              <a:ea typeface="Calibri"/>
              <a:cs typeface="Calibri"/>
              <a:sym typeface="Calibri"/>
            </a:endParaRPr>
          </a:p>
        </p:txBody>
      </p:sp>
      <p:pic>
        <p:nvPicPr>
          <p:cNvPr id="315" name="Google Shape;315;p1"/>
          <p:cNvPicPr preferRelativeResize="0"/>
          <p:nvPr/>
        </p:nvPicPr>
        <p:blipFill rotWithShape="1">
          <a:blip r:embed="rId3">
            <a:alphaModFix/>
          </a:blip>
          <a:srcRect b="0" l="0" r="0" t="0"/>
          <a:stretch/>
        </p:blipFill>
        <p:spPr>
          <a:xfrm>
            <a:off x="4796525" y="4354675"/>
            <a:ext cx="6873074" cy="1055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0"/>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Introduction</a:t>
            </a:r>
            <a:endParaRPr b="1" i="0" sz="2160" u="none" cap="none" strike="noStrike">
              <a:solidFill>
                <a:srgbClr val="C55A11"/>
              </a:solidFill>
              <a:latin typeface="Calibri"/>
              <a:ea typeface="Calibri"/>
              <a:cs typeface="Calibri"/>
              <a:sym typeface="Calibri"/>
            </a:endParaRPr>
          </a:p>
        </p:txBody>
      </p:sp>
      <p:cxnSp>
        <p:nvCxnSpPr>
          <p:cNvPr id="414" name="Google Shape;414;p10"/>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15" name="Google Shape;415;p10"/>
          <p:cNvSpPr txBox="1"/>
          <p:nvPr/>
        </p:nvSpPr>
        <p:spPr>
          <a:xfrm>
            <a:off x="393114" y="1478604"/>
            <a:ext cx="7497215" cy="4688732"/>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l">
              <a:lnSpc>
                <a:spcPct val="150000"/>
              </a:lnSpc>
              <a:spcBef>
                <a:spcPts val="0"/>
              </a:spcBef>
              <a:spcAft>
                <a:spcPts val="0"/>
              </a:spcAft>
              <a:buClr>
                <a:srgbClr val="2E75B5"/>
              </a:buClr>
              <a:buSzPts val="2800"/>
              <a:buFont typeface="Arial"/>
              <a:buNone/>
            </a:pPr>
            <a:r>
              <a:t/>
            </a:r>
            <a:endParaRPr b="0" i="0" sz="1600" u="none" cap="none" strike="noStrike">
              <a:solidFill>
                <a:schemeClr val="dk1"/>
              </a:solidFill>
              <a:latin typeface="Calibri"/>
              <a:ea typeface="Calibri"/>
              <a:cs typeface="Calibri"/>
              <a:sym typeface="Calibri"/>
            </a:endParaRPr>
          </a:p>
        </p:txBody>
      </p:sp>
      <p:sp>
        <p:nvSpPr>
          <p:cNvPr id="416" name="Google Shape;416;p10"/>
          <p:cNvSpPr txBox="1"/>
          <p:nvPr>
            <p:ph idx="1" type="body"/>
          </p:nvPr>
        </p:nvSpPr>
        <p:spPr>
          <a:xfrm>
            <a:off x="685800" y="1815975"/>
            <a:ext cx="9371700" cy="4857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800"/>
              <a:buNone/>
            </a:pPr>
            <a:r>
              <a:rPr lang="en-US" sz="2000">
                <a:solidFill>
                  <a:srgbClr val="000000"/>
                </a:solidFill>
              </a:rPr>
              <a:t>All the above questions have a single answer and that is</a:t>
            </a:r>
            <a:r>
              <a:rPr b="1" lang="en-US" sz="2000">
                <a:solidFill>
                  <a:srgbClr val="000000"/>
                </a:solidFill>
              </a:rPr>
              <a:t> DATABASE</a:t>
            </a:r>
            <a:endParaRPr b="1" sz="2000"/>
          </a:p>
          <a:p>
            <a:pPr indent="0" lvl="0" marL="0" rtl="0" algn="just">
              <a:lnSpc>
                <a:spcPct val="90000"/>
              </a:lnSpc>
              <a:spcBef>
                <a:spcPts val="1000"/>
              </a:spcBef>
              <a:spcAft>
                <a:spcPts val="0"/>
              </a:spcAft>
              <a:buClr>
                <a:srgbClr val="000000"/>
              </a:buClr>
              <a:buSzPts val="1800"/>
              <a:buNone/>
            </a:pPr>
            <a:r>
              <a:rPr lang="en-US" sz="2000">
                <a:solidFill>
                  <a:srgbClr val="000000"/>
                </a:solidFill>
              </a:rPr>
              <a:t>Before going ahead and understanding what database exactly and how is designed and used for all the other application, let us try answering a few more questions:</a:t>
            </a:r>
            <a:endParaRPr sz="2000"/>
          </a:p>
          <a:p>
            <a:pPr indent="-355600" lvl="0" marL="457200" rtl="0" algn="just">
              <a:lnSpc>
                <a:spcPct val="90000"/>
              </a:lnSpc>
              <a:spcBef>
                <a:spcPts val="1000"/>
              </a:spcBef>
              <a:spcAft>
                <a:spcPts val="0"/>
              </a:spcAft>
              <a:buClr>
                <a:srgbClr val="000000"/>
              </a:buClr>
              <a:buSzPts val="2000"/>
              <a:buChar char="●"/>
            </a:pPr>
            <a:r>
              <a:rPr lang="en-US" sz="2000">
                <a:solidFill>
                  <a:srgbClr val="000000"/>
                </a:solidFill>
              </a:rPr>
              <a:t>What do you mean by </a:t>
            </a:r>
            <a:r>
              <a:rPr b="1" lang="en-US" sz="2000">
                <a:solidFill>
                  <a:srgbClr val="000000"/>
                </a:solidFill>
              </a:rPr>
              <a:t>Data</a:t>
            </a:r>
            <a:r>
              <a:rPr lang="en-US" sz="2000">
                <a:solidFill>
                  <a:srgbClr val="000000"/>
                </a:solidFill>
              </a:rPr>
              <a:t>?</a:t>
            </a:r>
            <a:endParaRPr sz="2000"/>
          </a:p>
          <a:p>
            <a:pPr indent="-355600" lvl="0" marL="457200" rtl="0" algn="just">
              <a:lnSpc>
                <a:spcPct val="90000"/>
              </a:lnSpc>
              <a:spcBef>
                <a:spcPts val="0"/>
              </a:spcBef>
              <a:spcAft>
                <a:spcPts val="0"/>
              </a:spcAft>
              <a:buClr>
                <a:srgbClr val="000000"/>
              </a:buClr>
              <a:buSzPts val="2000"/>
              <a:buChar char="●"/>
            </a:pPr>
            <a:r>
              <a:rPr lang="en-US" sz="2000">
                <a:solidFill>
                  <a:srgbClr val="000000"/>
                </a:solidFill>
              </a:rPr>
              <a:t>How is it different from </a:t>
            </a:r>
            <a:r>
              <a:rPr b="1" lang="en-US" sz="2000">
                <a:solidFill>
                  <a:srgbClr val="000000"/>
                </a:solidFill>
              </a:rPr>
              <a:t>Information</a:t>
            </a:r>
            <a:r>
              <a:rPr lang="en-US" sz="2000">
                <a:solidFill>
                  <a:srgbClr val="000000"/>
                </a:solidFill>
              </a:rPr>
              <a:t>?</a:t>
            </a:r>
            <a:endParaRPr sz="2000">
              <a:solidFill>
                <a:srgbClr val="000000"/>
              </a:solidFill>
            </a:endParaRPr>
          </a:p>
          <a:p>
            <a:pPr indent="0" lvl="0" marL="0" rtl="0" algn="just">
              <a:lnSpc>
                <a:spcPct val="90000"/>
              </a:lnSpc>
              <a:spcBef>
                <a:spcPts val="1000"/>
              </a:spcBef>
              <a:spcAft>
                <a:spcPts val="0"/>
              </a:spcAft>
              <a:buClr>
                <a:srgbClr val="000000"/>
              </a:buClr>
              <a:buSzPts val="1800"/>
              <a:buNone/>
            </a:pPr>
            <a:r>
              <a:rPr lang="en-US" sz="2000">
                <a:solidFill>
                  <a:srgbClr val="000000"/>
                </a:solidFill>
              </a:rPr>
              <a:t>In current world, there is a lot of data that is available, how are all these stored or organised so that we can get the required information?</a:t>
            </a:r>
            <a:endParaRPr sz="2000"/>
          </a:p>
          <a:p>
            <a:pPr indent="0" lvl="0" marL="0" rtl="0" algn="just">
              <a:lnSpc>
                <a:spcPct val="90000"/>
              </a:lnSpc>
              <a:spcBef>
                <a:spcPts val="1000"/>
              </a:spcBef>
              <a:spcAft>
                <a:spcPts val="0"/>
              </a:spcAft>
              <a:buClr>
                <a:schemeClr val="dk1"/>
              </a:buClr>
              <a:buSzPts val="2800"/>
              <a:buNone/>
            </a:pPr>
            <a:r>
              <a:t/>
            </a:r>
            <a:endParaRPr sz="2000"/>
          </a:p>
        </p:txBody>
      </p:sp>
      <p:pic>
        <p:nvPicPr>
          <p:cNvPr id="417" name="Google Shape;417;p10"/>
          <p:cNvPicPr preferRelativeResize="0"/>
          <p:nvPr/>
        </p:nvPicPr>
        <p:blipFill rotWithShape="1">
          <a:blip r:embed="rId3">
            <a:alphaModFix/>
          </a:blip>
          <a:srcRect b="0" l="0" r="0" t="0"/>
          <a:stretch/>
        </p:blipFill>
        <p:spPr>
          <a:xfrm>
            <a:off x="1712675" y="4434475"/>
            <a:ext cx="2170175" cy="2161776"/>
          </a:xfrm>
          <a:prstGeom prst="rect">
            <a:avLst/>
          </a:prstGeom>
          <a:noFill/>
          <a:ln>
            <a:noFill/>
          </a:ln>
        </p:spPr>
      </p:pic>
      <p:pic>
        <p:nvPicPr>
          <p:cNvPr id="418" name="Google Shape;418;p10"/>
          <p:cNvPicPr preferRelativeResize="0"/>
          <p:nvPr/>
        </p:nvPicPr>
        <p:blipFill rotWithShape="1">
          <a:blip r:embed="rId4">
            <a:alphaModFix/>
          </a:blip>
          <a:srcRect b="0" l="0" r="0" t="0"/>
          <a:stretch/>
        </p:blipFill>
        <p:spPr>
          <a:xfrm>
            <a:off x="4384675" y="4434475"/>
            <a:ext cx="4505100" cy="2238500"/>
          </a:xfrm>
          <a:prstGeom prst="rect">
            <a:avLst/>
          </a:prstGeom>
          <a:noFill/>
          <a:ln>
            <a:noFill/>
          </a:ln>
        </p:spPr>
      </p:pic>
      <p:sp>
        <p:nvSpPr>
          <p:cNvPr id="419" name="Google Shape;41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1"/>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What Do you mean by Data &amp; Information?</a:t>
            </a:r>
            <a:endParaRPr b="1" i="0" sz="2160" u="none" cap="none" strike="noStrike">
              <a:solidFill>
                <a:srgbClr val="C55A11"/>
              </a:solidFill>
              <a:latin typeface="Calibri"/>
              <a:ea typeface="Calibri"/>
              <a:cs typeface="Calibri"/>
              <a:sym typeface="Calibri"/>
            </a:endParaRPr>
          </a:p>
        </p:txBody>
      </p:sp>
      <p:cxnSp>
        <p:nvCxnSpPr>
          <p:cNvPr id="426" name="Google Shape;426;p11"/>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id="427" name="Google Shape;427;p11"/>
          <p:cNvPicPr preferRelativeResize="0"/>
          <p:nvPr>
            <p:ph idx="1" type="body"/>
          </p:nvPr>
        </p:nvPicPr>
        <p:blipFill rotWithShape="1">
          <a:blip r:embed="rId3">
            <a:alphaModFix/>
          </a:blip>
          <a:srcRect b="0" l="0" r="0" t="0"/>
          <a:stretch/>
        </p:blipFill>
        <p:spPr>
          <a:xfrm>
            <a:off x="7890329" y="1741164"/>
            <a:ext cx="4197900" cy="3620100"/>
          </a:xfrm>
          <a:prstGeom prst="rect">
            <a:avLst/>
          </a:prstGeom>
          <a:noFill/>
          <a:ln>
            <a:noFill/>
          </a:ln>
        </p:spPr>
      </p:pic>
      <p:sp>
        <p:nvSpPr>
          <p:cNvPr id="428" name="Google Shape;428;p11"/>
          <p:cNvSpPr txBox="1"/>
          <p:nvPr/>
        </p:nvSpPr>
        <p:spPr>
          <a:xfrm>
            <a:off x="685800" y="1478600"/>
            <a:ext cx="7440900" cy="4688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 </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represents the raw material, like individual puzzle pieces, that serves as the foundation for knowledge.</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is a raw and unorganized fact that is required to be processed to make it meaningful.</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20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Information</a:t>
            </a:r>
            <a:endParaRPr b="1" i="0" sz="20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When data is processed, organized, structured, or presented in a given context to make it useful is called information.</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is a collection of facts, while information puts those facts into context</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It is organized and is utilized by humans in some significant way to make decisions and draw some conclusions</a:t>
            </a:r>
            <a:endParaRPr b="0" i="0" sz="2000" u="none" cap="none" strike="noStrike">
              <a:solidFill>
                <a:schemeClr val="dk1"/>
              </a:solidFill>
              <a:latin typeface="Calibri"/>
              <a:ea typeface="Calibri"/>
              <a:cs typeface="Calibri"/>
              <a:sym typeface="Calibri"/>
            </a:endParaRPr>
          </a:p>
        </p:txBody>
      </p:sp>
      <p:sp>
        <p:nvSpPr>
          <p:cNvPr id="429" name="Google Shape;429;p11"/>
          <p:cNvSpPr txBox="1"/>
          <p:nvPr/>
        </p:nvSpPr>
        <p:spPr>
          <a:xfrm>
            <a:off x="8126569" y="5361158"/>
            <a:ext cx="367231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Data doesn’t depend on information, Information depends on data</a:t>
            </a:r>
            <a:endParaRPr b="0" i="0" sz="1400" u="none" cap="none" strike="noStrike">
              <a:solidFill>
                <a:srgbClr val="000000"/>
              </a:solidFill>
              <a:latin typeface="Arial"/>
              <a:ea typeface="Arial"/>
              <a:cs typeface="Arial"/>
              <a:sym typeface="Arial"/>
            </a:endParaRPr>
          </a:p>
        </p:txBody>
      </p:sp>
      <p:sp>
        <p:nvSpPr>
          <p:cNvPr id="430" name="Google Shape;430;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2"/>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What is a Database?</a:t>
            </a:r>
            <a:endParaRPr b="1" i="0" sz="2160" u="none" cap="none" strike="noStrike">
              <a:solidFill>
                <a:srgbClr val="C55A11"/>
              </a:solidFill>
              <a:latin typeface="Calibri"/>
              <a:ea typeface="Calibri"/>
              <a:cs typeface="Calibri"/>
              <a:sym typeface="Calibri"/>
            </a:endParaRPr>
          </a:p>
        </p:txBody>
      </p:sp>
      <p:cxnSp>
        <p:nvCxnSpPr>
          <p:cNvPr id="437" name="Google Shape;437;p1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38" name="Google Shape;438;p12"/>
          <p:cNvSpPr txBox="1"/>
          <p:nvPr/>
        </p:nvSpPr>
        <p:spPr>
          <a:xfrm>
            <a:off x="685800" y="1642025"/>
            <a:ext cx="9371700" cy="5127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Database</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Helvetica Neue"/>
              <a:buChar char="•"/>
            </a:pPr>
            <a:r>
              <a:rPr b="0" i="0" lang="en-US" sz="2000" u="none" cap="none" strike="noStrike">
                <a:solidFill>
                  <a:schemeClr val="dk1"/>
                </a:solidFill>
                <a:latin typeface="Calibri"/>
                <a:ea typeface="Calibri"/>
                <a:cs typeface="Calibri"/>
                <a:sym typeface="Calibri"/>
              </a:rPr>
              <a:t>A database is a </a:t>
            </a:r>
            <a:r>
              <a:rPr b="1" i="0" lang="en-US" sz="2000" u="none" cap="none" strike="noStrike">
                <a:solidFill>
                  <a:srgbClr val="C55A11"/>
                </a:solidFill>
                <a:latin typeface="Calibri"/>
                <a:ea typeface="Calibri"/>
                <a:cs typeface="Calibri"/>
                <a:sym typeface="Calibri"/>
              </a:rPr>
              <a:t>collection of related data</a:t>
            </a:r>
            <a:r>
              <a:rPr b="0" i="0" lang="en-US" sz="2000" u="none" cap="none" strike="noStrike">
                <a:solidFill>
                  <a:schemeClr val="dk1"/>
                </a:solidFill>
                <a:latin typeface="Calibri"/>
                <a:ea typeface="Calibri"/>
                <a:cs typeface="Calibri"/>
                <a:sym typeface="Calibri"/>
              </a:rPr>
              <a:t> representing some aspect of the real world, also called the </a:t>
            </a:r>
            <a:r>
              <a:rPr b="1" i="0" lang="en-US" sz="2000" u="none" cap="none" strike="noStrike">
                <a:solidFill>
                  <a:srgbClr val="C55A11"/>
                </a:solidFill>
                <a:latin typeface="Calibri"/>
                <a:ea typeface="Calibri"/>
                <a:cs typeface="Calibri"/>
                <a:sym typeface="Calibri"/>
              </a:rPr>
              <a:t>mini-world</a:t>
            </a:r>
            <a:r>
              <a:rPr b="0" i="0" lang="en-US" sz="2000" u="none" cap="none" strike="noStrike">
                <a:solidFill>
                  <a:schemeClr val="dk1"/>
                </a:solidFill>
                <a:latin typeface="Calibri"/>
                <a:ea typeface="Calibri"/>
                <a:cs typeface="Calibri"/>
                <a:sym typeface="Calibri"/>
              </a:rPr>
              <a:t> or the </a:t>
            </a:r>
            <a:r>
              <a:rPr b="1" i="0" lang="en-US" sz="2000" u="none" cap="none" strike="noStrike">
                <a:solidFill>
                  <a:srgbClr val="C55A11"/>
                </a:solidFill>
                <a:latin typeface="Calibri"/>
                <a:ea typeface="Calibri"/>
                <a:cs typeface="Calibri"/>
                <a:sym typeface="Calibri"/>
              </a:rPr>
              <a:t>universe of discourse (UoD)</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Helvetica Neue"/>
              <a:buChar char="•"/>
            </a:pPr>
            <a:r>
              <a:rPr b="0" i="0" lang="en-US" sz="2000" u="none" cap="none" strike="noStrike">
                <a:solidFill>
                  <a:schemeClr val="dk1"/>
                </a:solidFill>
                <a:latin typeface="Calibri"/>
                <a:ea typeface="Calibri"/>
                <a:cs typeface="Calibri"/>
                <a:sym typeface="Calibri"/>
              </a:rPr>
              <a:t>It is a </a:t>
            </a:r>
            <a:r>
              <a:rPr b="1" i="0" lang="en-US" sz="2000" u="none" cap="none" strike="noStrike">
                <a:solidFill>
                  <a:srgbClr val="C55A11"/>
                </a:solidFill>
                <a:latin typeface="Calibri"/>
                <a:ea typeface="Calibri"/>
                <a:cs typeface="Calibri"/>
                <a:sym typeface="Calibri"/>
              </a:rPr>
              <a:t>logically coherent collection</a:t>
            </a:r>
            <a:r>
              <a:rPr b="0" i="0" lang="en-US" sz="2000" u="none" cap="none" strike="noStrike">
                <a:solidFill>
                  <a:schemeClr val="dk1"/>
                </a:solidFill>
                <a:latin typeface="Calibri"/>
                <a:ea typeface="Calibri"/>
                <a:cs typeface="Calibri"/>
                <a:sym typeface="Calibri"/>
              </a:rPr>
              <a:t>, meaning it is not just a random assortment of data but is organized with inherent meaning and structure. </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Helvetica Neue"/>
              <a:buChar char="•"/>
            </a:pPr>
            <a:r>
              <a:rPr b="0" i="0" lang="en-US" sz="2000" u="none" cap="none" strike="noStrike">
                <a:solidFill>
                  <a:schemeClr val="dk1"/>
                </a:solidFill>
                <a:latin typeface="Calibri"/>
                <a:ea typeface="Calibri"/>
                <a:cs typeface="Calibri"/>
                <a:sym typeface="Calibri"/>
              </a:rPr>
              <a:t>Databases are designed, built, and populated for a </a:t>
            </a:r>
            <a:r>
              <a:rPr b="1" i="0" lang="en-US" sz="2000" u="none" cap="none" strike="noStrike">
                <a:solidFill>
                  <a:srgbClr val="C55A11"/>
                </a:solidFill>
                <a:latin typeface="Calibri"/>
                <a:ea typeface="Calibri"/>
                <a:cs typeface="Calibri"/>
                <a:sym typeface="Calibri"/>
              </a:rPr>
              <a:t>specific purpose</a:t>
            </a:r>
            <a:r>
              <a:rPr b="0" i="0" lang="en-US" sz="2000" u="none" cap="none" strike="noStrike">
                <a:solidFill>
                  <a:schemeClr val="dk1"/>
                </a:solidFill>
                <a:latin typeface="Calibri"/>
                <a:ea typeface="Calibri"/>
                <a:cs typeface="Calibri"/>
                <a:sym typeface="Calibri"/>
              </a:rPr>
              <a:t>, catering to the needs of applications or systems that interact with them. </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Helvetica Neue"/>
              <a:buChar char="•"/>
            </a:pPr>
            <a:r>
              <a:rPr b="0" i="0" lang="en-US" sz="2000" u="none" cap="none" strike="noStrike">
                <a:solidFill>
                  <a:schemeClr val="dk1"/>
                </a:solidFill>
                <a:latin typeface="Calibri"/>
                <a:ea typeface="Calibri"/>
                <a:cs typeface="Calibri"/>
                <a:sym typeface="Calibri"/>
              </a:rPr>
              <a:t>They can </a:t>
            </a:r>
            <a:r>
              <a:rPr b="1" i="0" lang="en-US" sz="2000" u="none" cap="none" strike="noStrike">
                <a:solidFill>
                  <a:srgbClr val="C55A11"/>
                </a:solidFill>
                <a:latin typeface="Calibri"/>
                <a:ea typeface="Calibri"/>
                <a:cs typeface="Calibri"/>
                <a:sym typeface="Calibri"/>
              </a:rPr>
              <a:t>vary in size and complexity</a:t>
            </a:r>
            <a:r>
              <a:rPr b="0" i="0" lang="en-US" sz="2000" u="none" cap="none" strike="noStrike">
                <a:solidFill>
                  <a:schemeClr val="dk1"/>
                </a:solidFill>
                <a:latin typeface="Calibri"/>
                <a:ea typeface="Calibri"/>
                <a:cs typeface="Calibri"/>
                <a:sym typeface="Calibri"/>
              </a:rPr>
              <a:t>, ranging from small databases used by individual applications to large-scale enterprise databases handling vast amounts of data.</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n-US" sz="2000" u="none" cap="none" strike="noStrike">
                <a:solidFill>
                  <a:schemeClr val="dk1"/>
                </a:solidFill>
                <a:latin typeface="Calibri"/>
                <a:ea typeface="Calibri"/>
                <a:cs typeface="Calibri"/>
                <a:sym typeface="Calibri"/>
              </a:rPr>
              <a:t>Could you think of what do these individual terms mean w.r.t student information Database?</a:t>
            </a:r>
            <a:endParaRPr b="1" i="0" sz="2000" u="none" cap="none" strike="noStrike">
              <a:solidFill>
                <a:schemeClr val="dk1"/>
              </a:solidFill>
              <a:latin typeface="Calibri"/>
              <a:ea typeface="Calibri"/>
              <a:cs typeface="Calibri"/>
              <a:sym typeface="Calibri"/>
            </a:endParaRPr>
          </a:p>
          <a:p>
            <a:pPr indent="-50800" lvl="1" marL="800100" marR="0" rtl="0" algn="just">
              <a:lnSpc>
                <a:spcPct val="150000"/>
              </a:lnSpc>
              <a:spcBef>
                <a:spcPts val="0"/>
              </a:spcBef>
              <a:spcAft>
                <a:spcPts val="0"/>
              </a:spcAft>
              <a:buClr>
                <a:srgbClr val="2E75B5"/>
              </a:buClr>
              <a:buSzPts val="2800"/>
              <a:buFont typeface="Arial"/>
              <a:buNone/>
            </a:pPr>
            <a:r>
              <a:t/>
            </a:r>
            <a:endParaRPr b="0" i="0" sz="2000" u="none" cap="none" strike="noStrike">
              <a:solidFill>
                <a:schemeClr val="dk1"/>
              </a:solidFill>
              <a:latin typeface="Calibri"/>
              <a:ea typeface="Calibri"/>
              <a:cs typeface="Calibri"/>
              <a:sym typeface="Calibri"/>
            </a:endParaRPr>
          </a:p>
        </p:txBody>
      </p:sp>
      <p:sp>
        <p:nvSpPr>
          <p:cNvPr id="439" name="Google Shape;43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3"/>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What is a Database</a:t>
            </a:r>
            <a:endParaRPr b="1" i="0" sz="2160" u="none" cap="none" strike="noStrike">
              <a:solidFill>
                <a:srgbClr val="C55A11"/>
              </a:solidFill>
              <a:latin typeface="Calibri"/>
              <a:ea typeface="Calibri"/>
              <a:cs typeface="Calibri"/>
              <a:sym typeface="Calibri"/>
            </a:endParaRPr>
          </a:p>
        </p:txBody>
      </p:sp>
      <p:cxnSp>
        <p:nvCxnSpPr>
          <p:cNvPr id="446" name="Google Shape;446;p1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id="447" name="Google Shape;447;p13"/>
          <p:cNvPicPr preferRelativeResize="0"/>
          <p:nvPr/>
        </p:nvPicPr>
        <p:blipFill rotWithShape="1">
          <a:blip r:embed="rId3">
            <a:alphaModFix/>
          </a:blip>
          <a:srcRect b="0" l="0" r="0" t="0"/>
          <a:stretch/>
        </p:blipFill>
        <p:spPr>
          <a:xfrm>
            <a:off x="1221000" y="1499575"/>
            <a:ext cx="8486025" cy="4845000"/>
          </a:xfrm>
          <a:prstGeom prst="rect">
            <a:avLst/>
          </a:prstGeom>
          <a:noFill/>
          <a:ln>
            <a:noFill/>
          </a:ln>
        </p:spPr>
      </p:pic>
      <p:sp>
        <p:nvSpPr>
          <p:cNvPr id="448" name="Google Shape;44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4"/>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Database Management System</a:t>
            </a:r>
            <a:endParaRPr b="1" i="0" sz="2160" u="none" cap="none" strike="noStrike">
              <a:solidFill>
                <a:srgbClr val="C55A11"/>
              </a:solidFill>
              <a:latin typeface="Calibri"/>
              <a:ea typeface="Calibri"/>
              <a:cs typeface="Calibri"/>
              <a:sym typeface="Calibri"/>
            </a:endParaRPr>
          </a:p>
        </p:txBody>
      </p:sp>
      <p:cxnSp>
        <p:nvCxnSpPr>
          <p:cNvPr id="455" name="Google Shape;455;p14"/>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56" name="Google Shape;456;p14"/>
          <p:cNvSpPr txBox="1"/>
          <p:nvPr/>
        </p:nvSpPr>
        <p:spPr>
          <a:xfrm>
            <a:off x="685800" y="1499550"/>
            <a:ext cx="9371700" cy="4310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Database Management System</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 modern database system is a complex software system whose task is to manage a large, complex collection of data.</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DBMS contains information about a particular enterprise</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Collection of interrelated data</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Set of programs to access the data </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An environment that is both convenient and efficient to use</a:t>
            </a:r>
            <a:endParaRPr b="0" i="0" sz="2000" u="none" cap="none" strike="noStrike">
              <a:solidFill>
                <a:schemeClr val="dk1"/>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Database systems are used to manage collections of data that are:</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Highly valuable</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Relatively large</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Accessed by multiple users and applications, often at the same time.</a:t>
            </a:r>
            <a:endParaRPr b="0" i="0" sz="20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Let us break these statements down further and understand them in the context of the student information database</a:t>
            </a:r>
            <a:endParaRPr b="0" i="0" sz="2000" u="none" cap="none" strike="noStrike">
              <a:solidFill>
                <a:srgbClr val="000000"/>
              </a:solidFill>
              <a:latin typeface="Calibri"/>
              <a:ea typeface="Calibri"/>
              <a:cs typeface="Calibri"/>
              <a:sym typeface="Calibri"/>
            </a:endParaRPr>
          </a:p>
        </p:txBody>
      </p:sp>
      <p:sp>
        <p:nvSpPr>
          <p:cNvPr id="457" name="Google Shape;457;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464" name="Google Shape;46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65" name="Google Shape;465;p15"/>
          <p:cNvPicPr preferRelativeResize="0"/>
          <p:nvPr/>
        </p:nvPicPr>
        <p:blipFill rotWithShape="1">
          <a:blip r:embed="rId3">
            <a:alphaModFix/>
          </a:blip>
          <a:srcRect b="0" l="0" r="0" t="0"/>
          <a:stretch/>
        </p:blipFill>
        <p:spPr>
          <a:xfrm>
            <a:off x="246050" y="1463925"/>
            <a:ext cx="11107760" cy="5257526"/>
          </a:xfrm>
          <a:prstGeom prst="rect">
            <a:avLst/>
          </a:prstGeom>
          <a:noFill/>
          <a:ln>
            <a:noFill/>
          </a:ln>
        </p:spPr>
      </p:pic>
      <p:sp>
        <p:nvSpPr>
          <p:cNvPr id="466" name="Google Shape;466;p15"/>
          <p:cNvSpPr txBox="1"/>
          <p:nvPr/>
        </p:nvSpPr>
        <p:spPr>
          <a:xfrm>
            <a:off x="443326" y="717600"/>
            <a:ext cx="3933600" cy="42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60"/>
              <a:buFont typeface="Arial"/>
              <a:buNone/>
            </a:pPr>
            <a:r>
              <a:rPr b="1" i="0" lang="en-US" sz="2160" u="none" cap="none" strike="noStrike">
                <a:solidFill>
                  <a:srgbClr val="C55A11"/>
                </a:solidFill>
                <a:latin typeface="Calibri"/>
                <a:ea typeface="Calibri"/>
                <a:cs typeface="Calibri"/>
                <a:sym typeface="Calibri"/>
              </a:rPr>
              <a:t>Student Information Database</a:t>
            </a:r>
            <a:endParaRPr b="0" i="0" sz="1400" u="none" cap="none" strike="noStrike">
              <a:solidFill>
                <a:srgbClr val="C55A1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6"/>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Database Management System</a:t>
            </a:r>
            <a:endParaRPr b="1" i="0" sz="2160" u="none" cap="none" strike="noStrike">
              <a:solidFill>
                <a:srgbClr val="C55A11"/>
              </a:solidFill>
              <a:latin typeface="Calibri"/>
              <a:ea typeface="Calibri"/>
              <a:cs typeface="Calibri"/>
              <a:sym typeface="Calibri"/>
            </a:endParaRPr>
          </a:p>
        </p:txBody>
      </p:sp>
      <p:cxnSp>
        <p:nvCxnSpPr>
          <p:cNvPr id="473" name="Google Shape;473;p1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74" name="Google Shape;474;p16"/>
          <p:cNvSpPr txBox="1"/>
          <p:nvPr/>
        </p:nvSpPr>
        <p:spPr>
          <a:xfrm>
            <a:off x="1006311" y="1499576"/>
            <a:ext cx="9994769" cy="5287711"/>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Database Management System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1900" u="none" cap="none" strike="noStrike">
                <a:solidFill>
                  <a:schemeClr val="dk1"/>
                </a:solidFill>
                <a:latin typeface="Calibri"/>
                <a:ea typeface="Calibri"/>
                <a:cs typeface="Calibri"/>
                <a:sym typeface="Calibri"/>
              </a:rPr>
              <a:t>A general-purpose software system that facilitates the processes of defining, constructing, manipulating, and sharing databases among various users and applications</a:t>
            </a:r>
            <a:endParaRPr b="0" i="0" sz="19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Helvetica Neue"/>
              <a:buChar char="○"/>
            </a:pPr>
            <a:r>
              <a:rPr b="1" i="0" lang="en-US" sz="1900" u="none" cap="none" strike="noStrike">
                <a:solidFill>
                  <a:srgbClr val="C55A11"/>
                </a:solidFill>
                <a:latin typeface="Calibri"/>
                <a:ea typeface="Calibri"/>
                <a:cs typeface="Calibri"/>
                <a:sym typeface="Calibri"/>
              </a:rPr>
              <a:t>Defining a database</a:t>
            </a:r>
            <a:r>
              <a:rPr b="0" i="0" lang="en-US" sz="1900" u="none" cap="none" strike="noStrike">
                <a:solidFill>
                  <a:schemeClr val="dk1"/>
                </a:solidFill>
                <a:latin typeface="Calibri"/>
                <a:ea typeface="Calibri"/>
                <a:cs typeface="Calibri"/>
                <a:sym typeface="Calibri"/>
              </a:rPr>
              <a:t> involves specifying the data types, structures, and constraints of the data to be stored in the database. By defining the structure and data types, the DBMS ensures the consistency and integrity of the stored data.</a:t>
            </a:r>
            <a:endParaRPr b="0" i="0" sz="19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1900" u="none" cap="none" strike="noStrike">
                <a:solidFill>
                  <a:schemeClr val="dk1"/>
                </a:solidFill>
                <a:latin typeface="Calibri"/>
                <a:ea typeface="Calibri"/>
                <a:cs typeface="Calibri"/>
                <a:sym typeface="Calibri"/>
              </a:rPr>
              <a:t>The "Students" table may include fields such as "Student ID" (numeric), "Name" (text), "Email" (text), "Date of Birth" (date), and "Major" (text). </a:t>
            </a:r>
            <a:endParaRPr b="0" i="0" sz="19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1900" u="none" cap="none" strike="noStrike">
                <a:solidFill>
                  <a:schemeClr val="dk1"/>
                </a:solidFill>
                <a:latin typeface="Calibri"/>
                <a:ea typeface="Calibri"/>
                <a:cs typeface="Calibri"/>
                <a:sym typeface="Calibri"/>
              </a:rPr>
              <a:t>The "Courses" table may have fields like "Course ID" (numeric), "Course Name" (text), "Credits" (numeric), and "Instructor" (text). </a:t>
            </a:r>
            <a:endParaRPr b="0" i="0" sz="1900" u="none" cap="none" strike="noStrike">
              <a:solidFill>
                <a:schemeClr val="dk1"/>
              </a:solidFill>
              <a:latin typeface="Calibri"/>
              <a:ea typeface="Calibri"/>
              <a:cs typeface="Calibri"/>
              <a:sym typeface="Calibri"/>
            </a:endParaRPr>
          </a:p>
          <a:p>
            <a:pPr indent="0" lvl="1" marL="1028700" marR="0" rtl="0" algn="just">
              <a:lnSpc>
                <a:spcPct val="150000"/>
              </a:lnSpc>
              <a:spcBef>
                <a:spcPts val="0"/>
              </a:spcBef>
              <a:spcAft>
                <a:spcPts val="0"/>
              </a:spcAft>
              <a:buClr>
                <a:srgbClr val="2E75B5"/>
              </a:buClr>
              <a:buSzPts val="2800"/>
              <a:buFont typeface="Arial"/>
              <a:buNone/>
            </a:pPr>
            <a:r>
              <a:t/>
            </a:r>
            <a:endParaRPr b="0" i="0" sz="2000" u="none" cap="none" strike="noStrike">
              <a:solidFill>
                <a:schemeClr val="dk1"/>
              </a:solidFill>
              <a:latin typeface="Calibri"/>
              <a:ea typeface="Calibri"/>
              <a:cs typeface="Calibri"/>
              <a:sym typeface="Calibri"/>
            </a:endParaRPr>
          </a:p>
        </p:txBody>
      </p:sp>
      <p:pic>
        <p:nvPicPr>
          <p:cNvPr id="475" name="Google Shape;475;p16"/>
          <p:cNvPicPr preferRelativeResize="0"/>
          <p:nvPr/>
        </p:nvPicPr>
        <p:blipFill rotWithShape="1">
          <a:blip r:embed="rId3">
            <a:alphaModFix/>
          </a:blip>
          <a:srcRect b="0" l="0" r="0" t="0"/>
          <a:stretch/>
        </p:blipFill>
        <p:spPr>
          <a:xfrm>
            <a:off x="1603361" y="2074994"/>
            <a:ext cx="9784736" cy="979290"/>
          </a:xfrm>
          <a:prstGeom prst="rect">
            <a:avLst/>
          </a:prstGeom>
          <a:noFill/>
          <a:ln>
            <a:noFill/>
          </a:ln>
        </p:spPr>
      </p:pic>
      <p:sp>
        <p:nvSpPr>
          <p:cNvPr id="476" name="Google Shape;47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7"/>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Database Management System</a:t>
            </a:r>
            <a:endParaRPr b="1" i="0" sz="2160" u="none" cap="none" strike="noStrike">
              <a:solidFill>
                <a:srgbClr val="C55A11"/>
              </a:solidFill>
              <a:latin typeface="Calibri"/>
              <a:ea typeface="Calibri"/>
              <a:cs typeface="Calibri"/>
              <a:sym typeface="Calibri"/>
            </a:endParaRPr>
          </a:p>
        </p:txBody>
      </p:sp>
      <p:cxnSp>
        <p:nvCxnSpPr>
          <p:cNvPr id="483" name="Google Shape;483;p17"/>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84" name="Google Shape;484;p17"/>
          <p:cNvSpPr txBox="1"/>
          <p:nvPr/>
        </p:nvSpPr>
        <p:spPr>
          <a:xfrm>
            <a:off x="685800" y="1422950"/>
            <a:ext cx="9371700" cy="4588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Database Management System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 general-purpose software system that facilitates the processes of defining, constructing, manipulating, and sharing databases among various users and applications</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Helvetica Neue"/>
              <a:buChar char="○"/>
            </a:pPr>
            <a:r>
              <a:rPr b="1" i="0" lang="en-US" sz="2000" u="none" cap="none" strike="noStrike">
                <a:solidFill>
                  <a:srgbClr val="C55A11"/>
                </a:solidFill>
                <a:latin typeface="Calibri"/>
                <a:ea typeface="Calibri"/>
                <a:cs typeface="Calibri"/>
                <a:sym typeface="Calibri"/>
              </a:rPr>
              <a:t>Constructing the database</a:t>
            </a:r>
            <a:r>
              <a:rPr b="0" i="0" lang="en-US" sz="2000" u="none" cap="none" strike="noStrike">
                <a:solidFill>
                  <a:schemeClr val="dk1"/>
                </a:solidFill>
                <a:latin typeface="Calibri"/>
                <a:ea typeface="Calibri"/>
                <a:cs typeface="Calibri"/>
                <a:sym typeface="Calibri"/>
              </a:rPr>
              <a:t> is the process of storing the data on some storage medium that is controlled by the DBMS. It organizes the data in a way that allows for efficient retrieval and manipulation. The DBMS ensures data is securely stored and can be accessed by authorized users or applications.</a:t>
            </a:r>
            <a:endParaRPr b="0" i="0" sz="20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DBMS may store the Student Information Database on a server with appropriate data storage capacity and performance capabilities. </a:t>
            </a:r>
            <a:endParaRPr b="0" i="0" sz="2000" u="none" cap="none" strike="noStrike">
              <a:solidFill>
                <a:schemeClr val="dk1"/>
              </a:solidFill>
              <a:latin typeface="Calibri"/>
              <a:ea typeface="Calibri"/>
              <a:cs typeface="Calibri"/>
              <a:sym typeface="Calibri"/>
            </a:endParaRPr>
          </a:p>
          <a:p>
            <a:pPr indent="0" lvl="1" marL="571500" marR="0" rtl="0" algn="l">
              <a:lnSpc>
                <a:spcPct val="150000"/>
              </a:lnSpc>
              <a:spcBef>
                <a:spcPts val="0"/>
              </a:spcBef>
              <a:spcAft>
                <a:spcPts val="0"/>
              </a:spcAft>
              <a:buClr>
                <a:srgbClr val="2E75B5"/>
              </a:buClr>
              <a:buSzPts val="2800"/>
              <a:buFont typeface="Arial"/>
              <a:buNone/>
            </a:pPr>
            <a:r>
              <a:t/>
            </a:r>
            <a:endParaRPr b="0" i="0" sz="2000" u="none" cap="none" strike="noStrike">
              <a:solidFill>
                <a:schemeClr val="dk1"/>
              </a:solidFill>
              <a:latin typeface="Calibri"/>
              <a:ea typeface="Calibri"/>
              <a:cs typeface="Calibri"/>
              <a:sym typeface="Calibri"/>
            </a:endParaRPr>
          </a:p>
        </p:txBody>
      </p:sp>
      <p:pic>
        <p:nvPicPr>
          <p:cNvPr id="485" name="Google Shape;485;p17"/>
          <p:cNvPicPr preferRelativeResize="0"/>
          <p:nvPr/>
        </p:nvPicPr>
        <p:blipFill rotWithShape="1">
          <a:blip r:embed="rId3">
            <a:alphaModFix/>
          </a:blip>
          <a:srcRect b="0" l="0" r="0" t="0"/>
          <a:stretch/>
        </p:blipFill>
        <p:spPr>
          <a:xfrm>
            <a:off x="1004510" y="2004344"/>
            <a:ext cx="10182979" cy="1002295"/>
          </a:xfrm>
          <a:prstGeom prst="rect">
            <a:avLst/>
          </a:prstGeom>
          <a:noFill/>
          <a:ln>
            <a:noFill/>
          </a:ln>
        </p:spPr>
      </p:pic>
      <p:sp>
        <p:nvSpPr>
          <p:cNvPr id="486" name="Google Shape;486;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8"/>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Database Management System</a:t>
            </a:r>
            <a:endParaRPr b="1" i="0" sz="2160" u="none" cap="none" strike="noStrike">
              <a:solidFill>
                <a:srgbClr val="C55A11"/>
              </a:solidFill>
              <a:latin typeface="Calibri"/>
              <a:ea typeface="Calibri"/>
              <a:cs typeface="Calibri"/>
              <a:sym typeface="Calibri"/>
            </a:endParaRPr>
          </a:p>
        </p:txBody>
      </p:sp>
      <p:cxnSp>
        <p:nvCxnSpPr>
          <p:cNvPr id="493" name="Google Shape;493;p18"/>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94" name="Google Shape;494;p18"/>
          <p:cNvSpPr txBox="1"/>
          <p:nvPr/>
        </p:nvSpPr>
        <p:spPr>
          <a:xfrm>
            <a:off x="685800" y="1422950"/>
            <a:ext cx="9371700" cy="4588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Database Management System</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 general-purpose software system that facilitates the processes of defining, </a:t>
            </a:r>
            <a:r>
              <a:rPr b="0" i="0" lang="en-US" sz="1900" u="none" cap="none" strike="noStrike">
                <a:solidFill>
                  <a:schemeClr val="dk1"/>
                </a:solidFill>
                <a:latin typeface="Calibri"/>
                <a:ea typeface="Calibri"/>
                <a:cs typeface="Calibri"/>
                <a:sym typeface="Calibri"/>
              </a:rPr>
              <a:t>constructing, manipulating, and sharing databases among various users and applications</a:t>
            </a:r>
            <a:endParaRPr b="0" i="0" sz="19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Helvetica Neue"/>
              <a:buChar char="○"/>
            </a:pPr>
            <a:r>
              <a:rPr b="1" i="0" lang="en-US" sz="1900" u="none" cap="none" strike="noStrike">
                <a:solidFill>
                  <a:srgbClr val="C55A11"/>
                </a:solidFill>
                <a:latin typeface="Calibri"/>
                <a:ea typeface="Calibri"/>
                <a:cs typeface="Calibri"/>
                <a:sym typeface="Calibri"/>
              </a:rPr>
              <a:t>Manipulating a database</a:t>
            </a:r>
            <a:r>
              <a:rPr b="0" i="0" lang="en-US" sz="1900" u="none" cap="none" strike="noStrike">
                <a:solidFill>
                  <a:schemeClr val="dk1"/>
                </a:solidFill>
                <a:latin typeface="Calibri"/>
                <a:ea typeface="Calibri"/>
                <a:cs typeface="Calibri"/>
                <a:sym typeface="Calibri"/>
              </a:rPr>
              <a:t> includes functions such as querying the database to retrieve specific data, updating the database to reflect changes in the mini world, and generating reports from the data. It ensures that any changes made to the database follow predefined constraints and maintain data consistency.</a:t>
            </a:r>
            <a:endParaRPr b="0" i="0" sz="19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1900" u="none" cap="none" strike="noStrike">
                <a:solidFill>
                  <a:schemeClr val="dk1"/>
                </a:solidFill>
                <a:latin typeface="Calibri"/>
                <a:ea typeface="Calibri"/>
                <a:cs typeface="Calibri"/>
                <a:sym typeface="Calibri"/>
              </a:rPr>
              <a:t>A university administrator may use SQL queries to retrieve specific information, such as "Retrieve all students enrolled in Computer Science courses." The DBMS processes the query, retrieves the relevant data from the database, and presents it to the user. </a:t>
            </a:r>
            <a:endParaRPr b="0" i="0" sz="19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1900" u="none" cap="none" strike="noStrike">
                <a:solidFill>
                  <a:schemeClr val="dk1"/>
                </a:solidFill>
                <a:latin typeface="Calibri"/>
                <a:ea typeface="Calibri"/>
                <a:cs typeface="Calibri"/>
                <a:sym typeface="Calibri"/>
              </a:rPr>
              <a:t>Allows authorized users to update the database, such as adding new students or updating grades.</a:t>
            </a:r>
            <a:endParaRPr b="0" i="0" sz="1900" u="none" cap="none" strike="noStrike">
              <a:solidFill>
                <a:schemeClr val="dk1"/>
              </a:solidFill>
              <a:latin typeface="Calibri"/>
              <a:ea typeface="Calibri"/>
              <a:cs typeface="Calibri"/>
              <a:sym typeface="Calibri"/>
            </a:endParaRPr>
          </a:p>
          <a:p>
            <a:pPr indent="0" lvl="1" marL="571500" marR="0" rtl="0" algn="just">
              <a:lnSpc>
                <a:spcPct val="150000"/>
              </a:lnSpc>
              <a:spcBef>
                <a:spcPts val="0"/>
              </a:spcBef>
              <a:spcAft>
                <a:spcPts val="0"/>
              </a:spcAft>
              <a:buClr>
                <a:srgbClr val="2E75B5"/>
              </a:buClr>
              <a:buSzPts val="2800"/>
              <a:buFont typeface="Arial"/>
              <a:buNone/>
            </a:pPr>
            <a:r>
              <a:t/>
            </a:r>
            <a:endParaRPr b="0" i="0" sz="2000" u="none" cap="none" strike="noStrike">
              <a:solidFill>
                <a:schemeClr val="dk1"/>
              </a:solidFill>
              <a:latin typeface="Calibri"/>
              <a:ea typeface="Calibri"/>
              <a:cs typeface="Calibri"/>
              <a:sym typeface="Calibri"/>
            </a:endParaRPr>
          </a:p>
        </p:txBody>
      </p:sp>
      <p:pic>
        <p:nvPicPr>
          <p:cNvPr id="495" name="Google Shape;495;p18"/>
          <p:cNvPicPr preferRelativeResize="0"/>
          <p:nvPr/>
        </p:nvPicPr>
        <p:blipFill rotWithShape="1">
          <a:blip r:embed="rId3">
            <a:alphaModFix/>
          </a:blip>
          <a:srcRect b="0" l="0" r="0" t="0"/>
          <a:stretch/>
        </p:blipFill>
        <p:spPr>
          <a:xfrm>
            <a:off x="1020130" y="1872467"/>
            <a:ext cx="9613305" cy="920423"/>
          </a:xfrm>
          <a:prstGeom prst="rect">
            <a:avLst/>
          </a:prstGeom>
          <a:noFill/>
          <a:ln>
            <a:noFill/>
          </a:ln>
        </p:spPr>
      </p:pic>
      <p:sp>
        <p:nvSpPr>
          <p:cNvPr id="496" name="Google Shape;496;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9"/>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Database Management System</a:t>
            </a:r>
            <a:endParaRPr b="1" i="0" sz="2160" u="none" cap="none" strike="noStrike">
              <a:solidFill>
                <a:srgbClr val="C55A11"/>
              </a:solidFill>
              <a:latin typeface="Calibri"/>
              <a:ea typeface="Calibri"/>
              <a:cs typeface="Calibri"/>
              <a:sym typeface="Calibri"/>
            </a:endParaRPr>
          </a:p>
        </p:txBody>
      </p:sp>
      <p:cxnSp>
        <p:nvCxnSpPr>
          <p:cNvPr id="503" name="Google Shape;503;p1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504" name="Google Shape;504;p19"/>
          <p:cNvSpPr txBox="1"/>
          <p:nvPr/>
        </p:nvSpPr>
        <p:spPr>
          <a:xfrm>
            <a:off x="685800" y="1422950"/>
            <a:ext cx="9371700" cy="4588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1" i="0" lang="en-US" sz="2000" u="none" cap="none" strike="noStrike">
                <a:solidFill>
                  <a:srgbClr val="FF0000"/>
                </a:solidFill>
                <a:latin typeface="Calibri"/>
                <a:ea typeface="Calibri"/>
                <a:cs typeface="Calibri"/>
                <a:sym typeface="Calibri"/>
              </a:rPr>
              <a:t>Database Management System</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t/>
            </a:r>
            <a:endParaRPr b="1" i="0" sz="2000" u="none" cap="none" strike="noStrike">
              <a:solidFill>
                <a:srgbClr val="FF0000"/>
              </a:solidFill>
              <a:latin typeface="Calibri"/>
              <a:ea typeface="Calibri"/>
              <a:cs typeface="Calibri"/>
              <a:sym typeface="Calibri"/>
            </a:endParaRPr>
          </a:p>
          <a:p>
            <a:pPr indent="-234950" lvl="1" marL="85725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 general-purpose software system that facilitates the processes of defining, constructing, manipulating, and sharing databases among various users and applications</a:t>
            </a:r>
            <a:endParaRPr b="0" i="0" sz="2000" u="none" cap="none" strike="noStrike">
              <a:solidFill>
                <a:schemeClr val="dk1"/>
              </a:solidFill>
              <a:latin typeface="Calibri"/>
              <a:ea typeface="Calibri"/>
              <a:cs typeface="Calibri"/>
              <a:sym typeface="Calibri"/>
            </a:endParaRPr>
          </a:p>
          <a:p>
            <a:pPr indent="-355600" lvl="2" marL="1371600" marR="0" rtl="0" algn="just">
              <a:lnSpc>
                <a:spcPct val="100000"/>
              </a:lnSpc>
              <a:spcBef>
                <a:spcPts val="0"/>
              </a:spcBef>
              <a:spcAft>
                <a:spcPts val="0"/>
              </a:spcAft>
              <a:buClr>
                <a:schemeClr val="dk1"/>
              </a:buClr>
              <a:buSzPts val="2000"/>
              <a:buFont typeface="Helvetica Neue"/>
              <a:buChar char="○"/>
            </a:pPr>
            <a:r>
              <a:rPr b="1" i="0" lang="en-US" sz="2000" u="none" cap="none" strike="noStrike">
                <a:solidFill>
                  <a:srgbClr val="C55A11"/>
                </a:solidFill>
                <a:latin typeface="Calibri"/>
                <a:ea typeface="Calibri"/>
                <a:cs typeface="Calibri"/>
                <a:sym typeface="Calibri"/>
              </a:rPr>
              <a:t>Sharing a database</a:t>
            </a:r>
            <a:r>
              <a:rPr b="0" i="0" lang="en-US" sz="2000" u="none" cap="none" strike="noStrike">
                <a:solidFill>
                  <a:schemeClr val="dk1"/>
                </a:solidFill>
                <a:latin typeface="Calibri"/>
                <a:ea typeface="Calibri"/>
                <a:cs typeface="Calibri"/>
                <a:sym typeface="Calibri"/>
              </a:rPr>
              <a:t> allows multiple users and programs to access the database simultaneously, provided they have the necessary permissions</a:t>
            </a:r>
            <a:endParaRPr b="0" i="0" sz="20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Faculty members, administrative staff, and students can access relevant information concurrently, as long as they have the necessary permissions.</a:t>
            </a:r>
            <a:endParaRPr b="0" i="0" sz="2000" u="none" cap="none" strike="noStrike">
              <a:solidFill>
                <a:schemeClr val="dk1"/>
              </a:solidFill>
              <a:latin typeface="Calibri"/>
              <a:ea typeface="Calibri"/>
              <a:cs typeface="Calibri"/>
              <a:sym typeface="Calibri"/>
            </a:endParaRPr>
          </a:p>
          <a:p>
            <a:pPr indent="-355600" lvl="3" marL="1828800" marR="0" rtl="0" algn="just">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For example, faculty members can access student details for their courses, while administrators can update and maintain the overall database.</a:t>
            </a:r>
            <a:endParaRPr b="0" i="0" sz="2000" u="none" cap="none" strike="noStrike">
              <a:solidFill>
                <a:schemeClr val="dk1"/>
              </a:solidFill>
              <a:latin typeface="Calibri"/>
              <a:ea typeface="Calibri"/>
              <a:cs typeface="Calibri"/>
              <a:sym typeface="Calibri"/>
            </a:endParaRPr>
          </a:p>
          <a:p>
            <a:pPr indent="0" lvl="1" marL="1028700" marR="0" rtl="0" algn="just">
              <a:lnSpc>
                <a:spcPct val="150000"/>
              </a:lnSpc>
              <a:spcBef>
                <a:spcPts val="0"/>
              </a:spcBef>
              <a:spcAft>
                <a:spcPts val="0"/>
              </a:spcAft>
              <a:buClr>
                <a:srgbClr val="2E75B5"/>
              </a:buClr>
              <a:buSzPts val="2800"/>
              <a:buFont typeface="Arial"/>
              <a:buNone/>
            </a:pPr>
            <a:r>
              <a:t/>
            </a:r>
            <a:endParaRPr b="0" i="0" sz="2000" u="none" cap="none" strike="noStrike">
              <a:solidFill>
                <a:schemeClr val="dk1"/>
              </a:solidFill>
              <a:latin typeface="Calibri"/>
              <a:ea typeface="Calibri"/>
              <a:cs typeface="Calibri"/>
              <a:sym typeface="Calibri"/>
            </a:endParaRPr>
          </a:p>
        </p:txBody>
      </p:sp>
      <p:pic>
        <p:nvPicPr>
          <p:cNvPr id="505" name="Google Shape;505;p19"/>
          <p:cNvPicPr preferRelativeResize="0"/>
          <p:nvPr/>
        </p:nvPicPr>
        <p:blipFill rotWithShape="1">
          <a:blip r:embed="rId3">
            <a:alphaModFix/>
          </a:blip>
          <a:srcRect b="0" l="0" r="0" t="0"/>
          <a:stretch/>
        </p:blipFill>
        <p:spPr>
          <a:xfrm>
            <a:off x="1298694" y="1914939"/>
            <a:ext cx="8637158" cy="831460"/>
          </a:xfrm>
          <a:prstGeom prst="rect">
            <a:avLst/>
          </a:prstGeom>
          <a:noFill/>
          <a:ln>
            <a:noFill/>
          </a:ln>
        </p:spPr>
      </p:pic>
      <p:sp>
        <p:nvSpPr>
          <p:cNvPr id="506" name="Google Shape;506;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Course Outline</a:t>
            </a:r>
            <a:endParaRPr b="1" i="0" sz="2160" u="none" cap="none" strike="noStrike">
              <a:solidFill>
                <a:srgbClr val="C55A11"/>
              </a:solidFill>
              <a:latin typeface="Calibri"/>
              <a:ea typeface="Calibri"/>
              <a:cs typeface="Calibri"/>
              <a:sym typeface="Calibri"/>
            </a:endParaRPr>
          </a:p>
        </p:txBody>
      </p:sp>
      <p:cxnSp>
        <p:nvCxnSpPr>
          <p:cNvPr id="322" name="Google Shape;322;p2"/>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323" name="Google Shape;323;p2"/>
          <p:cNvSpPr txBox="1"/>
          <p:nvPr/>
        </p:nvSpPr>
        <p:spPr>
          <a:xfrm>
            <a:off x="393114" y="1478604"/>
            <a:ext cx="7497300" cy="4688700"/>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l">
              <a:lnSpc>
                <a:spcPct val="150000"/>
              </a:lnSpc>
              <a:spcBef>
                <a:spcPts val="0"/>
              </a:spcBef>
              <a:spcAft>
                <a:spcPts val="0"/>
              </a:spcAft>
              <a:buClr>
                <a:srgbClr val="2E75B5"/>
              </a:buClr>
              <a:buSzPts val="2800"/>
              <a:buFont typeface="Arial"/>
              <a:buNone/>
            </a:pPr>
            <a:r>
              <a:t/>
            </a:r>
            <a:endParaRPr b="0" i="0" sz="1600" u="none" cap="none" strike="noStrike">
              <a:solidFill>
                <a:schemeClr val="dk1"/>
              </a:solidFill>
              <a:latin typeface="Calibri"/>
              <a:ea typeface="Calibri"/>
              <a:cs typeface="Calibri"/>
              <a:sym typeface="Calibri"/>
            </a:endParaRPr>
          </a:p>
        </p:txBody>
      </p:sp>
      <p:sp>
        <p:nvSpPr>
          <p:cNvPr id="324" name="Google Shape;324;p2"/>
          <p:cNvSpPr txBox="1"/>
          <p:nvPr>
            <p:ph idx="1" type="body"/>
          </p:nvPr>
        </p:nvSpPr>
        <p:spPr>
          <a:xfrm>
            <a:off x="685800" y="1647300"/>
            <a:ext cx="9356100" cy="43512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1000"/>
              </a:spcBef>
              <a:spcAft>
                <a:spcPts val="0"/>
              </a:spcAft>
              <a:buClr>
                <a:schemeClr val="dk1"/>
              </a:buClr>
              <a:buSzPts val="1018"/>
              <a:buFont typeface="Arial"/>
              <a:buNone/>
            </a:pPr>
            <a:r>
              <a:rPr b="1" lang="en-US" sz="2000"/>
              <a:t>Unit 1: Introduction to Database Management</a:t>
            </a:r>
            <a:endParaRPr b="1" sz="2000"/>
          </a:p>
          <a:p>
            <a:pPr indent="0" lvl="0" marL="0" rtl="0" algn="just">
              <a:lnSpc>
                <a:spcPct val="70000"/>
              </a:lnSpc>
              <a:spcBef>
                <a:spcPts val="1000"/>
              </a:spcBef>
              <a:spcAft>
                <a:spcPts val="0"/>
              </a:spcAft>
              <a:buClr>
                <a:schemeClr val="dk1"/>
              </a:buClr>
              <a:buSzPts val="1018"/>
              <a:buFont typeface="Arial"/>
              <a:buNone/>
            </a:pPr>
            <a:r>
              <a:t/>
            </a:r>
            <a:endParaRPr b="1" sz="2000"/>
          </a:p>
          <a:p>
            <a:pPr indent="0" lvl="0" marL="0" rtl="0" algn="just">
              <a:lnSpc>
                <a:spcPct val="100000"/>
              </a:lnSpc>
              <a:spcBef>
                <a:spcPts val="1000"/>
              </a:spcBef>
              <a:spcAft>
                <a:spcPts val="0"/>
              </a:spcAft>
              <a:buClr>
                <a:schemeClr val="dk1"/>
              </a:buClr>
              <a:buSzPts val="1018"/>
              <a:buFont typeface="Arial"/>
              <a:buNone/>
            </a:pPr>
            <a:r>
              <a:rPr lang="en-US" sz="2000"/>
              <a:t>Database System Applications, Purpose, View of data, Database Languages, Database design, Introduction to databases, Database application architecture, Users and Administrators, E-R Model, reducing ER to a relational schema. Structure of relational databases, Database schema, and its constraints, Keys</a:t>
            </a:r>
            <a:endParaRPr sz="2000"/>
          </a:p>
          <a:p>
            <a:pPr indent="457200" lvl="0" marL="7772400" rtl="0" algn="just">
              <a:lnSpc>
                <a:spcPct val="100000"/>
              </a:lnSpc>
              <a:spcBef>
                <a:spcPts val="1000"/>
              </a:spcBef>
              <a:spcAft>
                <a:spcPts val="0"/>
              </a:spcAft>
              <a:buClr>
                <a:schemeClr val="dk1"/>
              </a:buClr>
              <a:buSzPts val="1018"/>
              <a:buFont typeface="Arial"/>
              <a:buNone/>
            </a:pPr>
            <a:r>
              <a:rPr b="1" lang="en-US" sz="2000"/>
              <a:t>14 Hours</a:t>
            </a:r>
            <a:endParaRPr b="1" sz="2000"/>
          </a:p>
          <a:p>
            <a:pPr indent="0" lvl="0" marL="0" rtl="0" algn="just">
              <a:lnSpc>
                <a:spcPct val="100000"/>
              </a:lnSpc>
              <a:spcBef>
                <a:spcPts val="1000"/>
              </a:spcBef>
              <a:spcAft>
                <a:spcPts val="0"/>
              </a:spcAft>
              <a:buClr>
                <a:schemeClr val="dk1"/>
              </a:buClr>
              <a:buSzPts val="1018"/>
              <a:buFont typeface="Arial"/>
              <a:buNone/>
            </a:pPr>
            <a:r>
              <a:rPr b="1" lang="en-US" sz="2000"/>
              <a:t>Unit 2: Relational Model and Database Design</a:t>
            </a:r>
            <a:endParaRPr b="1" sz="2000"/>
          </a:p>
          <a:p>
            <a:pPr indent="0" lvl="0" marL="0" rtl="0" algn="just">
              <a:lnSpc>
                <a:spcPct val="100000"/>
              </a:lnSpc>
              <a:spcBef>
                <a:spcPts val="1000"/>
              </a:spcBef>
              <a:spcAft>
                <a:spcPts val="0"/>
              </a:spcAft>
              <a:buClr>
                <a:schemeClr val="dk1"/>
              </a:buClr>
              <a:buSzPts val="1018"/>
              <a:buFont typeface="Arial"/>
              <a:buNone/>
            </a:pPr>
            <a:r>
              <a:rPr lang="en-US" sz="2000"/>
              <a:t>Relational operations (Algebra), Unary Operations - Unity, Binary, Aggregate Functions, Grouping, SQL ,overview, Data definition, Structure of SQL queries, Additional Basic Operations, Set Operations, Null Values, Aggregate Functions, Nested Subqueries, Database Modification, Join expressions, Views, Triggers, Functions, and Procedures, Introduction to strategies of Query processing and Query optimization.</a:t>
            </a:r>
            <a:endParaRPr sz="2000"/>
          </a:p>
          <a:p>
            <a:pPr indent="457200" lvl="0" marL="7772400" rtl="0" algn="just">
              <a:lnSpc>
                <a:spcPct val="70000"/>
              </a:lnSpc>
              <a:spcBef>
                <a:spcPts val="1000"/>
              </a:spcBef>
              <a:spcAft>
                <a:spcPts val="0"/>
              </a:spcAft>
              <a:buClr>
                <a:schemeClr val="dk1"/>
              </a:buClr>
              <a:buSzPts val="1018"/>
              <a:buFont typeface="Arial"/>
              <a:buNone/>
            </a:pPr>
            <a:r>
              <a:rPr b="1" lang="en-US" sz="2000"/>
              <a:t>14 Hours</a:t>
            </a:r>
            <a:endParaRPr b="1" sz="2000"/>
          </a:p>
          <a:p>
            <a:pPr indent="0" lvl="0" marL="0" rtl="0" algn="just">
              <a:lnSpc>
                <a:spcPct val="70000"/>
              </a:lnSpc>
              <a:spcBef>
                <a:spcPts val="1000"/>
              </a:spcBef>
              <a:spcAft>
                <a:spcPts val="0"/>
              </a:spcAft>
              <a:buSzPts val="1665"/>
              <a:buNone/>
            </a:pPr>
            <a:r>
              <a:t/>
            </a:r>
            <a:endParaRPr b="1" sz="1850"/>
          </a:p>
        </p:txBody>
      </p:sp>
      <p:sp>
        <p:nvSpPr>
          <p:cNvPr id="325" name="Google Shape;325;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2f3fd8aa4db_0_0"/>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lang="en-US" sz="2160">
                <a:solidFill>
                  <a:srgbClr val="C55A11"/>
                </a:solidFill>
                <a:latin typeface="Calibri"/>
                <a:ea typeface="Calibri"/>
                <a:cs typeface="Calibri"/>
                <a:sym typeface="Calibri"/>
              </a:rPr>
              <a:t>Questions</a:t>
            </a:r>
            <a:endParaRPr b="1" sz="2160">
              <a:solidFill>
                <a:srgbClr val="C55A11"/>
              </a:solidFill>
              <a:latin typeface="Calibri"/>
              <a:ea typeface="Calibri"/>
              <a:cs typeface="Calibri"/>
              <a:sym typeface="Calibri"/>
            </a:endParaRPr>
          </a:p>
        </p:txBody>
      </p:sp>
      <p:cxnSp>
        <p:nvCxnSpPr>
          <p:cNvPr id="513" name="Google Shape;513;g2f3fd8aa4db_0_0"/>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514" name="Google Shape;514;g2f3fd8aa4db_0_0"/>
          <p:cNvSpPr txBox="1"/>
          <p:nvPr/>
        </p:nvSpPr>
        <p:spPr>
          <a:xfrm>
            <a:off x="685800" y="1422950"/>
            <a:ext cx="9371700" cy="4588200"/>
          </a:xfrm>
          <a:prstGeom prst="rect">
            <a:avLst/>
          </a:prstGeom>
          <a:solidFill>
            <a:schemeClr val="lt1"/>
          </a:solid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Font typeface="Arial"/>
              <a:buNone/>
            </a:pPr>
            <a:r>
              <a:rPr lang="en-US" sz="2000">
                <a:solidFill>
                  <a:schemeClr val="dk1"/>
                </a:solidFill>
                <a:latin typeface="Calibri"/>
                <a:ea typeface="Calibri"/>
                <a:cs typeface="Calibri"/>
                <a:sym typeface="Calibri"/>
              </a:rPr>
              <a:t>Some questions to revise </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How do you define data, and how does it differ from information in the context of database management systems?</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List out the data types you would take to define a database for an online bookstore.</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Explain the role of a DBMS in managing highly valuable and relatively large collections of data. Why is this important for organizations?</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What are some of the common operations performed on a database? How do these operations interact with the data stored in the database?</a:t>
            </a:r>
            <a:endParaRPr sz="2000">
              <a:solidFill>
                <a:schemeClr val="dk1"/>
              </a:solidFill>
              <a:latin typeface="Calibri"/>
              <a:ea typeface="Calibri"/>
              <a:cs typeface="Calibri"/>
              <a:sym typeface="Calibri"/>
            </a:endParaRPr>
          </a:p>
          <a:p>
            <a:pPr indent="0" lvl="0" marL="0" rtl="0" algn="just">
              <a:spcBef>
                <a:spcPts val="0"/>
              </a:spcBef>
              <a:spcAft>
                <a:spcPts val="0"/>
              </a:spcAft>
              <a:buNone/>
            </a:pPr>
            <a:r>
              <a:t/>
            </a:r>
            <a:endParaRPr sz="2000">
              <a:solidFill>
                <a:schemeClr val="dk1"/>
              </a:solidFill>
              <a:latin typeface="Calibri"/>
              <a:ea typeface="Calibri"/>
              <a:cs typeface="Calibri"/>
              <a:sym typeface="Calibri"/>
            </a:endParaRPr>
          </a:p>
          <a:p>
            <a:pPr indent="0" lvl="1" marL="0" marR="0" rtl="0" algn="just">
              <a:lnSpc>
                <a:spcPct val="150000"/>
              </a:lnSpc>
              <a:spcBef>
                <a:spcPts val="0"/>
              </a:spcBef>
              <a:spcAft>
                <a:spcPts val="0"/>
              </a:spcAft>
              <a:buClr>
                <a:srgbClr val="2E75B5"/>
              </a:buClr>
              <a:buSzPts val="2800"/>
              <a:buFont typeface="Arial"/>
              <a:buNone/>
            </a:pPr>
            <a:r>
              <a:t/>
            </a:r>
            <a:endParaRPr sz="2000">
              <a:solidFill>
                <a:schemeClr val="dk1"/>
              </a:solidFill>
              <a:latin typeface="Calibri"/>
              <a:ea typeface="Calibri"/>
              <a:cs typeface="Calibri"/>
              <a:sym typeface="Calibri"/>
            </a:endParaRPr>
          </a:p>
        </p:txBody>
      </p:sp>
      <p:sp>
        <p:nvSpPr>
          <p:cNvPr id="515" name="Google Shape;515;g2f3fd8aa4db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2f0559866b4_0_16"/>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How are databases used?</a:t>
            </a:r>
            <a:endParaRPr b="1" i="0" sz="2160" u="none" cap="none" strike="noStrike">
              <a:solidFill>
                <a:srgbClr val="C55A11"/>
              </a:solidFill>
              <a:latin typeface="Calibri"/>
              <a:ea typeface="Calibri"/>
              <a:cs typeface="Calibri"/>
              <a:sym typeface="Calibri"/>
            </a:endParaRPr>
          </a:p>
        </p:txBody>
      </p:sp>
      <p:cxnSp>
        <p:nvCxnSpPr>
          <p:cNvPr id="522" name="Google Shape;522;g2f0559866b4_0_16"/>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523" name="Google Shape;523;g2f0559866b4_0_16"/>
          <p:cNvSpPr txBox="1"/>
          <p:nvPr/>
        </p:nvSpPr>
        <p:spPr>
          <a:xfrm>
            <a:off x="685800" y="1499575"/>
            <a:ext cx="9371700" cy="4551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Some  online resources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Char char="●"/>
            </a:pPr>
            <a:r>
              <a:rPr b="0" i="0" lang="en-US" sz="2000" u="sng" cap="none" strike="noStrike">
                <a:solidFill>
                  <a:schemeClr val="hlink"/>
                </a:solidFill>
                <a:latin typeface="Calibri"/>
                <a:ea typeface="Calibri"/>
                <a:cs typeface="Calibri"/>
                <a:sym typeface="Calibri"/>
                <a:hlinkClick r:id="rId3"/>
              </a:rPr>
              <a:t>https://dev.mysql.com/doc/</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Char char="●"/>
            </a:pPr>
            <a:r>
              <a:rPr b="0" i="0" lang="en-US" sz="2000" u="sng" cap="none" strike="noStrike">
                <a:solidFill>
                  <a:schemeClr val="hlink"/>
                </a:solidFill>
                <a:latin typeface="Calibri"/>
                <a:ea typeface="Calibri"/>
                <a:cs typeface="Calibri"/>
                <a:sym typeface="Calibri"/>
                <a:hlinkClick r:id="rId4"/>
              </a:rPr>
              <a:t>https://www.oracle.com/in/database/what-is-database/</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Char char="●"/>
            </a:pPr>
            <a:r>
              <a:rPr b="0" i="0" lang="en-US" sz="2000" u="sng" cap="none" strike="noStrike">
                <a:solidFill>
                  <a:schemeClr val="hlink"/>
                </a:solidFill>
                <a:latin typeface="Calibri"/>
                <a:ea typeface="Calibri"/>
                <a:cs typeface="Calibri"/>
                <a:sym typeface="Calibri"/>
                <a:hlinkClick r:id="rId5"/>
              </a:rPr>
              <a:t>https://docs.oracle.com/cd/E17952_01/index.html</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Char char="●"/>
            </a:pPr>
            <a:r>
              <a:rPr b="0" i="0" lang="en-US" sz="2000" u="sng" cap="none" strike="noStrike">
                <a:solidFill>
                  <a:schemeClr val="hlink"/>
                </a:solidFill>
                <a:latin typeface="Calibri"/>
                <a:ea typeface="Calibri"/>
                <a:cs typeface="Calibri"/>
                <a:sym typeface="Calibri"/>
                <a:hlinkClick r:id="rId6"/>
              </a:rPr>
              <a:t>https://downloads.mysql.com/docs/mysql-tutorial-excerpt-8.0-en.a4.pdf</a:t>
            </a:r>
            <a:endParaRPr b="0" i="0" sz="20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24" name="Google Shape;524;g2f0559866b4_0_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cxnSp>
        <p:nvCxnSpPr>
          <p:cNvPr id="529" name="Google Shape;529;p25"/>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530" name="Google Shape;530;p25"/>
          <p:cNvSpPr/>
          <p:nvPr/>
        </p:nvSpPr>
        <p:spPr>
          <a:xfrm>
            <a:off x="5460537" y="4049738"/>
            <a:ext cx="583826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nagasundaris@pes.edu</a:t>
            </a:r>
            <a:endParaRPr b="1" i="0" sz="2400" u="none" cap="none" strike="noStrike">
              <a:solidFill>
                <a:schemeClr val="dk1"/>
              </a:solidFill>
              <a:latin typeface="Calibri"/>
              <a:ea typeface="Calibri"/>
              <a:cs typeface="Calibri"/>
              <a:sym typeface="Calibri"/>
            </a:endParaRPr>
          </a:p>
        </p:txBody>
      </p:sp>
      <p:grpSp>
        <p:nvGrpSpPr>
          <p:cNvPr id="531" name="Google Shape;531;p25"/>
          <p:cNvGrpSpPr/>
          <p:nvPr/>
        </p:nvGrpSpPr>
        <p:grpSpPr>
          <a:xfrm>
            <a:off x="313844" y="349466"/>
            <a:ext cx="11518407" cy="6218388"/>
            <a:chOff x="313844" y="349466"/>
            <a:chExt cx="11518407" cy="6218388"/>
          </a:xfrm>
        </p:grpSpPr>
        <p:sp>
          <p:nvSpPr>
            <p:cNvPr id="532" name="Google Shape;532;p25"/>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3" name="Google Shape;533;p25"/>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4" name="Google Shape;534;p25"/>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5" name="Google Shape;535;p25"/>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36" name="Google Shape;536;p25"/>
          <p:cNvSpPr/>
          <p:nvPr/>
        </p:nvSpPr>
        <p:spPr>
          <a:xfrm>
            <a:off x="5448168" y="2049518"/>
            <a:ext cx="4603806" cy="665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537" name="Google Shape;537;p25"/>
          <p:cNvSpPr/>
          <p:nvPr/>
        </p:nvSpPr>
        <p:spPr>
          <a:xfrm>
            <a:off x="5448168" y="3128242"/>
            <a:ext cx="749721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 Nagasundari</a:t>
            </a:r>
            <a:endParaRPr b="1" i="0" sz="2400" u="none" cap="none" strike="noStrike">
              <a:solidFill>
                <a:schemeClr val="dk1"/>
              </a:solidFill>
              <a:latin typeface="Calibri"/>
              <a:ea typeface="Calibri"/>
              <a:cs typeface="Calibri"/>
              <a:sym typeface="Calibri"/>
            </a:endParaRPr>
          </a:p>
        </p:txBody>
      </p:sp>
      <p:sp>
        <p:nvSpPr>
          <p:cNvPr id="538" name="Google Shape;538;p25"/>
          <p:cNvSpPr/>
          <p:nvPr/>
        </p:nvSpPr>
        <p:spPr>
          <a:xfrm>
            <a:off x="5448168" y="3525847"/>
            <a:ext cx="749721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pic>
        <p:nvPicPr>
          <p:cNvPr id="539" name="Google Shape;539;p25"/>
          <p:cNvPicPr preferRelativeResize="0"/>
          <p:nvPr/>
        </p:nvPicPr>
        <p:blipFill rotWithShape="1">
          <a:blip r:embed="rId3">
            <a:alphaModFix/>
          </a:blip>
          <a:srcRect b="0" l="0" r="0" t="0"/>
          <a:stretch/>
        </p:blipFill>
        <p:spPr>
          <a:xfrm>
            <a:off x="1626454" y="942871"/>
            <a:ext cx="2261966" cy="4188232"/>
          </a:xfrm>
          <a:prstGeom prst="rect">
            <a:avLst/>
          </a:prstGeom>
          <a:noFill/>
          <a:ln>
            <a:noFill/>
          </a:ln>
        </p:spPr>
      </p:pic>
      <p:sp>
        <p:nvSpPr>
          <p:cNvPr id="540" name="Google Shape;540;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Course Outline</a:t>
            </a:r>
            <a:endParaRPr b="1" i="0" sz="2160" u="none" cap="none" strike="noStrike">
              <a:solidFill>
                <a:srgbClr val="C55A11"/>
              </a:solidFill>
              <a:latin typeface="Calibri"/>
              <a:ea typeface="Calibri"/>
              <a:cs typeface="Calibri"/>
              <a:sym typeface="Calibri"/>
            </a:endParaRPr>
          </a:p>
        </p:txBody>
      </p:sp>
      <p:cxnSp>
        <p:nvCxnSpPr>
          <p:cNvPr id="332" name="Google Shape;332;p3"/>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333" name="Google Shape;333;p3"/>
          <p:cNvSpPr txBox="1"/>
          <p:nvPr/>
        </p:nvSpPr>
        <p:spPr>
          <a:xfrm>
            <a:off x="393114" y="1478604"/>
            <a:ext cx="7497300" cy="4688700"/>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l">
              <a:lnSpc>
                <a:spcPct val="150000"/>
              </a:lnSpc>
              <a:spcBef>
                <a:spcPts val="0"/>
              </a:spcBef>
              <a:spcAft>
                <a:spcPts val="0"/>
              </a:spcAft>
              <a:buClr>
                <a:srgbClr val="2E75B5"/>
              </a:buClr>
              <a:buSzPts val="2800"/>
              <a:buFont typeface="Arial"/>
              <a:buNone/>
            </a:pPr>
            <a:r>
              <a:t/>
            </a:r>
            <a:endParaRPr b="0" i="0" sz="1600" u="none" cap="none" strike="noStrike">
              <a:solidFill>
                <a:schemeClr val="dk1"/>
              </a:solidFill>
              <a:latin typeface="Calibri"/>
              <a:ea typeface="Calibri"/>
              <a:cs typeface="Calibri"/>
              <a:sym typeface="Calibri"/>
            </a:endParaRPr>
          </a:p>
        </p:txBody>
      </p:sp>
      <p:sp>
        <p:nvSpPr>
          <p:cNvPr id="334" name="Google Shape;334;p3"/>
          <p:cNvSpPr txBox="1"/>
          <p:nvPr>
            <p:ph idx="1" type="body"/>
          </p:nvPr>
        </p:nvSpPr>
        <p:spPr>
          <a:xfrm>
            <a:off x="685800" y="1647300"/>
            <a:ext cx="9356100" cy="43512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1000"/>
              </a:spcBef>
              <a:spcAft>
                <a:spcPts val="0"/>
              </a:spcAft>
              <a:buClr>
                <a:schemeClr val="dk1"/>
              </a:buClr>
              <a:buSzPts val="852"/>
              <a:buFont typeface="Arial"/>
              <a:buNone/>
            </a:pPr>
            <a:r>
              <a:rPr b="1" lang="en-US" sz="2008"/>
              <a:t>Unit 3: Advanced Design Concepts and Implementation</a:t>
            </a:r>
            <a:endParaRPr b="1" sz="2008"/>
          </a:p>
          <a:p>
            <a:pPr indent="0" lvl="0" marL="0" rtl="0" algn="just">
              <a:lnSpc>
                <a:spcPct val="100000"/>
              </a:lnSpc>
              <a:spcBef>
                <a:spcPts val="1000"/>
              </a:spcBef>
              <a:spcAft>
                <a:spcPts val="0"/>
              </a:spcAft>
              <a:buClr>
                <a:schemeClr val="dk1"/>
              </a:buClr>
              <a:buSzPts val="852"/>
              <a:buFont typeface="Arial"/>
              <a:buNone/>
            </a:pPr>
            <a:r>
              <a:rPr lang="en-US" sz="2008"/>
              <a:t>Functional Dependencies, Inference Rules, Closure, Equivalence, Minimal Cover Normal Forms Based on Primary Keys (1NF, 2NF, and 3NF), General Definitions of Second and Third Normal Forms Boyce-Codd Normal Form, Properties of Relational Decompositions, Overview of Higher Normal Forms.</a:t>
            </a:r>
            <a:endParaRPr sz="2008"/>
          </a:p>
          <a:p>
            <a:pPr indent="457200" lvl="0" marL="7315200" rtl="0" algn="just">
              <a:lnSpc>
                <a:spcPct val="100000"/>
              </a:lnSpc>
              <a:spcBef>
                <a:spcPts val="1000"/>
              </a:spcBef>
              <a:spcAft>
                <a:spcPts val="0"/>
              </a:spcAft>
              <a:buClr>
                <a:schemeClr val="dk1"/>
              </a:buClr>
              <a:buSzPts val="852"/>
              <a:buFont typeface="Arial"/>
              <a:buNone/>
            </a:pPr>
            <a:r>
              <a:rPr b="1" lang="en-US" sz="2008"/>
              <a:t>14 Hours</a:t>
            </a:r>
            <a:endParaRPr b="1" sz="2008"/>
          </a:p>
          <a:p>
            <a:pPr indent="0" lvl="0" marL="0" rtl="0" algn="just">
              <a:lnSpc>
                <a:spcPct val="100000"/>
              </a:lnSpc>
              <a:spcBef>
                <a:spcPts val="1000"/>
              </a:spcBef>
              <a:spcAft>
                <a:spcPts val="0"/>
              </a:spcAft>
              <a:buClr>
                <a:schemeClr val="dk1"/>
              </a:buClr>
              <a:buSzPts val="852"/>
              <a:buFont typeface="Arial"/>
              <a:buNone/>
            </a:pPr>
            <a:r>
              <a:t/>
            </a:r>
            <a:endParaRPr b="1" sz="2008"/>
          </a:p>
          <a:p>
            <a:pPr indent="0" lvl="0" marL="0" rtl="0" algn="just">
              <a:lnSpc>
                <a:spcPct val="100000"/>
              </a:lnSpc>
              <a:spcBef>
                <a:spcPts val="1000"/>
              </a:spcBef>
              <a:spcAft>
                <a:spcPts val="0"/>
              </a:spcAft>
              <a:buClr>
                <a:schemeClr val="dk1"/>
              </a:buClr>
              <a:buSzPts val="852"/>
              <a:buFont typeface="Arial"/>
              <a:buNone/>
            </a:pPr>
            <a:r>
              <a:rPr b="1" lang="en-US" sz="2008"/>
              <a:t>Unit 4: Advanced Databases</a:t>
            </a:r>
            <a:endParaRPr b="1" sz="2008"/>
          </a:p>
          <a:p>
            <a:pPr indent="0" lvl="0" marL="0" rtl="0" algn="just">
              <a:lnSpc>
                <a:spcPct val="100000"/>
              </a:lnSpc>
              <a:spcBef>
                <a:spcPts val="1000"/>
              </a:spcBef>
              <a:spcAft>
                <a:spcPts val="0"/>
              </a:spcAft>
              <a:buClr>
                <a:schemeClr val="dk1"/>
              </a:buClr>
              <a:buSzPts val="852"/>
              <a:buFont typeface="Arial"/>
              <a:buNone/>
            </a:pPr>
            <a:r>
              <a:rPr lang="en-US" sz="2008"/>
              <a:t>Database transactions, Concurrency control, Locking, Recovery, Database Security, Introduction to NoSQL databases, Document database (MongoDB), Key-Value database (DynamoDB), Graph databases (Neo4j), Wide-column store database (HBase)</a:t>
            </a:r>
            <a:endParaRPr sz="2008"/>
          </a:p>
          <a:p>
            <a:pPr indent="457200" lvl="0" marL="7315200" rtl="0" algn="just">
              <a:lnSpc>
                <a:spcPct val="70000"/>
              </a:lnSpc>
              <a:spcBef>
                <a:spcPts val="1000"/>
              </a:spcBef>
              <a:spcAft>
                <a:spcPts val="0"/>
              </a:spcAft>
              <a:buSzPts val="852"/>
              <a:buNone/>
            </a:pPr>
            <a:r>
              <a:rPr b="1" lang="en-US" sz="2008"/>
              <a:t>14 Hours</a:t>
            </a:r>
            <a:endParaRPr sz="1350"/>
          </a:p>
        </p:txBody>
      </p:sp>
      <p:sp>
        <p:nvSpPr>
          <p:cNvPr id="335" name="Google Shape;335;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Course Outline</a:t>
            </a:r>
            <a:endParaRPr b="1" i="0" sz="2160" u="none" cap="none" strike="noStrike">
              <a:solidFill>
                <a:srgbClr val="C55A11"/>
              </a:solidFill>
              <a:latin typeface="Calibri"/>
              <a:ea typeface="Calibri"/>
              <a:cs typeface="Calibri"/>
              <a:sym typeface="Calibri"/>
            </a:endParaRPr>
          </a:p>
        </p:txBody>
      </p:sp>
      <p:cxnSp>
        <p:nvCxnSpPr>
          <p:cNvPr id="342" name="Google Shape;342;p4"/>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343" name="Google Shape;343;p4"/>
          <p:cNvSpPr txBox="1"/>
          <p:nvPr/>
        </p:nvSpPr>
        <p:spPr>
          <a:xfrm>
            <a:off x="393114" y="1478604"/>
            <a:ext cx="7497300" cy="4688700"/>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l">
              <a:lnSpc>
                <a:spcPct val="150000"/>
              </a:lnSpc>
              <a:spcBef>
                <a:spcPts val="0"/>
              </a:spcBef>
              <a:spcAft>
                <a:spcPts val="0"/>
              </a:spcAft>
              <a:buClr>
                <a:srgbClr val="2E75B5"/>
              </a:buClr>
              <a:buSzPts val="2800"/>
              <a:buFont typeface="Arial"/>
              <a:buNone/>
            </a:pPr>
            <a:r>
              <a:t/>
            </a:r>
            <a:endParaRPr b="0" i="0" sz="1600" u="none" cap="none" strike="noStrike">
              <a:solidFill>
                <a:schemeClr val="dk1"/>
              </a:solidFill>
              <a:latin typeface="Calibri"/>
              <a:ea typeface="Calibri"/>
              <a:cs typeface="Calibri"/>
              <a:sym typeface="Calibri"/>
            </a:endParaRPr>
          </a:p>
        </p:txBody>
      </p:sp>
      <p:sp>
        <p:nvSpPr>
          <p:cNvPr id="344" name="Google Shape;344;p4"/>
          <p:cNvSpPr txBox="1"/>
          <p:nvPr>
            <p:ph idx="1" type="body"/>
          </p:nvPr>
        </p:nvSpPr>
        <p:spPr>
          <a:xfrm>
            <a:off x="1052100" y="1647350"/>
            <a:ext cx="90822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800"/>
              <a:buNone/>
            </a:pPr>
            <a:r>
              <a:rPr b="1" lang="en-US" sz="2000"/>
              <a:t>Lab/Hands-on sessions </a:t>
            </a:r>
            <a:endParaRPr b="1" sz="2000"/>
          </a:p>
          <a:p>
            <a:pPr indent="-355600" lvl="0" marL="457200" rtl="0" algn="l">
              <a:lnSpc>
                <a:spcPct val="100000"/>
              </a:lnSpc>
              <a:spcBef>
                <a:spcPts val="1000"/>
              </a:spcBef>
              <a:spcAft>
                <a:spcPts val="0"/>
              </a:spcAft>
              <a:buSzPts val="2000"/>
              <a:buFont typeface="Calibri"/>
              <a:buChar char="•"/>
            </a:pPr>
            <a:r>
              <a:rPr lang="en-US" sz="2000"/>
              <a:t>Draw an ER diagram for a given problem statement </a:t>
            </a:r>
            <a:endParaRPr sz="2000"/>
          </a:p>
          <a:p>
            <a:pPr indent="-355600" lvl="0" marL="457200" rtl="0" algn="l">
              <a:lnSpc>
                <a:spcPct val="100000"/>
              </a:lnSpc>
              <a:spcBef>
                <a:spcPts val="0"/>
              </a:spcBef>
              <a:spcAft>
                <a:spcPts val="0"/>
              </a:spcAft>
              <a:buSzPts val="2000"/>
              <a:buFont typeface="Calibri"/>
              <a:buChar char="•"/>
            </a:pPr>
            <a:r>
              <a:rPr lang="en-US" sz="2000"/>
              <a:t>Conversion of an ER diagram into Relational schema </a:t>
            </a:r>
            <a:endParaRPr sz="2000"/>
          </a:p>
          <a:p>
            <a:pPr indent="-355600" lvl="0" marL="457200" rtl="0" algn="l">
              <a:lnSpc>
                <a:spcPct val="100000"/>
              </a:lnSpc>
              <a:spcBef>
                <a:spcPts val="0"/>
              </a:spcBef>
              <a:spcAft>
                <a:spcPts val="0"/>
              </a:spcAft>
              <a:buSzPts val="2000"/>
              <a:buFont typeface="Calibri"/>
              <a:buChar char="•"/>
            </a:pPr>
            <a:r>
              <a:rPr lang="en-US" sz="2000"/>
              <a:t>DDL – create, constraints, alter, rename, drop, truncate table, Views. DML – Insert, Update, Delete, Transactions - commit, rollback, savepoint </a:t>
            </a:r>
            <a:endParaRPr sz="2000"/>
          </a:p>
          <a:p>
            <a:pPr indent="-355600" lvl="0" marL="457200" rtl="0" algn="l">
              <a:lnSpc>
                <a:spcPct val="100000"/>
              </a:lnSpc>
              <a:spcBef>
                <a:spcPts val="0"/>
              </a:spcBef>
              <a:spcAft>
                <a:spcPts val="0"/>
              </a:spcAft>
              <a:buSzPts val="2000"/>
              <a:buFont typeface="Calibri"/>
              <a:buChar char="•"/>
            </a:pPr>
            <a:r>
              <a:rPr lang="en-US" sz="2000"/>
              <a:t>SQL - Set operators: union, intersect, minus. </a:t>
            </a:r>
            <a:endParaRPr sz="2000"/>
          </a:p>
          <a:p>
            <a:pPr indent="-355600" lvl="0" marL="457200" rtl="0" algn="l">
              <a:lnSpc>
                <a:spcPct val="100000"/>
              </a:lnSpc>
              <a:spcBef>
                <a:spcPts val="0"/>
              </a:spcBef>
              <a:spcAft>
                <a:spcPts val="0"/>
              </a:spcAft>
              <a:buSzPts val="2000"/>
              <a:buFont typeface="Calibri"/>
              <a:buChar char="•"/>
            </a:pPr>
            <a:r>
              <a:rPr lang="en-US" sz="2000"/>
              <a:t>SQL – Aggregate functions. </a:t>
            </a:r>
            <a:endParaRPr sz="2000"/>
          </a:p>
          <a:p>
            <a:pPr indent="-355600" lvl="0" marL="457200" rtl="0" algn="l">
              <a:lnSpc>
                <a:spcPct val="100000"/>
              </a:lnSpc>
              <a:spcBef>
                <a:spcPts val="0"/>
              </a:spcBef>
              <a:spcAft>
                <a:spcPts val="0"/>
              </a:spcAft>
              <a:buSzPts val="2000"/>
              <a:buFont typeface="Calibri"/>
              <a:buChar char="•"/>
            </a:pPr>
            <a:r>
              <a:rPr lang="en-US" sz="2000"/>
              <a:t>SQL – Joins: inner, outer; Sub queries: correlated and uncorrelated. SQL – Creating Functions and Procedures </a:t>
            </a:r>
            <a:endParaRPr sz="2000"/>
          </a:p>
          <a:p>
            <a:pPr indent="-355600" lvl="0" marL="457200" rtl="0" algn="l">
              <a:lnSpc>
                <a:spcPct val="100000"/>
              </a:lnSpc>
              <a:spcBef>
                <a:spcPts val="0"/>
              </a:spcBef>
              <a:spcAft>
                <a:spcPts val="0"/>
              </a:spcAft>
              <a:buSzPts val="2000"/>
              <a:buFont typeface="Calibri"/>
              <a:buChar char="•"/>
            </a:pPr>
            <a:r>
              <a:rPr lang="en-US" sz="2000"/>
              <a:t>SQL – Creating Triggers and Cursors </a:t>
            </a:r>
            <a:endParaRPr sz="2000"/>
          </a:p>
          <a:p>
            <a:pPr indent="-355600" lvl="0" marL="457200" rtl="0" algn="l">
              <a:lnSpc>
                <a:spcPct val="100000"/>
              </a:lnSpc>
              <a:spcBef>
                <a:spcPts val="0"/>
              </a:spcBef>
              <a:spcAft>
                <a:spcPts val="0"/>
              </a:spcAft>
              <a:buSzPts val="2000"/>
              <a:buFont typeface="Calibri"/>
              <a:buChar char="•"/>
            </a:pPr>
            <a:r>
              <a:rPr lang="en-US" sz="2000"/>
              <a:t>XML- Database access. NoSQL database queries </a:t>
            </a:r>
            <a:endParaRPr sz="2000"/>
          </a:p>
          <a:p>
            <a:pPr indent="-355600" lvl="0" marL="457200" rtl="0" algn="l">
              <a:lnSpc>
                <a:spcPct val="100000"/>
              </a:lnSpc>
              <a:spcBef>
                <a:spcPts val="0"/>
              </a:spcBef>
              <a:spcAft>
                <a:spcPts val="0"/>
              </a:spcAft>
              <a:buSzPts val="2000"/>
              <a:buFont typeface="Calibri"/>
              <a:buChar char="•"/>
            </a:pPr>
            <a:r>
              <a:rPr lang="en-US" sz="2000"/>
              <a:t>High-level programming language accessing a database using an API.</a:t>
            </a:r>
            <a:endParaRPr sz="2000"/>
          </a:p>
          <a:p>
            <a:pPr indent="0" lvl="0" marL="0" rtl="0" algn="l">
              <a:lnSpc>
                <a:spcPct val="100000"/>
              </a:lnSpc>
              <a:spcBef>
                <a:spcPts val="1000"/>
              </a:spcBef>
              <a:spcAft>
                <a:spcPts val="0"/>
              </a:spcAft>
              <a:buSzPts val="1800"/>
              <a:buNone/>
            </a:pPr>
            <a:r>
              <a:rPr b="1" lang="en-US" sz="2000"/>
              <a:t>Tools/ Languages: </a:t>
            </a:r>
            <a:r>
              <a:rPr lang="en-US" sz="2000"/>
              <a:t>MySQL Workbench, Python, ERwin, Any other tool for ER modeling </a:t>
            </a:r>
            <a:endParaRPr sz="2000"/>
          </a:p>
        </p:txBody>
      </p:sp>
      <p:sp>
        <p:nvSpPr>
          <p:cNvPr id="345" name="Google Shape;345;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Textbooks</a:t>
            </a:r>
            <a:endParaRPr b="1" i="0" sz="2160" u="none" cap="none" strike="noStrike">
              <a:solidFill>
                <a:srgbClr val="C55A11"/>
              </a:solidFill>
              <a:latin typeface="Calibri"/>
              <a:ea typeface="Calibri"/>
              <a:cs typeface="Calibri"/>
              <a:sym typeface="Calibri"/>
            </a:endParaRPr>
          </a:p>
        </p:txBody>
      </p:sp>
      <p:cxnSp>
        <p:nvCxnSpPr>
          <p:cNvPr id="352" name="Google Shape;352;p5"/>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353" name="Google Shape;353;p5"/>
          <p:cNvSpPr txBox="1"/>
          <p:nvPr/>
        </p:nvSpPr>
        <p:spPr>
          <a:xfrm>
            <a:off x="1144050" y="1651000"/>
            <a:ext cx="3996900" cy="419400"/>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ctr">
              <a:lnSpc>
                <a:spcPct val="150000"/>
              </a:lnSpc>
              <a:spcBef>
                <a:spcPts val="0"/>
              </a:spcBef>
              <a:spcAft>
                <a:spcPts val="0"/>
              </a:spcAft>
              <a:buClr>
                <a:srgbClr val="2E75B5"/>
              </a:buClr>
              <a:buSzPts val="2800"/>
              <a:buFont typeface="Arial"/>
              <a:buNone/>
            </a:pPr>
            <a:r>
              <a:rPr b="1" i="0" lang="en-US" sz="2400" u="none" cap="none" strike="noStrike">
                <a:solidFill>
                  <a:schemeClr val="dk1"/>
                </a:solidFill>
                <a:latin typeface="Calibri"/>
                <a:ea typeface="Calibri"/>
                <a:cs typeface="Calibri"/>
                <a:sym typeface="Calibri"/>
              </a:rPr>
              <a:t>Textbook 1 (TB1)</a:t>
            </a:r>
            <a:endParaRPr b="1" i="0" sz="2400" u="none" cap="none" strike="noStrike">
              <a:solidFill>
                <a:schemeClr val="dk1"/>
              </a:solidFill>
              <a:latin typeface="Calibri"/>
              <a:ea typeface="Calibri"/>
              <a:cs typeface="Calibri"/>
              <a:sym typeface="Calibri"/>
            </a:endParaRPr>
          </a:p>
        </p:txBody>
      </p:sp>
      <p:pic>
        <p:nvPicPr>
          <p:cNvPr id="354" name="Google Shape;354;p5"/>
          <p:cNvPicPr preferRelativeResize="0"/>
          <p:nvPr/>
        </p:nvPicPr>
        <p:blipFill rotWithShape="1">
          <a:blip r:embed="rId3">
            <a:alphaModFix/>
          </a:blip>
          <a:srcRect b="0" l="0" r="0" t="0"/>
          <a:stretch/>
        </p:blipFill>
        <p:spPr>
          <a:xfrm>
            <a:off x="6494800" y="2277650"/>
            <a:ext cx="3698875" cy="4261525"/>
          </a:xfrm>
          <a:prstGeom prst="rect">
            <a:avLst/>
          </a:prstGeom>
          <a:noFill/>
          <a:ln>
            <a:noFill/>
          </a:ln>
        </p:spPr>
      </p:pic>
      <p:sp>
        <p:nvSpPr>
          <p:cNvPr id="355" name="Google Shape;355;p5"/>
          <p:cNvSpPr txBox="1"/>
          <p:nvPr/>
        </p:nvSpPr>
        <p:spPr>
          <a:xfrm>
            <a:off x="5792353" y="1675097"/>
            <a:ext cx="3996900" cy="419400"/>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ctr">
              <a:lnSpc>
                <a:spcPct val="150000"/>
              </a:lnSpc>
              <a:spcBef>
                <a:spcPts val="0"/>
              </a:spcBef>
              <a:spcAft>
                <a:spcPts val="0"/>
              </a:spcAft>
              <a:buClr>
                <a:srgbClr val="2E75B5"/>
              </a:buClr>
              <a:buSzPts val="2800"/>
              <a:buFont typeface="Arial"/>
              <a:buNone/>
            </a:pPr>
            <a:r>
              <a:rPr b="1" i="0" lang="en-US" sz="2400" u="none" cap="none" strike="noStrike">
                <a:solidFill>
                  <a:schemeClr val="dk1"/>
                </a:solidFill>
                <a:latin typeface="Calibri"/>
                <a:ea typeface="Calibri"/>
                <a:cs typeface="Calibri"/>
                <a:sym typeface="Calibri"/>
              </a:rPr>
              <a:t>Textbook 2 (TB2)</a:t>
            </a:r>
            <a:endParaRPr b="1" i="0" sz="2400" u="none" cap="none" strike="noStrike">
              <a:solidFill>
                <a:schemeClr val="dk1"/>
              </a:solidFill>
              <a:latin typeface="Calibri"/>
              <a:ea typeface="Calibri"/>
              <a:cs typeface="Calibri"/>
              <a:sym typeface="Calibri"/>
            </a:endParaRPr>
          </a:p>
        </p:txBody>
      </p:sp>
      <p:pic>
        <p:nvPicPr>
          <p:cNvPr id="356" name="Google Shape;356;p5"/>
          <p:cNvPicPr preferRelativeResize="0"/>
          <p:nvPr/>
        </p:nvPicPr>
        <p:blipFill rotWithShape="1">
          <a:blip r:embed="rId4">
            <a:alphaModFix/>
          </a:blip>
          <a:srcRect b="0" l="0" r="0" t="0"/>
          <a:stretch/>
        </p:blipFill>
        <p:spPr>
          <a:xfrm>
            <a:off x="1548617" y="2277650"/>
            <a:ext cx="3515400" cy="4261525"/>
          </a:xfrm>
          <a:prstGeom prst="rect">
            <a:avLst/>
          </a:prstGeom>
          <a:noFill/>
          <a:ln>
            <a:noFill/>
          </a:ln>
        </p:spPr>
      </p:pic>
      <p:sp>
        <p:nvSpPr>
          <p:cNvPr id="357" name="Google Shape;357;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f0559866b4_0_0"/>
          <p:cNvSpPr txBox="1"/>
          <p:nvPr>
            <p:ph type="title"/>
          </p:nvPr>
        </p:nvSpPr>
        <p:spPr>
          <a:xfrm>
            <a:off x="393114" y="713906"/>
            <a:ext cx="7733400" cy="419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Course Evaluation Policy : Tentative</a:t>
            </a:r>
            <a:endParaRPr b="1" i="0" sz="2160" u="none" cap="none" strike="noStrike">
              <a:solidFill>
                <a:srgbClr val="C55A11"/>
              </a:solidFill>
              <a:latin typeface="Calibri"/>
              <a:ea typeface="Calibri"/>
              <a:cs typeface="Calibri"/>
              <a:sym typeface="Calibri"/>
            </a:endParaRPr>
          </a:p>
        </p:txBody>
      </p:sp>
      <p:cxnSp>
        <p:nvCxnSpPr>
          <p:cNvPr id="364" name="Google Shape;364;g2f0559866b4_0_0"/>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365" name="Google Shape;365;g2f0559866b4_0_0"/>
          <p:cNvSpPr txBox="1"/>
          <p:nvPr/>
        </p:nvSpPr>
        <p:spPr>
          <a:xfrm>
            <a:off x="513950" y="1499600"/>
            <a:ext cx="52299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DBMS- 5 credits course</a:t>
            </a:r>
            <a:endParaRPr b="0" i="0" sz="2400" u="none" cap="none" strike="noStrike">
              <a:solidFill>
                <a:srgbClr val="000000"/>
              </a:solidFill>
              <a:latin typeface="Calibri"/>
              <a:ea typeface="Calibri"/>
              <a:cs typeface="Calibri"/>
              <a:sym typeface="Calibri"/>
            </a:endParaRPr>
          </a:p>
        </p:txBody>
      </p:sp>
      <p:pic>
        <p:nvPicPr>
          <p:cNvPr id="366" name="Google Shape;366;g2f0559866b4_0_0"/>
          <p:cNvPicPr preferRelativeResize="0"/>
          <p:nvPr/>
        </p:nvPicPr>
        <p:blipFill rotWithShape="1">
          <a:blip r:embed="rId3">
            <a:alphaModFix/>
          </a:blip>
          <a:srcRect b="0" l="0" r="0" t="0"/>
          <a:stretch/>
        </p:blipFill>
        <p:spPr>
          <a:xfrm>
            <a:off x="3680975" y="1616700"/>
            <a:ext cx="6744900" cy="5104750"/>
          </a:xfrm>
          <a:prstGeom prst="rect">
            <a:avLst/>
          </a:prstGeom>
          <a:noFill/>
          <a:ln>
            <a:noFill/>
          </a:ln>
        </p:spPr>
      </p:pic>
      <p:sp>
        <p:nvSpPr>
          <p:cNvPr id="367" name="Google Shape;367;g2f0559866b4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
          <p:cNvSpPr/>
          <p:nvPr/>
        </p:nvSpPr>
        <p:spPr>
          <a:xfrm>
            <a:off x="359563" y="296924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55A11"/>
              </a:buClr>
              <a:buSzPts val="2400"/>
              <a:buFont typeface="Calibri"/>
              <a:buNone/>
            </a:pPr>
            <a:r>
              <a:rPr b="1" i="0" lang="en-US" sz="2400" u="none" cap="none" strike="noStrike">
                <a:solidFill>
                  <a:srgbClr val="C55A11"/>
                </a:solidFill>
                <a:latin typeface="Calibri"/>
                <a:ea typeface="Calibri"/>
                <a:cs typeface="Calibri"/>
                <a:sym typeface="Calibri"/>
              </a:rPr>
              <a:t>Unit 1: Introduction to Database Management</a:t>
            </a:r>
            <a:endParaRPr b="1" i="0" sz="2400" u="none" cap="none" strike="noStrike">
              <a:solidFill>
                <a:srgbClr val="C55A11"/>
              </a:solidFill>
              <a:latin typeface="Calibri"/>
              <a:ea typeface="Calibri"/>
              <a:cs typeface="Calibri"/>
              <a:sym typeface="Calibri"/>
            </a:endParaRPr>
          </a:p>
        </p:txBody>
      </p:sp>
      <p:cxnSp>
        <p:nvCxnSpPr>
          <p:cNvPr id="373" name="Google Shape;373;p7"/>
          <p:cNvCxnSpPr/>
          <p:nvPr/>
        </p:nvCxnSpPr>
        <p:spPr>
          <a:xfrm>
            <a:off x="0" y="2742922"/>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374" name="Google Shape;374;p7"/>
          <p:cNvSpPr/>
          <p:nvPr/>
        </p:nvSpPr>
        <p:spPr>
          <a:xfrm>
            <a:off x="336703" y="2125416"/>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75B5"/>
              </a:buClr>
              <a:buSzPts val="2400"/>
              <a:buFont typeface="Calibri"/>
              <a:buNone/>
            </a:pPr>
            <a:r>
              <a:rPr b="1" i="0" lang="en-US" sz="2400" u="none" cap="none" strike="noStrike">
                <a:solidFill>
                  <a:srgbClr val="2E75B5"/>
                </a:solidFill>
                <a:latin typeface="Calibri"/>
                <a:ea typeface="Calibri"/>
                <a:cs typeface="Calibri"/>
                <a:sym typeface="Calibri"/>
              </a:rPr>
              <a:t>Database Management Systems</a:t>
            </a:r>
            <a:endParaRPr b="0" i="0" sz="1400" u="none" cap="none" strike="noStrike">
              <a:solidFill>
                <a:srgbClr val="000000"/>
              </a:solidFill>
              <a:latin typeface="Arial"/>
              <a:ea typeface="Arial"/>
              <a:cs typeface="Arial"/>
              <a:sym typeface="Arial"/>
            </a:endParaRPr>
          </a:p>
        </p:txBody>
      </p:sp>
      <p:pic>
        <p:nvPicPr>
          <p:cNvPr id="375" name="Google Shape;375;p7"/>
          <p:cNvPicPr preferRelativeResize="0"/>
          <p:nvPr/>
        </p:nvPicPr>
        <p:blipFill rotWithShape="1">
          <a:blip r:embed="rId3">
            <a:alphaModFix/>
          </a:blip>
          <a:srcRect b="0" l="0" r="0" t="0"/>
          <a:stretch/>
        </p:blipFill>
        <p:spPr>
          <a:xfrm>
            <a:off x="10467871" y="252240"/>
            <a:ext cx="1549183" cy="1564767"/>
          </a:xfrm>
          <a:prstGeom prst="rect">
            <a:avLst/>
          </a:prstGeom>
          <a:noFill/>
          <a:ln>
            <a:noFill/>
          </a:ln>
        </p:spPr>
      </p:pic>
      <p:grpSp>
        <p:nvGrpSpPr>
          <p:cNvPr id="376" name="Google Shape;376;p7"/>
          <p:cNvGrpSpPr/>
          <p:nvPr/>
        </p:nvGrpSpPr>
        <p:grpSpPr>
          <a:xfrm>
            <a:off x="313939" y="5489794"/>
            <a:ext cx="1066800" cy="1077941"/>
            <a:chOff x="313939" y="5489794"/>
            <a:chExt cx="1066800" cy="1077941"/>
          </a:xfrm>
        </p:grpSpPr>
        <p:sp>
          <p:nvSpPr>
            <p:cNvPr id="377" name="Google Shape;377;p7"/>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7"/>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79" name="Google Shape;379;p7"/>
          <p:cNvSpPr txBox="1"/>
          <p:nvPr/>
        </p:nvSpPr>
        <p:spPr>
          <a:xfrm>
            <a:off x="359563" y="3513749"/>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E75B5"/>
                </a:solidFill>
                <a:latin typeface="Calibri"/>
                <a:ea typeface="Calibri"/>
                <a:cs typeface="Calibri"/>
                <a:sym typeface="Calibri"/>
              </a:rPr>
              <a:t>Slides adapted from Author Slides of “Database System Concepts”, Silberschatz, H Korth and S Sudarshan, McGrawHill, 7th Edition, 2019. And Author Slides of Fundamentals of Database Systems”, Ramez Elamsri, Shamkant B Navathe, Pearson, 7th Edition, 2017.</a:t>
            </a:r>
            <a:endParaRPr b="0" i="0" sz="1400" u="none" cap="none" strike="noStrike">
              <a:solidFill>
                <a:srgbClr val="000000"/>
              </a:solidFill>
              <a:latin typeface="Arial"/>
              <a:ea typeface="Arial"/>
              <a:cs typeface="Arial"/>
              <a:sym typeface="Arial"/>
            </a:endParaRPr>
          </a:p>
        </p:txBody>
      </p:sp>
      <p:pic>
        <p:nvPicPr>
          <p:cNvPr id="380" name="Google Shape;380;p7"/>
          <p:cNvPicPr preferRelativeResize="0"/>
          <p:nvPr/>
        </p:nvPicPr>
        <p:blipFill rotWithShape="1">
          <a:blip r:embed="rId4">
            <a:alphaModFix/>
          </a:blip>
          <a:srcRect b="0" l="0" r="0" t="0"/>
          <a:stretch/>
        </p:blipFill>
        <p:spPr>
          <a:xfrm>
            <a:off x="359563" y="5500437"/>
            <a:ext cx="6582620" cy="1010438"/>
          </a:xfrm>
          <a:prstGeom prst="rect">
            <a:avLst/>
          </a:prstGeom>
          <a:noFill/>
          <a:ln>
            <a:noFill/>
          </a:ln>
        </p:spPr>
      </p:pic>
      <p:pic>
        <p:nvPicPr>
          <p:cNvPr id="381" name="Google Shape;381;p7"/>
          <p:cNvPicPr preferRelativeResize="0"/>
          <p:nvPr/>
        </p:nvPicPr>
        <p:blipFill rotWithShape="1">
          <a:blip r:embed="rId5">
            <a:alphaModFix/>
          </a:blip>
          <a:srcRect b="0" l="0" r="0" t="0"/>
          <a:stretch/>
        </p:blipFill>
        <p:spPr>
          <a:xfrm>
            <a:off x="7669850" y="3430950"/>
            <a:ext cx="3311500" cy="3136775"/>
          </a:xfrm>
          <a:prstGeom prst="rect">
            <a:avLst/>
          </a:prstGeom>
          <a:noFill/>
          <a:ln>
            <a:noFill/>
          </a:ln>
        </p:spPr>
      </p:pic>
      <p:sp>
        <p:nvSpPr>
          <p:cNvPr id="382" name="Google Shape;38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8"/>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Introduction</a:t>
            </a:r>
            <a:endParaRPr b="1" i="0" sz="2160" u="none" cap="none" strike="noStrike">
              <a:solidFill>
                <a:srgbClr val="C55A11"/>
              </a:solidFill>
              <a:latin typeface="Calibri"/>
              <a:ea typeface="Calibri"/>
              <a:cs typeface="Calibri"/>
              <a:sym typeface="Calibri"/>
            </a:endParaRPr>
          </a:p>
        </p:txBody>
      </p:sp>
      <p:cxnSp>
        <p:nvCxnSpPr>
          <p:cNvPr id="389" name="Google Shape;389;p8"/>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390" name="Google Shape;390;p8"/>
          <p:cNvSpPr txBox="1"/>
          <p:nvPr/>
        </p:nvSpPr>
        <p:spPr>
          <a:xfrm>
            <a:off x="393114" y="1478604"/>
            <a:ext cx="7497215" cy="4688732"/>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l">
              <a:lnSpc>
                <a:spcPct val="150000"/>
              </a:lnSpc>
              <a:spcBef>
                <a:spcPts val="0"/>
              </a:spcBef>
              <a:spcAft>
                <a:spcPts val="0"/>
              </a:spcAft>
              <a:buClr>
                <a:srgbClr val="2E75B5"/>
              </a:buClr>
              <a:buSzPts val="2800"/>
              <a:buFont typeface="Arial"/>
              <a:buNone/>
            </a:pPr>
            <a:r>
              <a:t/>
            </a:r>
            <a:endParaRPr b="0" i="0" sz="1600" u="none" cap="none" strike="noStrike">
              <a:solidFill>
                <a:schemeClr val="dk1"/>
              </a:solidFill>
              <a:latin typeface="Calibri"/>
              <a:ea typeface="Calibri"/>
              <a:cs typeface="Calibri"/>
              <a:sym typeface="Calibri"/>
            </a:endParaRPr>
          </a:p>
        </p:txBody>
      </p:sp>
      <p:sp>
        <p:nvSpPr>
          <p:cNvPr id="391" name="Google Shape;391;p8"/>
          <p:cNvSpPr txBox="1"/>
          <p:nvPr>
            <p:ph idx="1" type="body"/>
          </p:nvPr>
        </p:nvSpPr>
        <p:spPr>
          <a:xfrm>
            <a:off x="685800" y="1647300"/>
            <a:ext cx="10364400" cy="4351200"/>
          </a:xfrm>
          <a:prstGeom prst="rect">
            <a:avLst/>
          </a:prstGeom>
          <a:noFill/>
          <a:ln>
            <a:noFill/>
          </a:ln>
        </p:spPr>
        <p:txBody>
          <a:bodyPr anchorCtr="0" anchor="t" bIns="45700" lIns="91425" spcFirstLastPara="1" rIns="91425" wrap="square" tIns="45700">
            <a:normAutofit/>
          </a:bodyPr>
          <a:lstStyle/>
          <a:p>
            <a:pPr indent="-355600" lvl="0" marL="457200" rtl="0" algn="just">
              <a:lnSpc>
                <a:spcPct val="90000"/>
              </a:lnSpc>
              <a:spcBef>
                <a:spcPts val="0"/>
              </a:spcBef>
              <a:spcAft>
                <a:spcPts val="0"/>
              </a:spcAft>
              <a:buClr>
                <a:srgbClr val="000000"/>
              </a:buClr>
              <a:buSzPts val="2000"/>
              <a:buChar char="➔"/>
            </a:pPr>
            <a:r>
              <a:rPr lang="en-US" sz="2000">
                <a:solidFill>
                  <a:srgbClr val="000000"/>
                </a:solidFill>
              </a:rPr>
              <a:t>Have you ever wondered on how a large e-commerce website like Amazon is able to retrieve the products that you would want to purchase?</a:t>
            </a:r>
            <a:endParaRPr sz="2000">
              <a:solidFill>
                <a:srgbClr val="000000"/>
              </a:solidFill>
            </a:endParaRPr>
          </a:p>
          <a:p>
            <a:pPr indent="-355600" lvl="0" marL="457200" rtl="0" algn="just">
              <a:lnSpc>
                <a:spcPct val="90000"/>
              </a:lnSpc>
              <a:spcBef>
                <a:spcPts val="0"/>
              </a:spcBef>
              <a:spcAft>
                <a:spcPts val="0"/>
              </a:spcAft>
              <a:buClr>
                <a:srgbClr val="000000"/>
              </a:buClr>
              <a:buSzPts val="2000"/>
              <a:buChar char="➔"/>
            </a:pPr>
            <a:r>
              <a:rPr lang="en-US" sz="2000">
                <a:solidFill>
                  <a:srgbClr val="000000"/>
                </a:solidFill>
              </a:rPr>
              <a:t>Nowadays social media (eg: Instagram) one of the most active platforms where people post their day to day activities etc. how and where is all these information stored? By typing a person's name we can get to see their entire profile, posts that person has posted how is this possible?</a:t>
            </a:r>
            <a:endParaRPr sz="2000">
              <a:solidFill>
                <a:srgbClr val="000000"/>
              </a:solidFill>
            </a:endParaRPr>
          </a:p>
          <a:p>
            <a:pPr indent="-355600" lvl="0" marL="457200" rtl="0" algn="just">
              <a:lnSpc>
                <a:spcPct val="90000"/>
              </a:lnSpc>
              <a:spcBef>
                <a:spcPts val="0"/>
              </a:spcBef>
              <a:spcAft>
                <a:spcPts val="0"/>
              </a:spcAft>
              <a:buClr>
                <a:srgbClr val="000000"/>
              </a:buClr>
              <a:buSzPts val="2000"/>
              <a:buChar char="➔"/>
            </a:pPr>
            <a:r>
              <a:rPr lang="en-US" sz="2000">
                <a:solidFill>
                  <a:srgbClr val="000000"/>
                </a:solidFill>
              </a:rPr>
              <a:t>In a bank, multiple transactions take place everyday. Even if 2 transactions are happening simultaneously from account, still the money in the accounts is properly deducted and credited how does this happen?</a:t>
            </a:r>
            <a:endParaRPr sz="2000">
              <a:solidFill>
                <a:srgbClr val="000000"/>
              </a:solidFill>
            </a:endParaRPr>
          </a:p>
        </p:txBody>
      </p:sp>
      <p:pic>
        <p:nvPicPr>
          <p:cNvPr id="392" name="Google Shape;392;p8"/>
          <p:cNvPicPr preferRelativeResize="0"/>
          <p:nvPr/>
        </p:nvPicPr>
        <p:blipFill rotWithShape="1">
          <a:blip r:embed="rId3">
            <a:alphaModFix/>
          </a:blip>
          <a:srcRect b="0" l="0" r="0" t="0"/>
          <a:stretch/>
        </p:blipFill>
        <p:spPr>
          <a:xfrm>
            <a:off x="685800" y="4484575"/>
            <a:ext cx="2758975" cy="2040200"/>
          </a:xfrm>
          <a:prstGeom prst="rect">
            <a:avLst/>
          </a:prstGeom>
          <a:noFill/>
          <a:ln>
            <a:noFill/>
          </a:ln>
        </p:spPr>
      </p:pic>
      <p:pic>
        <p:nvPicPr>
          <p:cNvPr id="393" name="Google Shape;393;p8"/>
          <p:cNvPicPr preferRelativeResize="0"/>
          <p:nvPr/>
        </p:nvPicPr>
        <p:blipFill rotWithShape="1">
          <a:blip r:embed="rId4">
            <a:alphaModFix/>
          </a:blip>
          <a:srcRect b="0" l="0" r="0" t="0"/>
          <a:stretch/>
        </p:blipFill>
        <p:spPr>
          <a:xfrm>
            <a:off x="3757301" y="4559238"/>
            <a:ext cx="3614572" cy="1890875"/>
          </a:xfrm>
          <a:prstGeom prst="rect">
            <a:avLst/>
          </a:prstGeom>
          <a:noFill/>
          <a:ln>
            <a:noFill/>
          </a:ln>
        </p:spPr>
      </p:pic>
      <p:pic>
        <p:nvPicPr>
          <p:cNvPr id="394" name="Google Shape;394;p8"/>
          <p:cNvPicPr preferRelativeResize="0"/>
          <p:nvPr/>
        </p:nvPicPr>
        <p:blipFill rotWithShape="1">
          <a:blip r:embed="rId5">
            <a:alphaModFix/>
          </a:blip>
          <a:srcRect b="0" l="7451" r="8793" t="0"/>
          <a:stretch/>
        </p:blipFill>
        <p:spPr>
          <a:xfrm>
            <a:off x="7684400" y="4564448"/>
            <a:ext cx="3614574" cy="1960327"/>
          </a:xfrm>
          <a:prstGeom prst="rect">
            <a:avLst/>
          </a:prstGeom>
          <a:noFill/>
          <a:ln>
            <a:noFill/>
          </a:ln>
        </p:spPr>
      </p:pic>
      <p:sp>
        <p:nvSpPr>
          <p:cNvPr id="395" name="Google Shape;395;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9"/>
          <p:cNvSpPr txBox="1"/>
          <p:nvPr>
            <p:ph type="title"/>
          </p:nvPr>
        </p:nvSpPr>
        <p:spPr>
          <a:xfrm>
            <a:off x="393114" y="713906"/>
            <a:ext cx="7733455" cy="4194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C55A11"/>
              </a:buClr>
              <a:buSzPts val="2160"/>
              <a:buFont typeface="Calibri"/>
              <a:buNone/>
            </a:pPr>
            <a:r>
              <a:rPr b="1" i="0" lang="en-US" sz="2160" u="none" cap="none" strike="noStrike">
                <a:solidFill>
                  <a:srgbClr val="C55A11"/>
                </a:solidFill>
                <a:latin typeface="Calibri"/>
                <a:ea typeface="Calibri"/>
                <a:cs typeface="Calibri"/>
                <a:sym typeface="Calibri"/>
              </a:rPr>
              <a:t>Introduction</a:t>
            </a:r>
            <a:endParaRPr b="1" i="0" sz="2160" u="none" cap="none" strike="noStrike">
              <a:solidFill>
                <a:srgbClr val="C55A11"/>
              </a:solidFill>
              <a:latin typeface="Calibri"/>
              <a:ea typeface="Calibri"/>
              <a:cs typeface="Calibri"/>
              <a:sym typeface="Calibri"/>
            </a:endParaRPr>
          </a:p>
        </p:txBody>
      </p:sp>
      <p:cxnSp>
        <p:nvCxnSpPr>
          <p:cNvPr id="402" name="Google Shape;402;p9"/>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403" name="Google Shape;403;p9"/>
          <p:cNvSpPr txBox="1"/>
          <p:nvPr/>
        </p:nvSpPr>
        <p:spPr>
          <a:xfrm>
            <a:off x="393114" y="1478604"/>
            <a:ext cx="7497215" cy="4688732"/>
          </a:xfrm>
          <a:prstGeom prst="rect">
            <a:avLst/>
          </a:prstGeom>
          <a:solidFill>
            <a:schemeClr val="lt1"/>
          </a:solidFill>
          <a:ln>
            <a:noFill/>
          </a:ln>
        </p:spPr>
        <p:txBody>
          <a:bodyPr anchorCtr="0" anchor="t" bIns="45700" lIns="91425" spcFirstLastPara="1" rIns="91425" wrap="square" tIns="45700">
            <a:noAutofit/>
          </a:bodyPr>
          <a:lstStyle/>
          <a:p>
            <a:pPr indent="-165100" lvl="0" marL="457200" marR="0" rtl="0" algn="l">
              <a:lnSpc>
                <a:spcPct val="150000"/>
              </a:lnSpc>
              <a:spcBef>
                <a:spcPts val="0"/>
              </a:spcBef>
              <a:spcAft>
                <a:spcPts val="0"/>
              </a:spcAft>
              <a:buClr>
                <a:srgbClr val="2E75B5"/>
              </a:buClr>
              <a:buSzPts val="2800"/>
              <a:buFont typeface="Arial"/>
              <a:buNone/>
            </a:pPr>
            <a:r>
              <a:t/>
            </a:r>
            <a:endParaRPr b="0" i="0" sz="1600" u="none" cap="none" strike="noStrike">
              <a:solidFill>
                <a:schemeClr val="dk1"/>
              </a:solidFill>
              <a:latin typeface="Calibri"/>
              <a:ea typeface="Calibri"/>
              <a:cs typeface="Calibri"/>
              <a:sym typeface="Calibri"/>
            </a:endParaRPr>
          </a:p>
        </p:txBody>
      </p:sp>
      <p:sp>
        <p:nvSpPr>
          <p:cNvPr id="404" name="Google Shape;404;p9"/>
          <p:cNvSpPr txBox="1"/>
          <p:nvPr>
            <p:ph idx="1" type="body"/>
          </p:nvPr>
        </p:nvSpPr>
        <p:spPr>
          <a:xfrm>
            <a:off x="685800" y="1647300"/>
            <a:ext cx="9371700" cy="4351200"/>
          </a:xfrm>
          <a:prstGeom prst="rect">
            <a:avLst/>
          </a:prstGeom>
          <a:noFill/>
          <a:ln>
            <a:noFill/>
          </a:ln>
        </p:spPr>
        <p:txBody>
          <a:bodyPr anchorCtr="0" anchor="t" bIns="45700" lIns="91425" spcFirstLastPara="1" rIns="91425" wrap="square" tIns="45700">
            <a:normAutofit/>
          </a:bodyPr>
          <a:lstStyle/>
          <a:p>
            <a:pPr indent="-355600" lvl="0" marL="457200" rtl="0" algn="just">
              <a:lnSpc>
                <a:spcPct val="90000"/>
              </a:lnSpc>
              <a:spcBef>
                <a:spcPts val="0"/>
              </a:spcBef>
              <a:spcAft>
                <a:spcPts val="0"/>
              </a:spcAft>
              <a:buClr>
                <a:srgbClr val="000000"/>
              </a:buClr>
              <a:buSzPts val="2000"/>
              <a:buChar char="➔"/>
            </a:pPr>
            <a:r>
              <a:rPr lang="en-US" sz="2000">
                <a:solidFill>
                  <a:srgbClr val="000000"/>
                </a:solidFill>
              </a:rPr>
              <a:t>Suppose you visit your doctor for a general checkup. Now by typing in your name or your ID, all your medical history details would be visible to the doctor. How does this happen?</a:t>
            </a:r>
            <a:endParaRPr sz="2000">
              <a:solidFill>
                <a:srgbClr val="000000"/>
              </a:solidFill>
            </a:endParaRPr>
          </a:p>
          <a:p>
            <a:pPr indent="-355600" lvl="0" marL="457200" rtl="0" algn="just">
              <a:lnSpc>
                <a:spcPct val="90000"/>
              </a:lnSpc>
              <a:spcBef>
                <a:spcPts val="0"/>
              </a:spcBef>
              <a:spcAft>
                <a:spcPts val="0"/>
              </a:spcAft>
              <a:buClr>
                <a:srgbClr val="000000"/>
              </a:buClr>
              <a:buSzPts val="2000"/>
              <a:buChar char="➔"/>
            </a:pPr>
            <a:r>
              <a:rPr lang="en-US" sz="2000">
                <a:solidFill>
                  <a:srgbClr val="000000"/>
                </a:solidFill>
              </a:rPr>
              <a:t>When you search for a specific topic on Google, how does the search engine quickly retrieve relevant web pages from millions of websites and present them to you?</a:t>
            </a:r>
            <a:endParaRPr sz="2000">
              <a:solidFill>
                <a:srgbClr val="000000"/>
              </a:solidFill>
            </a:endParaRPr>
          </a:p>
          <a:p>
            <a:pPr indent="0" lvl="0" marL="0" rtl="0" algn="just">
              <a:lnSpc>
                <a:spcPct val="90000"/>
              </a:lnSpc>
              <a:spcBef>
                <a:spcPts val="1000"/>
              </a:spcBef>
              <a:spcAft>
                <a:spcPts val="0"/>
              </a:spcAft>
              <a:buClr>
                <a:schemeClr val="dk1"/>
              </a:buClr>
              <a:buSzPts val="1800"/>
              <a:buNone/>
            </a:pPr>
            <a:r>
              <a:t/>
            </a:r>
            <a:endParaRPr sz="2000"/>
          </a:p>
          <a:p>
            <a:pPr indent="0" lvl="0" marL="0" rtl="0" algn="l">
              <a:lnSpc>
                <a:spcPct val="90000"/>
              </a:lnSpc>
              <a:spcBef>
                <a:spcPts val="1000"/>
              </a:spcBef>
              <a:spcAft>
                <a:spcPts val="0"/>
              </a:spcAft>
              <a:buClr>
                <a:schemeClr val="dk1"/>
              </a:buClr>
              <a:buSzPts val="2800"/>
              <a:buNone/>
            </a:pPr>
            <a:r>
              <a:t/>
            </a:r>
            <a:endParaRPr sz="2000"/>
          </a:p>
        </p:txBody>
      </p:sp>
      <p:pic>
        <p:nvPicPr>
          <p:cNvPr id="405" name="Google Shape;405;p9"/>
          <p:cNvPicPr preferRelativeResize="0"/>
          <p:nvPr/>
        </p:nvPicPr>
        <p:blipFill rotWithShape="1">
          <a:blip r:embed="rId3">
            <a:alphaModFix/>
          </a:blip>
          <a:srcRect b="10891" l="10003" r="7461" t="13096"/>
          <a:stretch/>
        </p:blipFill>
        <p:spPr>
          <a:xfrm>
            <a:off x="5707275" y="3681875"/>
            <a:ext cx="4901349" cy="2316625"/>
          </a:xfrm>
          <a:prstGeom prst="rect">
            <a:avLst/>
          </a:prstGeom>
          <a:noFill/>
          <a:ln>
            <a:noFill/>
          </a:ln>
        </p:spPr>
      </p:pic>
      <p:pic>
        <p:nvPicPr>
          <p:cNvPr id="406" name="Google Shape;406;p9"/>
          <p:cNvPicPr preferRelativeResize="0"/>
          <p:nvPr/>
        </p:nvPicPr>
        <p:blipFill rotWithShape="1">
          <a:blip r:embed="rId4">
            <a:alphaModFix/>
          </a:blip>
          <a:srcRect b="0" l="14235" r="14155" t="16638"/>
          <a:stretch/>
        </p:blipFill>
        <p:spPr>
          <a:xfrm>
            <a:off x="1285700" y="3681875"/>
            <a:ext cx="3538521" cy="2746375"/>
          </a:xfrm>
          <a:prstGeom prst="rect">
            <a:avLst/>
          </a:prstGeom>
          <a:noFill/>
          <a:ln>
            <a:noFill/>
          </a:ln>
        </p:spPr>
      </p:pic>
      <p:sp>
        <p:nvSpPr>
          <p:cNvPr id="407" name="Google Shape;407;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