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9" r:id="rId7"/>
    <p:sldId id="264" r:id="rId8"/>
    <p:sldId id="261" r:id="rId9"/>
    <p:sldId id="278" r:id="rId10"/>
    <p:sldId id="275" r:id="rId11"/>
    <p:sldId id="262" r:id="rId12"/>
    <p:sldId id="276" r:id="rId13"/>
    <p:sldId id="277" r:id="rId14"/>
    <p:sldId id="263" r:id="rId15"/>
    <p:sldId id="273" r:id="rId16"/>
    <p:sldId id="274" r:id="rId17"/>
    <p:sldId id="265" r:id="rId18"/>
    <p:sldId id="270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060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105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17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050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25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5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66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48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799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elp/api#docum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 amt="35000"/>
          </a:blip>
          <a:srcRect t="13324" b="1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 idx="4294967295"/>
          </p:nvPr>
        </p:nvSpPr>
        <p:spPr>
          <a:xfrm>
            <a:off x="423334" y="135467"/>
            <a:ext cx="10955867" cy="375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Research Paper Recommendation System</a:t>
            </a: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CMPE-256 Group Project</a:t>
            </a:r>
            <a:br>
              <a:rPr lang="en-US" sz="6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4294967295"/>
          </p:nvPr>
        </p:nvSpPr>
        <p:spPr>
          <a:xfrm>
            <a:off x="0" y="3429001"/>
            <a:ext cx="11768666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717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Calibri"/>
              <a:buChar char=" "/>
            </a:pPr>
            <a:r>
              <a:rPr lang="en-US" sz="2405" b="1" dirty="0">
                <a:solidFill>
                  <a:srgbClr val="FFFFFF"/>
                </a:solidFill>
              </a:rPr>
              <a:t>Team No. 8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7475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Purva Deekshit (013749723)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7475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Shreya Halagahalli Shrinivas (013821405)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7475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Maulin Bodiwala (013733590)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7475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Kiran Kumar Bijjala (013772551)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7475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Siddartha Reddy Maryada (013849238)</a:t>
            </a:r>
            <a:endParaRPr sz="2000" b="0" i="0" u="none" strike="noStrike" cap="none" dirty="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User Data Simulation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59868" y="135467"/>
            <a:ext cx="7061200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User data :</a:t>
            </a:r>
            <a:endParaRPr dirty="0"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User data was unavailable. Simulated users as students from AI, CE, SE, GR, NI and DB specialization.</a:t>
            </a:r>
            <a:endParaRPr dirty="0"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Sample students data:</a:t>
            </a: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b="1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Student-to-paper mapping :</a:t>
            </a:r>
            <a:endParaRPr dirty="0"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Randomly assigned papers to each student indicating papers referenced by the student.</a:t>
            </a:r>
            <a:endParaRPr dirty="0"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Sample mapping:</a:t>
            </a: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867" y="5405213"/>
            <a:ext cx="7212751" cy="118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E8A1F-E024-DA41-8B23-E16D21A52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7" y="2052790"/>
            <a:ext cx="57658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User Data Simulation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59868" y="135466"/>
            <a:ext cx="70612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34340" algn="just">
              <a:lnSpc>
                <a:spcPct val="90000"/>
              </a:lnSpc>
              <a:spcBef>
                <a:spcPts val="1400"/>
              </a:spcBef>
              <a:buSzPts val="2400"/>
              <a:buFont typeface="Wingdings" pitchFamily="2" charset="2"/>
              <a:buChar char="§"/>
            </a:pPr>
            <a:r>
              <a:rPr lang="en-US" sz="2400" dirty="0"/>
              <a:t>Code snippet for generating user data:</a:t>
            </a:r>
          </a:p>
          <a:p>
            <a:pPr marL="434340" algn="just">
              <a:lnSpc>
                <a:spcPct val="90000"/>
              </a:lnSpc>
              <a:spcBef>
                <a:spcPts val="1400"/>
              </a:spcBef>
              <a:buSzPts val="2400"/>
              <a:buFont typeface="Wingdings" pitchFamily="2" charset="2"/>
              <a:buChar char="§"/>
            </a:pPr>
            <a:endParaRPr lang="en-US" sz="2400" dirty="0"/>
          </a:p>
          <a:p>
            <a:pPr marL="91440" indent="0" algn="just">
              <a:lnSpc>
                <a:spcPct val="90000"/>
              </a:lnSpc>
              <a:spcBef>
                <a:spcPts val="1400"/>
              </a:spcBef>
              <a:buSzPts val="2400"/>
              <a:buNone/>
            </a:pPr>
            <a:endParaRPr lang="en-US" sz="2400" b="1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5980E-892F-9F44-88CA-FACF3C6D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50" y="1083734"/>
            <a:ext cx="743503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User Data Simulation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59868" y="135466"/>
            <a:ext cx="70612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34340" algn="just">
              <a:lnSpc>
                <a:spcPct val="90000"/>
              </a:lnSpc>
              <a:spcBef>
                <a:spcPts val="1400"/>
              </a:spcBef>
              <a:buSzPts val="2400"/>
              <a:buFont typeface="Wingdings" pitchFamily="2" charset="2"/>
              <a:buChar char="§"/>
            </a:pPr>
            <a:r>
              <a:rPr lang="en-US" sz="2400" dirty="0"/>
              <a:t>Code snippet for user-to-paper mapping:</a:t>
            </a:r>
          </a:p>
          <a:p>
            <a:pPr marL="434340" algn="just">
              <a:lnSpc>
                <a:spcPct val="90000"/>
              </a:lnSpc>
              <a:spcBef>
                <a:spcPts val="1400"/>
              </a:spcBef>
              <a:buSzPts val="2400"/>
              <a:buFont typeface="Wingdings" pitchFamily="2" charset="2"/>
              <a:buChar char="§"/>
            </a:pPr>
            <a:endParaRPr lang="en-US" sz="2400" dirty="0"/>
          </a:p>
          <a:p>
            <a:pPr marL="91440" indent="0" algn="just">
              <a:lnSpc>
                <a:spcPct val="90000"/>
              </a:lnSpc>
              <a:spcBef>
                <a:spcPts val="1400"/>
              </a:spcBef>
              <a:buSzPts val="2400"/>
              <a:buNone/>
            </a:pPr>
            <a:endParaRPr lang="en-US" sz="2400" b="1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040BB-565C-FE4D-89A2-BBD90A8D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17" y="899584"/>
            <a:ext cx="7221605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</a:rPr>
              <a:t>Data Analysis 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4859868" y="135467"/>
            <a:ext cx="7061200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Remove missing values.</a:t>
            </a:r>
            <a:endParaRPr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Remove duplicate values.</a:t>
            </a:r>
            <a:endParaRPr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Gather statistics of students/papers.</a:t>
            </a:r>
            <a:endParaRPr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Analyze students for each specialization with certain overlapping courses to get common papers.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 dirty="0"/>
          </a:p>
          <a:p>
            <a:pPr marL="9144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9144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Data Pre-processing	</a:t>
            </a:r>
            <a:endParaRPr dirty="0"/>
          </a:p>
        </p:txBody>
      </p:sp>
      <p:sp>
        <p:nvSpPr>
          <p:cNvPr id="40" name="Google Shape;205;p23">
            <a:extLst>
              <a:ext uri="{FF2B5EF4-FFF2-40B4-BE49-F238E27FC236}">
                <a16:creationId xmlns:a16="http://schemas.microsoft.com/office/drawing/2014/main" id="{8CCD849D-2EE9-4449-88A5-A9166AECABE4}"/>
              </a:ext>
            </a:extLst>
          </p:cNvPr>
          <p:cNvSpPr/>
          <p:nvPr/>
        </p:nvSpPr>
        <p:spPr>
          <a:xfrm>
            <a:off x="4902336" y="3782017"/>
            <a:ext cx="318635" cy="318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09;p23">
            <a:extLst>
              <a:ext uri="{FF2B5EF4-FFF2-40B4-BE49-F238E27FC236}">
                <a16:creationId xmlns:a16="http://schemas.microsoft.com/office/drawing/2014/main" id="{A18DDB5D-B191-6A4A-9D27-D393DA3E9D64}"/>
              </a:ext>
            </a:extLst>
          </p:cNvPr>
          <p:cNvSpPr/>
          <p:nvPr/>
        </p:nvSpPr>
        <p:spPr>
          <a:xfrm>
            <a:off x="4902335" y="4558648"/>
            <a:ext cx="318635" cy="3186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76C30-AFC9-774B-B286-38B02958CEAF}"/>
              </a:ext>
            </a:extLst>
          </p:cNvPr>
          <p:cNvSpPr txBox="1"/>
          <p:nvPr/>
        </p:nvSpPr>
        <p:spPr>
          <a:xfrm>
            <a:off x="4153073" y="181577"/>
            <a:ext cx="7976244" cy="645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400"/>
              </a:spcBef>
              <a:buClr>
                <a:schemeClr val="accent1"/>
              </a:buClr>
              <a:buSzPts val="2400"/>
            </a:pPr>
            <a:r>
              <a:rPr lang="en-US" sz="24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Preprocessing steps: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14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Consider “Summary” column for calculating similarity between papers.</a:t>
            </a:r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Remove “Stopwords” using NLTK.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lvl="0" algn="just">
              <a:spcBef>
                <a:spcPts val="1400"/>
              </a:spcBef>
              <a:buClr>
                <a:schemeClr val="accent1"/>
              </a:buClr>
              <a:buSzPts val="2400"/>
            </a:pPr>
            <a:endParaRPr lang="en-US" sz="1800" dirty="0"/>
          </a:p>
          <a:p>
            <a:pPr lvl="0" algn="just">
              <a:spcBef>
                <a:spcPts val="1400"/>
              </a:spcBef>
              <a:buClr>
                <a:schemeClr val="accent1"/>
              </a:buClr>
              <a:buSzPts val="2400"/>
            </a:pPr>
            <a:endParaRPr lang="en-US" dirty="0"/>
          </a:p>
          <a:p>
            <a:pPr marL="28575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TF-IDF to most and least occurring words.</a:t>
            </a:r>
          </a:p>
          <a:p>
            <a:pPr marL="285750" lvl="0" indent="-285750" algn="just">
              <a:spcBef>
                <a:spcPts val="14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42F5-DD1B-7141-9291-AA8FFAA47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389" y="1177661"/>
            <a:ext cx="7635731" cy="128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8E576-0F50-5949-99D5-F822013DD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667" y="3159258"/>
            <a:ext cx="7392970" cy="20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Workflow	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4262284" y="208324"/>
            <a:ext cx="7437346" cy="629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indent="0">
              <a:lnSpc>
                <a:spcPct val="90000"/>
              </a:lnSpc>
              <a:spcBef>
                <a:spcPts val="1400"/>
              </a:spcBef>
              <a:buSzPts val="2000"/>
              <a:buNone/>
            </a:pPr>
            <a:r>
              <a:rPr lang="en-US" b="1" dirty="0"/>
              <a:t>Workflow:</a:t>
            </a: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92369-5454-A844-873C-7225C7CA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83" y="988142"/>
            <a:ext cx="7648823" cy="56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Implementation	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4537492" y="516834"/>
            <a:ext cx="6391063" cy="560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 Similarity between papers: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b="1" dirty="0"/>
              <a:t> </a:t>
            </a:r>
            <a:r>
              <a:rPr lang="en-US" dirty="0"/>
              <a:t>Natural Language Processing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dirty="0"/>
              <a:t> Word Tokenizer and Sentence Tokenizer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b="1"/>
              <a:t> </a:t>
            </a:r>
            <a:r>
              <a:rPr lang="en-US"/>
              <a:t>Word embeddings like Word2Vec </a:t>
            </a:r>
            <a:r>
              <a:rPr lang="en-US" dirty="0"/>
              <a:t>using Bag-of-Words or N-grams model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 Similarity between users: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b="1" dirty="0"/>
              <a:t> </a:t>
            </a:r>
            <a:r>
              <a:rPr lang="en-US" dirty="0"/>
              <a:t>Memory based approach: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- Cosine Similarity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- Pearson’s Correlation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b="1" dirty="0"/>
              <a:t> </a:t>
            </a:r>
            <a:r>
              <a:rPr lang="en-US" dirty="0"/>
              <a:t>Model based approach: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    - </a:t>
            </a:r>
            <a:r>
              <a:rPr lang="en-US" dirty="0"/>
              <a:t>Factorization matrix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- Neural network for predicting user preferences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238972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Evaluation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4537492" y="516834"/>
            <a:ext cx="6391063" cy="560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dirty="0"/>
              <a:t>To be presented in final report.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58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238972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Thank You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4537492" y="516834"/>
            <a:ext cx="6391063" cy="560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004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Motivation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5231958" y="605896"/>
            <a:ext cx="5923721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Provide researchers with useful publications at any time, place and form.</a:t>
            </a:r>
            <a:endParaRPr dirty="0"/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Offer the right publication to the right researcher in an efficient way.</a:t>
            </a: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Save time spent on looking for relevant research papers.</a:t>
            </a: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Classical Approaches and Challenges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231958" y="605896"/>
            <a:ext cx="5923721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91440" lvl="0" indent="-91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Fetch query asking to provide specific information.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Follow a list of references from already referenced papers. Does not guarantee full coverage of research papers.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Insufficient in tracing papers published after the referenced papers. 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List of references may not be publicly available and hard for researchers to access.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Our Approach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5231958" y="605896"/>
            <a:ext cx="6227225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Hybrid Recommendation: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Provide more accurate and relevant recommendations.</a:t>
            </a:r>
            <a:endParaRPr sz="2400" b="1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b="1"/>
              <a:t> </a:t>
            </a:r>
            <a:r>
              <a:rPr lang="en-US" sz="2400"/>
              <a:t>Combination of collaborative and content-based filtering.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Recommender systems incorporate users’ contexts and possible contextual information.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User information for content-based filtering.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Similarity score between keywords for collaborative filtering.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</a:rPr>
              <a:t>Hybrid Recommendation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5231958" y="605896"/>
            <a:ext cx="6227225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6" name="Google Shape;140;p19">
            <a:extLst>
              <a:ext uri="{FF2B5EF4-FFF2-40B4-BE49-F238E27FC236}">
                <a16:creationId xmlns:a16="http://schemas.microsoft.com/office/drawing/2014/main" id="{F4AC391E-6DA2-2C4A-9B0C-10DCF6801E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609" y="223201"/>
            <a:ext cx="7262099" cy="32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C6CF89-201D-AA47-83A1-0F105A8071EC}"/>
              </a:ext>
            </a:extLst>
          </p:cNvPr>
          <p:cNvSpPr/>
          <p:nvPr/>
        </p:nvSpPr>
        <p:spPr>
          <a:xfrm>
            <a:off x="6626837" y="4857127"/>
            <a:ext cx="3305641" cy="5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 Recommendation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B67C2-D1F4-324B-AFB8-12E474BEE5E3}"/>
              </a:ext>
            </a:extLst>
          </p:cNvPr>
          <p:cNvCxnSpPr>
            <a:cxnSpLocks/>
          </p:cNvCxnSpPr>
          <p:nvPr/>
        </p:nvCxnSpPr>
        <p:spPr>
          <a:xfrm flipH="1">
            <a:off x="8391833" y="3429000"/>
            <a:ext cx="2035277" cy="142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D0FF78-CE54-C842-B76D-ACC6D205474F}"/>
              </a:ext>
            </a:extLst>
          </p:cNvPr>
          <p:cNvCxnSpPr>
            <a:cxnSpLocks/>
          </p:cNvCxnSpPr>
          <p:nvPr/>
        </p:nvCxnSpPr>
        <p:spPr>
          <a:xfrm>
            <a:off x="6253316" y="3429000"/>
            <a:ext cx="2138516" cy="142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5685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Flow Diagram of Hybrid Approach	</a:t>
            </a:r>
            <a:endParaRPr dirty="0"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4718751" y="640451"/>
            <a:ext cx="6820788" cy="5649223"/>
            <a:chOff x="-15482" y="689"/>
            <a:chExt cx="6820788" cy="5648532"/>
          </a:xfrm>
        </p:grpSpPr>
        <p:sp>
          <p:nvSpPr>
            <p:cNvPr id="184" name="Google Shape;184;p23"/>
            <p:cNvSpPr/>
            <p:nvPr/>
          </p:nvSpPr>
          <p:spPr>
            <a:xfrm>
              <a:off x="0" y="689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rgbClr val="B9A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75249" y="131040"/>
              <a:ext cx="318635" cy="3186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69133" y="689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669133" y="689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Query user information and research paper title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0" y="724860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75249" y="855211"/>
              <a:ext cx="318635" cy="3186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9133" y="724860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669133" y="724860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Search user in database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1449031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rgbClr val="99B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75249" y="1579382"/>
              <a:ext cx="318635" cy="3186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69133" y="1449031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669133" y="1449031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the </a:t>
              </a: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previous referenced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papers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-15482" y="3765337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75248" y="3870673"/>
              <a:ext cx="318635" cy="31863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69133" y="2173202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69133" y="3806209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candidate </a:t>
              </a: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 of each paper and each user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75249" y="3027723"/>
              <a:ext cx="318635" cy="31863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669133" y="2897373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2225635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rgbClr val="B9A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69133" y="3621543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653652" y="2245920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dirty="0"/>
                <a:t>Get keywords from summary of previous papers using TF-IDF and compare with summary of other papers using content based filtering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0" y="3091121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69133" y="4345714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669133" y="3092691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Get similar users who have referenced similar papers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-15482" y="4593758"/>
              <a:ext cx="6805306" cy="579336"/>
            </a:xfrm>
            <a:prstGeom prst="roundRect">
              <a:avLst>
                <a:gd name="adj" fmla="val 10000"/>
              </a:avLst>
            </a:prstGeom>
            <a:solidFill>
              <a:srgbClr val="99B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67508" y="4722582"/>
              <a:ext cx="318635" cy="31863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669133" y="5069885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669133" y="4594799"/>
              <a:ext cx="6136172" cy="57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00" tIns="61300" rIns="61300" bIns="61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 top </a:t>
              </a: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papers to the user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205;p23">
            <a:extLst>
              <a:ext uri="{FF2B5EF4-FFF2-40B4-BE49-F238E27FC236}">
                <a16:creationId xmlns:a16="http://schemas.microsoft.com/office/drawing/2014/main" id="{8CCD849D-2EE9-4449-88A5-A9166AECABE4}"/>
              </a:ext>
            </a:extLst>
          </p:cNvPr>
          <p:cNvSpPr/>
          <p:nvPr/>
        </p:nvSpPr>
        <p:spPr>
          <a:xfrm>
            <a:off x="4922579" y="2984811"/>
            <a:ext cx="318635" cy="31863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09;p23">
            <a:extLst>
              <a:ext uri="{FF2B5EF4-FFF2-40B4-BE49-F238E27FC236}">
                <a16:creationId xmlns:a16="http://schemas.microsoft.com/office/drawing/2014/main" id="{A18DDB5D-B191-6A4A-9D27-D393DA3E9D64}"/>
              </a:ext>
            </a:extLst>
          </p:cNvPr>
          <p:cNvSpPr/>
          <p:nvPr/>
        </p:nvSpPr>
        <p:spPr>
          <a:xfrm>
            <a:off x="4922578" y="3792158"/>
            <a:ext cx="318635" cy="31863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Research Paper Data Collection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4763729" y="-16933"/>
            <a:ext cx="7140403" cy="625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91440" lvl="0" indent="-91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Research paper metadata collected from arXiv website using arXiv APIs.</a:t>
            </a:r>
            <a:endParaRPr sz="2400"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b="1" dirty="0"/>
              <a:t> </a:t>
            </a:r>
            <a:r>
              <a:rPr lang="en-US" sz="2400" dirty="0"/>
              <a:t>Link: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https://arxiv.org/help/api#documentation</a:t>
            </a:r>
            <a:endParaRPr sz="2400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 Paper Metadata :</a:t>
            </a:r>
            <a:endParaRPr sz="2400" dirty="0"/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Data is pulled for multiple categories. </a:t>
            </a:r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For example: cs.AI, cs.CE, cs.SE, cs.GR, cs.NI, cs.DB.</a:t>
            </a:r>
          </a:p>
          <a:p>
            <a:pPr marL="91440" lvl="0" indent="-9144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 Sample fields: title, authors, summary, primary category, affiliation, journal reference, doi, etc.</a:t>
            </a:r>
            <a:endParaRPr lang="en-US" sz="1800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</a:rPr>
              <a:t>Research Paper Data Collection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4763730" y="605897"/>
            <a:ext cx="6935902" cy="145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91440" indent="-91440" algn="just">
              <a:spcBef>
                <a:spcPts val="0"/>
              </a:spcBef>
              <a:buSzPts val="2400"/>
              <a:buFont typeface="Noto Sans Symbols"/>
              <a:buChar char="▪"/>
            </a:pPr>
            <a:r>
              <a:rPr lang="en-US" sz="2400" dirty="0"/>
              <a:t> Sample paper data after scrapping:</a:t>
            </a:r>
            <a:endParaRPr sz="2400" b="1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C7973-68B2-6349-8323-A0BAE733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30" y="1335336"/>
            <a:ext cx="7106537" cy="55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</a:rPr>
              <a:t>Research Paper Data Collection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4763730" y="605897"/>
            <a:ext cx="6935902" cy="145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91440" indent="-91440" algn="just">
              <a:spcBef>
                <a:spcPts val="0"/>
              </a:spcBef>
              <a:buSzPts val="2400"/>
              <a:buFont typeface="Noto Sans Symbols"/>
              <a:buChar char="▪"/>
            </a:pPr>
            <a:r>
              <a:rPr lang="en-US" sz="2400" dirty="0"/>
              <a:t> Code snippet for fetching paper data:</a:t>
            </a:r>
            <a:endParaRPr sz="2400" b="1" dirty="0"/>
          </a:p>
          <a:p>
            <a:pPr marL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537C2-8AB3-3744-9DCC-50BE17B8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93" y="1489603"/>
            <a:ext cx="738093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9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24859"/>
      </a:dk2>
      <a:lt2>
        <a:srgbClr val="E2E6E8"/>
      </a:lt2>
      <a:accent1>
        <a:srgbClr val="C6A596"/>
      </a:accent1>
      <a:accent2>
        <a:srgbClr val="BAAA7F"/>
      </a:accent2>
      <a:accent3>
        <a:srgbClr val="BFC696"/>
      </a:accent3>
      <a:accent4>
        <a:srgbClr val="99BA7F"/>
      </a:accent4>
      <a:accent5>
        <a:srgbClr val="97C696"/>
      </a:accent5>
      <a:accent6>
        <a:srgbClr val="7FBA96"/>
      </a:accent6>
      <a:hlink>
        <a:srgbClr val="3E6374"/>
      </a:hlink>
      <a:folHlink>
        <a:srgbClr val="4C4C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24859"/>
      </a:dk2>
      <a:lt2>
        <a:srgbClr val="E2E6E8"/>
      </a:lt2>
      <a:accent1>
        <a:srgbClr val="C6A596"/>
      </a:accent1>
      <a:accent2>
        <a:srgbClr val="BAAA7F"/>
      </a:accent2>
      <a:accent3>
        <a:srgbClr val="BFC696"/>
      </a:accent3>
      <a:accent4>
        <a:srgbClr val="99BA7F"/>
      </a:accent4>
      <a:accent5>
        <a:srgbClr val="97C696"/>
      </a:accent5>
      <a:accent6>
        <a:srgbClr val="7FBA96"/>
      </a:accent6>
      <a:hlink>
        <a:srgbClr val="3E6374"/>
      </a:hlink>
      <a:folHlink>
        <a:srgbClr val="4C4C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585</Words>
  <Application>Microsoft Macintosh PowerPoint</Application>
  <PresentationFormat>Widescreen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Wingdings</vt:lpstr>
      <vt:lpstr>RetrospectVTI</vt:lpstr>
      <vt:lpstr>RetrospectVTI</vt:lpstr>
      <vt:lpstr>    Research Paper Recommendation System  CMPE-256 Group Project </vt:lpstr>
      <vt:lpstr>Motivation</vt:lpstr>
      <vt:lpstr>Classical Approaches and Challenges</vt:lpstr>
      <vt:lpstr>Our Approach</vt:lpstr>
      <vt:lpstr>Hybrid Recommendation</vt:lpstr>
      <vt:lpstr>Flow Diagram of Hybrid Approach </vt:lpstr>
      <vt:lpstr>Research Paper Data Collection</vt:lpstr>
      <vt:lpstr>Research Paper Data Collection</vt:lpstr>
      <vt:lpstr>Research Paper Data Collection</vt:lpstr>
      <vt:lpstr>User Data Simulation</vt:lpstr>
      <vt:lpstr>User Data Simulation</vt:lpstr>
      <vt:lpstr>User Data Simulation</vt:lpstr>
      <vt:lpstr>Data Analysis </vt:lpstr>
      <vt:lpstr>Data Pre-processing </vt:lpstr>
      <vt:lpstr>Workflow </vt:lpstr>
      <vt:lpstr>Implementation 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Research Paper Recommendation System  CMPE-256 Group Project </dc:title>
  <cp:lastModifiedBy>Microsoft Office User</cp:lastModifiedBy>
  <cp:revision>71</cp:revision>
  <dcterms:modified xsi:type="dcterms:W3CDTF">2019-07-18T02:39:37Z</dcterms:modified>
</cp:coreProperties>
</file>