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4" r:id="rId6"/>
    <p:sldId id="265" r:id="rId7"/>
    <p:sldId id="266" r:id="rId8"/>
    <p:sldId id="267" r:id="rId9"/>
    <p:sldId id="260"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5a236d489e8a32b/Desktop/KPMG_VI_New_clean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5a236d489e8a32b/Desktop/KPMG_VI_New_clean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5a236d489e8a32b/Desktop/KPMG_VI_New_clean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5a236d489e8a32b/Desktop/KPMG_VI_New_clean_data_update_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[KPMG_VI_New_clean_data_update_final.xlsx]Sheet10!PivotTable8</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Bike</a:t>
            </a:r>
            <a:r>
              <a:rPr lang="en-IN" baseline="0"/>
              <a:t> related purchase based on gender</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c:f>
              <c:strCache>
                <c:ptCount val="1"/>
                <c:pt idx="0">
                  <c:v>Total</c:v>
                </c:pt>
              </c:strCache>
            </c:strRef>
          </c:tx>
          <c:spPr>
            <a:solidFill>
              <a:schemeClr val="accent1"/>
            </a:solidFill>
            <a:ln>
              <a:noFill/>
            </a:ln>
            <a:effectLst/>
          </c:spPr>
          <c:invertIfNegative val="0"/>
          <c:cat>
            <c:strRef>
              <c:f>Sheet10!$A$4:$A$6</c:f>
              <c:strCache>
                <c:ptCount val="2"/>
                <c:pt idx="0">
                  <c:v>F</c:v>
                </c:pt>
                <c:pt idx="1">
                  <c:v>M</c:v>
                </c:pt>
              </c:strCache>
            </c:strRef>
          </c:cat>
          <c:val>
            <c:numRef>
              <c:f>Sheet10!$B$4:$B$6</c:f>
              <c:numCache>
                <c:formatCode>General</c:formatCode>
                <c:ptCount val="2"/>
                <c:pt idx="0">
                  <c:v>627</c:v>
                </c:pt>
                <c:pt idx="1">
                  <c:v>608</c:v>
                </c:pt>
              </c:numCache>
            </c:numRef>
          </c:val>
          <c:extLst>
            <c:ext xmlns:c16="http://schemas.microsoft.com/office/drawing/2014/chart" uri="{C3380CC4-5D6E-409C-BE32-E72D297353CC}">
              <c16:uniqueId val="{00000000-06C6-4501-85E6-7803B89A166C}"/>
            </c:ext>
          </c:extLst>
        </c:ser>
        <c:dLbls>
          <c:showLegendKey val="0"/>
          <c:showVal val="0"/>
          <c:showCatName val="0"/>
          <c:showSerName val="0"/>
          <c:showPercent val="0"/>
          <c:showBubbleSize val="0"/>
        </c:dLbls>
        <c:gapWidth val="219"/>
        <c:overlap val="-27"/>
        <c:axId val="792793944"/>
        <c:axId val="792794664"/>
      </c:barChart>
      <c:catAx>
        <c:axId val="792793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2794664"/>
        <c:crosses val="autoZero"/>
        <c:auto val="1"/>
        <c:lblAlgn val="ctr"/>
        <c:lblOffset val="100"/>
        <c:noMultiLvlLbl val="0"/>
      </c:catAx>
      <c:valAx>
        <c:axId val="792794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2793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[KPMG_VI_New_clean_data_update_final.xlsx]Sheet9!PivotTable7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based on industry sector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Sheet9!$B$3</c:f>
              <c:strCache>
                <c:ptCount val="1"/>
                <c:pt idx="0">
                  <c:v>Total</c:v>
                </c:pt>
              </c:strCache>
            </c:strRef>
          </c:tx>
          <c:spPr>
            <a:solidFill>
              <a:schemeClr val="accent1"/>
            </a:solidFill>
            <a:ln>
              <a:noFill/>
            </a:ln>
            <a:effectLst/>
          </c:spPr>
          <c:invertIfNegative val="0"/>
          <c:cat>
            <c:strRef>
              <c:f>Sheet9!$A$4:$A$13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Sheet9!$B$4:$B$13</c:f>
              <c:numCache>
                <c:formatCode>_-[$$-409]* #,##0.00_ ;_-[$$-409]* \-#,##0.00\ ;_-[$$-409]* "-"??_ ;_-@_ </c:formatCode>
                <c:ptCount val="9"/>
                <c:pt idx="0">
                  <c:v>26769.42</c:v>
                </c:pt>
                <c:pt idx="1">
                  <c:v>26111.109999999997</c:v>
                </c:pt>
                <c:pt idx="2">
                  <c:v>182660.1</c:v>
                </c:pt>
                <c:pt idx="3">
                  <c:v>143138.23999999999</c:v>
                </c:pt>
                <c:pt idx="4">
                  <c:v>20605.860000000004</c:v>
                </c:pt>
                <c:pt idx="5">
                  <c:v>162861.43999999989</c:v>
                </c:pt>
                <c:pt idx="6">
                  <c:v>54894.830000000009</c:v>
                </c:pt>
                <c:pt idx="7">
                  <c:v>75362.950000000012</c:v>
                </c:pt>
                <c:pt idx="8">
                  <c:v>19074.82</c:v>
                </c:pt>
              </c:numCache>
            </c:numRef>
          </c:val>
          <c:extLst>
            <c:ext xmlns:c16="http://schemas.microsoft.com/office/drawing/2014/chart" uri="{C3380CC4-5D6E-409C-BE32-E72D297353CC}">
              <c16:uniqueId val="{00000000-DAE8-40C4-BA2D-337C568B0FD0}"/>
            </c:ext>
          </c:extLst>
        </c:ser>
        <c:dLbls>
          <c:showLegendKey val="0"/>
          <c:showVal val="0"/>
          <c:showCatName val="0"/>
          <c:showSerName val="0"/>
          <c:showPercent val="0"/>
          <c:showBubbleSize val="0"/>
        </c:dLbls>
        <c:gapWidth val="219"/>
        <c:overlap val="-27"/>
        <c:axId val="802458384"/>
        <c:axId val="802458744"/>
      </c:barChart>
      <c:catAx>
        <c:axId val="802458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458744"/>
        <c:crosses val="autoZero"/>
        <c:auto val="1"/>
        <c:lblAlgn val="ctr"/>
        <c:lblOffset val="100"/>
        <c:noMultiLvlLbl val="0"/>
      </c:catAx>
      <c:valAx>
        <c:axId val="802458744"/>
        <c:scaling>
          <c:orientation val="minMax"/>
        </c:scaling>
        <c:delete val="0"/>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458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[KPMG_VI_New_clean_data_update_final.xlsx]Sheet5!PivotTable4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a:t>
            </a:r>
            <a:r>
              <a:rPr lang="en-IN" baseline="0"/>
              <a:t> Cluster Profit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Affluent Customer</c:v>
                </c:pt>
              </c:strCache>
            </c:strRef>
          </c:tx>
          <c:spPr>
            <a:solidFill>
              <a:schemeClr val="accent1"/>
            </a:solidFill>
            <a:ln>
              <a:noFill/>
            </a:ln>
            <a:effectLst/>
          </c:spPr>
          <c:invertIfNegative val="0"/>
          <c:cat>
            <c:strRef>
              <c:f>Sheet5!$A$5:$A$11</c:f>
              <c:strCache>
                <c:ptCount val="6"/>
                <c:pt idx="0">
                  <c:v>21-30</c:v>
                </c:pt>
                <c:pt idx="1">
                  <c:v>31-40</c:v>
                </c:pt>
                <c:pt idx="2">
                  <c:v>41-50</c:v>
                </c:pt>
                <c:pt idx="3">
                  <c:v>51-60</c:v>
                </c:pt>
                <c:pt idx="4">
                  <c:v>61-70</c:v>
                </c:pt>
                <c:pt idx="5">
                  <c:v>91-100</c:v>
                </c:pt>
              </c:strCache>
            </c:strRef>
          </c:cat>
          <c:val>
            <c:numRef>
              <c:f>Sheet5!$B$5:$B$11</c:f>
              <c:numCache>
                <c:formatCode>_-[$$-409]* #,##0.00_ ;_-[$$-409]* \-#,##0.00\ ;_-[$$-409]* "-"??_ ;_-@_ </c:formatCode>
                <c:ptCount val="6"/>
                <c:pt idx="0">
                  <c:v>25986.339999999989</c:v>
                </c:pt>
                <c:pt idx="1">
                  <c:v>31107.669999999995</c:v>
                </c:pt>
                <c:pt idx="2">
                  <c:v>58355.389999999992</c:v>
                </c:pt>
                <c:pt idx="3">
                  <c:v>35075.869999999988</c:v>
                </c:pt>
                <c:pt idx="4">
                  <c:v>18026.799999999996</c:v>
                </c:pt>
                <c:pt idx="5">
                  <c:v>872.8900000000001</c:v>
                </c:pt>
              </c:numCache>
            </c:numRef>
          </c:val>
          <c:extLst>
            <c:ext xmlns:c16="http://schemas.microsoft.com/office/drawing/2014/chart" uri="{C3380CC4-5D6E-409C-BE32-E72D297353CC}">
              <c16:uniqueId val="{00000000-72E0-4C79-8EA9-5F9D53EA225B}"/>
            </c:ext>
          </c:extLst>
        </c:ser>
        <c:ser>
          <c:idx val="1"/>
          <c:order val="1"/>
          <c:tx>
            <c:strRef>
              <c:f>Sheet5!$C$3:$C$4</c:f>
              <c:strCache>
                <c:ptCount val="1"/>
                <c:pt idx="0">
                  <c:v>High Net Worth</c:v>
                </c:pt>
              </c:strCache>
            </c:strRef>
          </c:tx>
          <c:spPr>
            <a:solidFill>
              <a:schemeClr val="accent2"/>
            </a:solidFill>
            <a:ln>
              <a:noFill/>
            </a:ln>
            <a:effectLst/>
          </c:spPr>
          <c:invertIfNegative val="0"/>
          <c:cat>
            <c:strRef>
              <c:f>Sheet5!$A$5:$A$11</c:f>
              <c:strCache>
                <c:ptCount val="6"/>
                <c:pt idx="0">
                  <c:v>21-30</c:v>
                </c:pt>
                <c:pt idx="1">
                  <c:v>31-40</c:v>
                </c:pt>
                <c:pt idx="2">
                  <c:v>41-50</c:v>
                </c:pt>
                <c:pt idx="3">
                  <c:v>51-60</c:v>
                </c:pt>
                <c:pt idx="4">
                  <c:v>61-70</c:v>
                </c:pt>
                <c:pt idx="5">
                  <c:v>91-100</c:v>
                </c:pt>
              </c:strCache>
            </c:strRef>
          </c:cat>
          <c:val>
            <c:numRef>
              <c:f>Sheet5!$C$5:$C$11</c:f>
              <c:numCache>
                <c:formatCode>_-[$$-409]* #,##0.00_ ;_-[$$-409]* \-#,##0.00\ ;_-[$$-409]* "-"??_ ;_-@_ </c:formatCode>
                <c:ptCount val="6"/>
                <c:pt idx="0">
                  <c:v>32474.819999999989</c:v>
                </c:pt>
                <c:pt idx="1">
                  <c:v>44008.790000000015</c:v>
                </c:pt>
                <c:pt idx="2">
                  <c:v>67310.100000000049</c:v>
                </c:pt>
                <c:pt idx="3">
                  <c:v>29207.999999999989</c:v>
                </c:pt>
                <c:pt idx="4">
                  <c:v>27326.010000000009</c:v>
                </c:pt>
              </c:numCache>
            </c:numRef>
          </c:val>
          <c:extLst>
            <c:ext xmlns:c16="http://schemas.microsoft.com/office/drawing/2014/chart" uri="{C3380CC4-5D6E-409C-BE32-E72D297353CC}">
              <c16:uniqueId val="{00000001-72E0-4C79-8EA9-5F9D53EA225B}"/>
            </c:ext>
          </c:extLst>
        </c:ser>
        <c:ser>
          <c:idx val="2"/>
          <c:order val="2"/>
          <c:tx>
            <c:strRef>
              <c:f>Sheet5!$D$3:$D$4</c:f>
              <c:strCache>
                <c:ptCount val="1"/>
                <c:pt idx="0">
                  <c:v>Mass Customer</c:v>
                </c:pt>
              </c:strCache>
            </c:strRef>
          </c:tx>
          <c:spPr>
            <a:solidFill>
              <a:schemeClr val="accent3"/>
            </a:solidFill>
            <a:ln>
              <a:noFill/>
            </a:ln>
            <a:effectLst/>
          </c:spPr>
          <c:invertIfNegative val="0"/>
          <c:cat>
            <c:strRef>
              <c:f>Sheet5!$A$5:$A$11</c:f>
              <c:strCache>
                <c:ptCount val="6"/>
                <c:pt idx="0">
                  <c:v>21-30</c:v>
                </c:pt>
                <c:pt idx="1">
                  <c:v>31-40</c:v>
                </c:pt>
                <c:pt idx="2">
                  <c:v>41-50</c:v>
                </c:pt>
                <c:pt idx="3">
                  <c:v>51-60</c:v>
                </c:pt>
                <c:pt idx="4">
                  <c:v>61-70</c:v>
                </c:pt>
                <c:pt idx="5">
                  <c:v>91-100</c:v>
                </c:pt>
              </c:strCache>
            </c:strRef>
          </c:cat>
          <c:val>
            <c:numRef>
              <c:f>Sheet5!$D$5:$D$11</c:f>
              <c:numCache>
                <c:formatCode>_-[$$-409]* #,##0.00_ ;_-[$$-409]* \-#,##0.00\ ;_-[$$-409]* "-"??_ ;_-@_ </c:formatCode>
                <c:ptCount val="6"/>
                <c:pt idx="0">
                  <c:v>42162.719999999987</c:v>
                </c:pt>
                <c:pt idx="1">
                  <c:v>65266.82</c:v>
                </c:pt>
                <c:pt idx="2">
                  <c:v>123568.37</c:v>
                </c:pt>
                <c:pt idx="3">
                  <c:v>61421.430000000008</c:v>
                </c:pt>
                <c:pt idx="4">
                  <c:v>49306.750000000007</c:v>
                </c:pt>
              </c:numCache>
            </c:numRef>
          </c:val>
          <c:extLst>
            <c:ext xmlns:c16="http://schemas.microsoft.com/office/drawing/2014/chart" uri="{C3380CC4-5D6E-409C-BE32-E72D297353CC}">
              <c16:uniqueId val="{00000002-72E0-4C79-8EA9-5F9D53EA225B}"/>
            </c:ext>
          </c:extLst>
        </c:ser>
        <c:dLbls>
          <c:showLegendKey val="0"/>
          <c:showVal val="0"/>
          <c:showCatName val="0"/>
          <c:showSerName val="0"/>
          <c:showPercent val="0"/>
          <c:showBubbleSize val="0"/>
        </c:dLbls>
        <c:gapWidth val="219"/>
        <c:overlap val="-27"/>
        <c:axId val="812823040"/>
        <c:axId val="812822320"/>
      </c:barChart>
      <c:catAx>
        <c:axId val="81282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2822320"/>
        <c:crosses val="autoZero"/>
        <c:auto val="1"/>
        <c:lblAlgn val="ctr"/>
        <c:lblOffset val="100"/>
        <c:noMultiLvlLbl val="0"/>
      </c:catAx>
      <c:valAx>
        <c:axId val="812822320"/>
        <c:scaling>
          <c:orientation val="minMax"/>
        </c:scaling>
        <c:delete val="0"/>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2823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[KPMG_VI_New_clean_data_update_final.xlsx]Sheet6!PivotTable5</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Number</a:t>
            </a:r>
            <a:r>
              <a:rPr lang="en-IN" baseline="0"/>
              <a:t> of cars owned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Sheet6!$B$3:$B$4</c:f>
              <c:strCache>
                <c:ptCount val="1"/>
                <c:pt idx="0">
                  <c:v>NSW</c:v>
                </c:pt>
              </c:strCache>
            </c:strRef>
          </c:tx>
          <c:spPr>
            <a:solidFill>
              <a:schemeClr val="accent1"/>
            </a:solidFill>
            <a:ln>
              <a:noFill/>
            </a:ln>
            <a:effectLst/>
          </c:spPr>
          <c:invertIfNegative val="0"/>
          <c:cat>
            <c:strRef>
              <c:f>Sheet6!$A$5:$A$7</c:f>
              <c:strCache>
                <c:ptCount val="2"/>
                <c:pt idx="0">
                  <c:v>No</c:v>
                </c:pt>
                <c:pt idx="1">
                  <c:v>Yes</c:v>
                </c:pt>
              </c:strCache>
            </c:strRef>
          </c:cat>
          <c:val>
            <c:numRef>
              <c:f>Sheet6!$B$5:$B$7</c:f>
              <c:numCache>
                <c:formatCode>General</c:formatCode>
                <c:ptCount val="2"/>
                <c:pt idx="0">
                  <c:v>338</c:v>
                </c:pt>
                <c:pt idx="1">
                  <c:v>319</c:v>
                </c:pt>
              </c:numCache>
            </c:numRef>
          </c:val>
          <c:extLst>
            <c:ext xmlns:c16="http://schemas.microsoft.com/office/drawing/2014/chart" uri="{C3380CC4-5D6E-409C-BE32-E72D297353CC}">
              <c16:uniqueId val="{00000000-07C2-449E-92EF-9602E3840FE2}"/>
            </c:ext>
          </c:extLst>
        </c:ser>
        <c:ser>
          <c:idx val="1"/>
          <c:order val="1"/>
          <c:tx>
            <c:strRef>
              <c:f>Sheet6!$C$3:$C$4</c:f>
              <c:strCache>
                <c:ptCount val="1"/>
                <c:pt idx="0">
                  <c:v>QLD</c:v>
                </c:pt>
              </c:strCache>
            </c:strRef>
          </c:tx>
          <c:spPr>
            <a:solidFill>
              <a:schemeClr val="accent2"/>
            </a:solidFill>
            <a:ln>
              <a:noFill/>
            </a:ln>
            <a:effectLst/>
          </c:spPr>
          <c:invertIfNegative val="0"/>
          <c:cat>
            <c:strRef>
              <c:f>Sheet6!$A$5:$A$7</c:f>
              <c:strCache>
                <c:ptCount val="2"/>
                <c:pt idx="0">
                  <c:v>No</c:v>
                </c:pt>
                <c:pt idx="1">
                  <c:v>Yes</c:v>
                </c:pt>
              </c:strCache>
            </c:strRef>
          </c:cat>
          <c:val>
            <c:numRef>
              <c:f>Sheet6!$C$5:$C$7</c:f>
              <c:numCache>
                <c:formatCode>General</c:formatCode>
                <c:ptCount val="2"/>
                <c:pt idx="0">
                  <c:v>142</c:v>
                </c:pt>
                <c:pt idx="1">
                  <c:v>135</c:v>
                </c:pt>
              </c:numCache>
            </c:numRef>
          </c:val>
          <c:extLst>
            <c:ext xmlns:c16="http://schemas.microsoft.com/office/drawing/2014/chart" uri="{C3380CC4-5D6E-409C-BE32-E72D297353CC}">
              <c16:uniqueId val="{00000001-07C2-449E-92EF-9602E3840FE2}"/>
            </c:ext>
          </c:extLst>
        </c:ser>
        <c:ser>
          <c:idx val="2"/>
          <c:order val="2"/>
          <c:tx>
            <c:strRef>
              <c:f>Sheet6!$D$3:$D$4</c:f>
              <c:strCache>
                <c:ptCount val="1"/>
                <c:pt idx="0">
                  <c:v>VIC</c:v>
                </c:pt>
              </c:strCache>
            </c:strRef>
          </c:tx>
          <c:spPr>
            <a:solidFill>
              <a:schemeClr val="accent3"/>
            </a:solidFill>
            <a:ln>
              <a:noFill/>
            </a:ln>
            <a:effectLst/>
          </c:spPr>
          <c:invertIfNegative val="0"/>
          <c:cat>
            <c:strRef>
              <c:f>Sheet6!$A$5:$A$7</c:f>
              <c:strCache>
                <c:ptCount val="2"/>
                <c:pt idx="0">
                  <c:v>No</c:v>
                </c:pt>
                <c:pt idx="1">
                  <c:v>Yes</c:v>
                </c:pt>
              </c:strCache>
            </c:strRef>
          </c:cat>
          <c:val>
            <c:numRef>
              <c:f>Sheet6!$D$5:$D$7</c:f>
              <c:numCache>
                <c:formatCode>General</c:formatCode>
                <c:ptCount val="2"/>
                <c:pt idx="0">
                  <c:v>150</c:v>
                </c:pt>
                <c:pt idx="1">
                  <c:v>151</c:v>
                </c:pt>
              </c:numCache>
            </c:numRef>
          </c:val>
          <c:extLst>
            <c:ext xmlns:c16="http://schemas.microsoft.com/office/drawing/2014/chart" uri="{C3380CC4-5D6E-409C-BE32-E72D297353CC}">
              <c16:uniqueId val="{00000002-07C2-449E-92EF-9602E3840FE2}"/>
            </c:ext>
          </c:extLst>
        </c:ser>
        <c:dLbls>
          <c:showLegendKey val="0"/>
          <c:showVal val="0"/>
          <c:showCatName val="0"/>
          <c:showSerName val="0"/>
          <c:showPercent val="0"/>
          <c:showBubbleSize val="0"/>
        </c:dLbls>
        <c:gapWidth val="219"/>
        <c:overlap val="-27"/>
        <c:axId val="873478664"/>
        <c:axId val="873479024"/>
      </c:barChart>
      <c:catAx>
        <c:axId val="8734786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479024"/>
        <c:crosses val="autoZero"/>
        <c:auto val="1"/>
        <c:lblAlgn val="ctr"/>
        <c:lblOffset val="100"/>
        <c:noMultiLvlLbl val="0"/>
      </c:catAx>
      <c:valAx>
        <c:axId val="873479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478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084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Shreya J Gandhi </a:t>
            </a:r>
          </a:p>
          <a:p>
            <a:r>
              <a:rPr dirty="0"/>
              <a:t>[Junior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Summary Table for High Value Customers</a:t>
            </a:r>
            <a:r>
              <a:rPr dirty="0"/>
              <a:t>.</a:t>
            </a:r>
          </a:p>
        </p:txBody>
      </p:sp>
      <p:sp>
        <p:nvSpPr>
          <p:cNvPr id="151" name="Shape 100"/>
          <p:cNvSpPr/>
          <p:nvPr/>
        </p:nvSpPr>
        <p:spPr>
          <a:xfrm>
            <a:off x="205026" y="1528743"/>
            <a:ext cx="8565599" cy="6988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a:t>Here is the snapshot of a few customers that will come under high value customer classification.</a:t>
            </a:r>
            <a:endParaRPr dirty="0"/>
          </a:p>
        </p:txBody>
      </p:sp>
      <p:sp>
        <p:nvSpPr>
          <p:cNvPr id="152" name="Rectangle"/>
          <p:cNvSpPr/>
          <p:nvPr/>
        </p:nvSpPr>
        <p:spPr>
          <a:xfrm>
            <a:off x="373375" y="2164723"/>
            <a:ext cx="8397302"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a:extLst>
              <a:ext uri="{FF2B5EF4-FFF2-40B4-BE49-F238E27FC236}">
                <a16:creationId xmlns:a16="http://schemas.microsoft.com/office/drawing/2014/main" id="{8ED17856-135E-7E0F-CC18-71A0411F25CC}"/>
              </a:ext>
            </a:extLst>
          </p:cNvPr>
          <p:cNvGraphicFramePr>
            <a:graphicFrameLocks noGrp="1"/>
          </p:cNvGraphicFramePr>
          <p:nvPr>
            <p:extLst>
              <p:ext uri="{D42A27DB-BD31-4B8C-83A1-F6EECF244321}">
                <p14:modId xmlns:p14="http://schemas.microsoft.com/office/powerpoint/2010/main" val="4190020902"/>
              </p:ext>
            </p:extLst>
          </p:nvPr>
        </p:nvGraphicFramePr>
        <p:xfrm>
          <a:off x="373323" y="2200742"/>
          <a:ext cx="8345696" cy="2541741"/>
        </p:xfrm>
        <a:graphic>
          <a:graphicData uri="http://schemas.openxmlformats.org/drawingml/2006/table">
            <a:tbl>
              <a:tblPr>
                <a:tableStyleId>{5940675A-B579-460E-94D1-54222C63F5DA}</a:tableStyleId>
              </a:tblPr>
              <a:tblGrid>
                <a:gridCol w="666387">
                  <a:extLst>
                    <a:ext uri="{9D8B030D-6E8A-4147-A177-3AD203B41FA5}">
                      <a16:colId xmlns:a16="http://schemas.microsoft.com/office/drawing/2014/main" val="3882275081"/>
                    </a:ext>
                  </a:extLst>
                </a:gridCol>
                <a:gridCol w="592343">
                  <a:extLst>
                    <a:ext uri="{9D8B030D-6E8A-4147-A177-3AD203B41FA5}">
                      <a16:colId xmlns:a16="http://schemas.microsoft.com/office/drawing/2014/main" val="1702524606"/>
                    </a:ext>
                  </a:extLst>
                </a:gridCol>
                <a:gridCol w="1935694">
                  <a:extLst>
                    <a:ext uri="{9D8B030D-6E8A-4147-A177-3AD203B41FA5}">
                      <a16:colId xmlns:a16="http://schemas.microsoft.com/office/drawing/2014/main" val="2451275042"/>
                    </a:ext>
                  </a:extLst>
                </a:gridCol>
                <a:gridCol w="835627">
                  <a:extLst>
                    <a:ext uri="{9D8B030D-6E8A-4147-A177-3AD203B41FA5}">
                      <a16:colId xmlns:a16="http://schemas.microsoft.com/office/drawing/2014/main" val="1604054271"/>
                    </a:ext>
                  </a:extLst>
                </a:gridCol>
                <a:gridCol w="1195265">
                  <a:extLst>
                    <a:ext uri="{9D8B030D-6E8A-4147-A177-3AD203B41FA5}">
                      <a16:colId xmlns:a16="http://schemas.microsoft.com/office/drawing/2014/main" val="450598553"/>
                    </a:ext>
                  </a:extLst>
                </a:gridCol>
                <a:gridCol w="930826">
                  <a:extLst>
                    <a:ext uri="{9D8B030D-6E8A-4147-A177-3AD203B41FA5}">
                      <a16:colId xmlns:a16="http://schemas.microsoft.com/office/drawing/2014/main" val="3940512601"/>
                    </a:ext>
                  </a:extLst>
                </a:gridCol>
                <a:gridCol w="1068334">
                  <a:extLst>
                    <a:ext uri="{9D8B030D-6E8A-4147-A177-3AD203B41FA5}">
                      <a16:colId xmlns:a16="http://schemas.microsoft.com/office/drawing/2014/main" val="3546519189"/>
                    </a:ext>
                  </a:extLst>
                </a:gridCol>
                <a:gridCol w="613498">
                  <a:extLst>
                    <a:ext uri="{9D8B030D-6E8A-4147-A177-3AD203B41FA5}">
                      <a16:colId xmlns:a16="http://schemas.microsoft.com/office/drawing/2014/main" val="3486303470"/>
                    </a:ext>
                  </a:extLst>
                </a:gridCol>
                <a:gridCol w="507722">
                  <a:extLst>
                    <a:ext uri="{9D8B030D-6E8A-4147-A177-3AD203B41FA5}">
                      <a16:colId xmlns:a16="http://schemas.microsoft.com/office/drawing/2014/main" val="1161658153"/>
                    </a:ext>
                  </a:extLst>
                </a:gridCol>
              </a:tblGrid>
              <a:tr h="293061">
                <a:tc>
                  <a:txBody>
                    <a:bodyPr/>
                    <a:lstStyle/>
                    <a:p>
                      <a:pPr algn="l" fontAlgn="b"/>
                      <a:r>
                        <a:rPr lang="en-IN" sz="900" u="none" strike="noStrike">
                          <a:effectLst/>
                        </a:rPr>
                        <a:t>first_name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gender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US" sz="900" u="none" strike="noStrike">
                          <a:effectLst/>
                        </a:rPr>
                        <a:t>past_3_years_bike_related_purchases</a:t>
                      </a:r>
                      <a:endParaRPr lang="en-US"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DOB</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job_industry_category</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wealth_segment</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deceased_indicator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owns_car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state</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3291581067"/>
                  </a:ext>
                </a:extLst>
              </a:tr>
              <a:tr h="149912">
                <a:tc>
                  <a:txBody>
                    <a:bodyPr/>
                    <a:lstStyle/>
                    <a:p>
                      <a:pPr algn="l" fontAlgn="b"/>
                      <a:r>
                        <a:rPr lang="en-IN" sz="900" u="none" strike="noStrike">
                          <a:effectLst/>
                        </a:rPr>
                        <a:t>Morly</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69</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1970-03-22</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Property</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3829719824"/>
                  </a:ext>
                </a:extLst>
              </a:tr>
              <a:tr h="149912">
                <a:tc>
                  <a:txBody>
                    <a:bodyPr/>
                    <a:lstStyle/>
                    <a:p>
                      <a:pPr algn="l" fontAlgn="b"/>
                      <a:r>
                        <a:rPr lang="en-IN" sz="900" u="none" strike="noStrike">
                          <a:effectLst/>
                        </a:rPr>
                        <a:t>Rutledge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23</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1976-10-06</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Financial Services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870698804"/>
                  </a:ext>
                </a:extLst>
              </a:tr>
              <a:tr h="149912">
                <a:tc>
                  <a:txBody>
                    <a:bodyPr/>
                    <a:lstStyle/>
                    <a:p>
                      <a:pPr algn="l" fontAlgn="b"/>
                      <a:r>
                        <a:rPr lang="en-IN" sz="900" u="none" strike="noStrike">
                          <a:effectLst/>
                        </a:rPr>
                        <a:t>Duff</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50</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1972-04-28</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Manufacturing</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Yes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2007415175"/>
                  </a:ext>
                </a:extLst>
              </a:tr>
              <a:tr h="149912">
                <a:tc>
                  <a:txBody>
                    <a:bodyPr/>
                    <a:lstStyle/>
                    <a:p>
                      <a:pPr algn="l" fontAlgn="b"/>
                      <a:r>
                        <a:rPr lang="en-IN" sz="900" u="none" strike="noStrike">
                          <a:effectLst/>
                        </a:rPr>
                        <a:t>Wheeler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48</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1999-08-30</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Manufacturing</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VIC</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3938269691"/>
                  </a:ext>
                </a:extLst>
              </a:tr>
              <a:tr h="149912">
                <a:tc>
                  <a:txBody>
                    <a:bodyPr/>
                    <a:lstStyle/>
                    <a:p>
                      <a:pPr algn="l" fontAlgn="b"/>
                      <a:r>
                        <a:rPr lang="en-IN" sz="900" u="none" strike="noStrike">
                          <a:effectLst/>
                        </a:rPr>
                        <a:t>Melba</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Female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38</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1976-12-09</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Health</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118812814"/>
                  </a:ext>
                </a:extLst>
              </a:tr>
              <a:tr h="149912">
                <a:tc>
                  <a:txBody>
                    <a:bodyPr/>
                    <a:lstStyle/>
                    <a:p>
                      <a:pPr algn="l" fontAlgn="b"/>
                      <a:r>
                        <a:rPr lang="en-IN" sz="900" u="none" strike="noStrike">
                          <a:effectLst/>
                        </a:rPr>
                        <a:t>Winnifred</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Female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83</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1976-06-08</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Financial Services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VIC</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3323963102"/>
                  </a:ext>
                </a:extLst>
              </a:tr>
              <a:tr h="149912">
                <a:tc>
                  <a:txBody>
                    <a:bodyPr/>
                    <a:lstStyle/>
                    <a:p>
                      <a:pPr algn="l" fontAlgn="b"/>
                      <a:r>
                        <a:rPr lang="en-IN" sz="900" u="none" strike="noStrike">
                          <a:effectLst/>
                        </a:rPr>
                        <a:t>Teddie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11</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1968-12-21</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Manufacturing</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Yes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1634851552"/>
                  </a:ext>
                </a:extLst>
              </a:tr>
              <a:tr h="149912">
                <a:tc>
                  <a:txBody>
                    <a:bodyPr/>
                    <a:lstStyle/>
                    <a:p>
                      <a:pPr algn="l" fontAlgn="b"/>
                      <a:r>
                        <a:rPr lang="en-IN" sz="900" u="none" strike="noStrike">
                          <a:effectLst/>
                        </a:rPr>
                        <a:t>Gaston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44</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1993-09-29</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Financial Services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Yes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3802048303"/>
                  </a:ext>
                </a:extLst>
              </a:tr>
              <a:tr h="149912">
                <a:tc>
                  <a:txBody>
                    <a:bodyPr/>
                    <a:lstStyle/>
                    <a:p>
                      <a:pPr algn="l" fontAlgn="b"/>
                      <a:r>
                        <a:rPr lang="en-IN" sz="900" u="none" strike="noStrike">
                          <a:effectLst/>
                        </a:rPr>
                        <a:t>Dyane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Female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1952-06-27</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Retail</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Yes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1549273089"/>
                  </a:ext>
                </a:extLst>
              </a:tr>
              <a:tr h="149912">
                <a:tc>
                  <a:txBody>
                    <a:bodyPr/>
                    <a:lstStyle/>
                    <a:p>
                      <a:pPr algn="l" fontAlgn="b"/>
                      <a:r>
                        <a:rPr lang="en-IN" sz="900" u="none" strike="noStrike">
                          <a:effectLst/>
                        </a:rPr>
                        <a:t>Brien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70</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1951-11-28</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Health</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Yes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222680491"/>
                  </a:ext>
                </a:extLst>
              </a:tr>
              <a:tr h="149912">
                <a:tc>
                  <a:txBody>
                    <a:bodyPr/>
                    <a:lstStyle/>
                    <a:p>
                      <a:pPr algn="l" fontAlgn="b"/>
                      <a:r>
                        <a:rPr lang="en-IN" sz="900" u="none" strike="noStrike">
                          <a:effectLst/>
                        </a:rPr>
                        <a:t>Sybilla</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Female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88</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1987-01-15</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Financial Services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Yes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3996776992"/>
                  </a:ext>
                </a:extLst>
              </a:tr>
              <a:tr h="149912">
                <a:tc>
                  <a:txBody>
                    <a:bodyPr/>
                    <a:lstStyle/>
                    <a:p>
                      <a:pPr algn="l" fontAlgn="b"/>
                      <a:r>
                        <a:rPr lang="en-IN" sz="900" u="none" strike="noStrike">
                          <a:effectLst/>
                        </a:rPr>
                        <a:t>Colene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Female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24</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1985-03-14</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Financial Services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VIC</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1977572542"/>
                  </a:ext>
                </a:extLst>
              </a:tr>
              <a:tr h="149912">
                <a:tc>
                  <a:txBody>
                    <a:bodyPr/>
                    <a:lstStyle/>
                    <a:p>
                      <a:pPr algn="l" fontAlgn="b"/>
                      <a:r>
                        <a:rPr lang="en-IN" sz="900" u="none" strike="noStrike">
                          <a:effectLst/>
                        </a:rPr>
                        <a:t>Gale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Female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59</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1977-05-14</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Financial Services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Yes</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VIC</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446284385"/>
                  </a:ext>
                </a:extLst>
              </a:tr>
              <a:tr h="149912">
                <a:tc>
                  <a:txBody>
                    <a:bodyPr/>
                    <a:lstStyle/>
                    <a:p>
                      <a:pPr algn="l" fontAlgn="b"/>
                      <a:r>
                        <a:rPr lang="en-IN" sz="900" u="none" strike="noStrike">
                          <a:effectLst/>
                        </a:rPr>
                        <a:t>Thaxter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1950-05-03</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Argiculture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NSW</a:t>
                      </a:r>
                      <a:endParaRPr lang="en-IN" sz="900" b="0" i="0" u="none" strike="noStrike">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3618492076"/>
                  </a:ext>
                </a:extLst>
              </a:tr>
              <a:tr h="149912">
                <a:tc>
                  <a:txBody>
                    <a:bodyPr/>
                    <a:lstStyle/>
                    <a:p>
                      <a:pPr algn="l" fontAlgn="b"/>
                      <a:r>
                        <a:rPr lang="en-IN" sz="900" u="none" strike="noStrike">
                          <a:effectLst/>
                        </a:rPr>
                        <a:t>Lavena</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Female</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87</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1995-03-25</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Retail</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Mass Customer</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6480" marR="6480" marT="6480" marB="0" anchor="b"/>
                </a:tc>
                <a:tc>
                  <a:txBody>
                    <a:bodyPr/>
                    <a:lstStyle/>
                    <a:p>
                      <a:pPr algn="l" fontAlgn="b"/>
                      <a:r>
                        <a:rPr lang="en-IN" sz="900" u="none" strike="noStrike" dirty="0">
                          <a:effectLst/>
                        </a:rPr>
                        <a:t>VIC</a:t>
                      </a:r>
                      <a:endParaRPr lang="en-IN" sz="900" b="0" i="0" u="none" strike="noStrike" dirty="0">
                        <a:solidFill>
                          <a:srgbClr val="000000"/>
                        </a:solidFill>
                        <a:effectLst/>
                        <a:latin typeface="Calibri" panose="020F0502020204030204" pitchFamily="34" charset="0"/>
                      </a:endParaRPr>
                    </a:p>
                  </a:txBody>
                  <a:tcPr marL="6480" marR="6480" marT="6480" marB="0" anchor="b"/>
                </a:tc>
                <a:extLst>
                  <a:ext uri="{0D108BD9-81ED-4DB2-BD59-A6C34878D82A}">
                    <a16:rowId xmlns:a16="http://schemas.microsoft.com/office/drawing/2014/main" val="639375539"/>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2684094" y="2210128"/>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pPr algn="ctr"/>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Identifying &amp; Recommending High Value Customers</a:t>
            </a:r>
            <a:endParaRPr dirty="0"/>
          </a:p>
        </p:txBody>
      </p:sp>
      <p:sp>
        <p:nvSpPr>
          <p:cNvPr id="124" name="Shape 73"/>
          <p:cNvSpPr/>
          <p:nvPr/>
        </p:nvSpPr>
        <p:spPr>
          <a:xfrm>
            <a:off x="205025" y="2164724"/>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u="sng" dirty="0"/>
              <a:t>Outline of Problem</a:t>
            </a:r>
          </a:p>
          <a:p>
            <a:pPr marL="285750" indent="-285750">
              <a:buFont typeface="Arial" panose="020B0604020202020204" pitchFamily="34" charset="0"/>
              <a:buChar char="•"/>
            </a:pPr>
            <a:r>
              <a:rPr lang="en-IN" dirty="0"/>
              <a:t>Sprocket Central is a company that specializes in high quality bike and accessories.</a:t>
            </a:r>
          </a:p>
          <a:p>
            <a:pPr marL="285750" indent="-285750">
              <a:buFont typeface="Arial" panose="020B0604020202020204" pitchFamily="34" charset="0"/>
              <a:buChar char="•"/>
            </a:pPr>
            <a:r>
              <a:rPr lang="en-IN" dirty="0"/>
              <a:t>The Marketing team is looking to boost sales.</a:t>
            </a:r>
          </a:p>
          <a:p>
            <a:pPr marL="285750" indent="-285750">
              <a:buFont typeface="Arial" panose="020B0604020202020204" pitchFamily="34" charset="0"/>
              <a:buChar char="•"/>
            </a:pPr>
            <a:r>
              <a:rPr lang="en-IN" dirty="0"/>
              <a:t>To target 1000 new customers that will bring highest value in the business.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73">
            <a:extLst>
              <a:ext uri="{FF2B5EF4-FFF2-40B4-BE49-F238E27FC236}">
                <a16:creationId xmlns:a16="http://schemas.microsoft.com/office/drawing/2014/main" id="{BD9EA01B-0A91-31B0-0A7E-82B257D5BCED}"/>
              </a:ext>
            </a:extLst>
          </p:cNvPr>
          <p:cNvSpPr/>
          <p:nvPr/>
        </p:nvSpPr>
        <p:spPr>
          <a:xfrm>
            <a:off x="4580200" y="2088524"/>
            <a:ext cx="4134600" cy="25570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u="sng" dirty="0"/>
              <a:t>Approach for Data Analysis</a:t>
            </a:r>
          </a:p>
          <a:p>
            <a:pPr marL="285750" indent="-285750">
              <a:buFont typeface="Arial" panose="020B0604020202020204" pitchFamily="34" charset="0"/>
              <a:buChar char="•"/>
            </a:pPr>
            <a:r>
              <a:rPr lang="en-IN" dirty="0"/>
              <a:t>Bike Related Purchases for last 3 years based on gender.</a:t>
            </a:r>
          </a:p>
          <a:p>
            <a:pPr marL="285750" indent="-285750">
              <a:buFont typeface="Arial" panose="020B0604020202020204" pitchFamily="34" charset="0"/>
              <a:buChar char="•"/>
            </a:pPr>
            <a:r>
              <a:rPr lang="en-IN" dirty="0"/>
              <a:t>Top industries contributing for maximum profit and bike related sales.</a:t>
            </a:r>
          </a:p>
          <a:p>
            <a:pPr marL="285750" indent="-285750">
              <a:buFont typeface="Arial" panose="020B0604020202020204" pitchFamily="34" charset="0"/>
              <a:buChar char="•"/>
            </a:pPr>
            <a:r>
              <a:rPr lang="en-IN" dirty="0"/>
              <a:t>Wealth segment by age category.</a:t>
            </a:r>
          </a:p>
          <a:p>
            <a:pPr marL="285750" indent="-285750">
              <a:buFont typeface="Arial" panose="020B0604020202020204" pitchFamily="34" charset="0"/>
              <a:buChar char="•"/>
            </a:pPr>
            <a:r>
              <a:rPr lang="en-IN" dirty="0"/>
              <a:t>Total number of cars owned in each state.</a:t>
            </a:r>
          </a:p>
          <a:p>
            <a:pPr marL="285750" indent="-285750">
              <a:buFont typeface="Arial" panose="020B0604020202020204" pitchFamily="34" charset="0"/>
              <a:buChar char="•"/>
            </a:pPr>
            <a:r>
              <a:rPr lang="en-IN" dirty="0"/>
              <a:t>Customer 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Quality Assessment</a:t>
            </a:r>
            <a:r>
              <a:rPr dirty="0"/>
              <a:t>.</a:t>
            </a:r>
          </a:p>
        </p:txBody>
      </p:sp>
      <p:sp>
        <p:nvSpPr>
          <p:cNvPr id="133" name="Shape 82"/>
          <p:cNvSpPr/>
          <p:nvPr/>
        </p:nvSpPr>
        <p:spPr>
          <a:xfrm>
            <a:off x="205025" y="1862400"/>
            <a:ext cx="6840754"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a:t>Key issues dealt with data quality issue:</a:t>
            </a:r>
          </a:p>
          <a:p>
            <a:endParaRPr lang="en-IN" dirty="0"/>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a:extLst>
              <a:ext uri="{FF2B5EF4-FFF2-40B4-BE49-F238E27FC236}">
                <a16:creationId xmlns:a16="http://schemas.microsoft.com/office/drawing/2014/main" id="{01DF5BCC-2A79-C51E-E4CE-EC2487C8C34F}"/>
              </a:ext>
            </a:extLst>
          </p:cNvPr>
          <p:cNvGraphicFramePr>
            <a:graphicFrameLocks noGrp="1"/>
          </p:cNvGraphicFramePr>
          <p:nvPr>
            <p:extLst>
              <p:ext uri="{D42A27DB-BD31-4B8C-83A1-F6EECF244321}">
                <p14:modId xmlns:p14="http://schemas.microsoft.com/office/powerpoint/2010/main" val="3818755693"/>
              </p:ext>
            </p:extLst>
          </p:nvPr>
        </p:nvGraphicFramePr>
        <p:xfrm>
          <a:off x="577401" y="2571750"/>
          <a:ext cx="7611380" cy="2529934"/>
        </p:xfrm>
        <a:graphic>
          <a:graphicData uri="http://schemas.openxmlformats.org/drawingml/2006/table">
            <a:tbl>
              <a:tblPr firstRow="1" bandRow="1">
                <a:tableStyleId>{284E427A-3D55-4303-BF80-6455036E1DE7}</a:tableStyleId>
              </a:tblPr>
              <a:tblGrid>
                <a:gridCol w="1087340">
                  <a:extLst>
                    <a:ext uri="{9D8B030D-6E8A-4147-A177-3AD203B41FA5}">
                      <a16:colId xmlns:a16="http://schemas.microsoft.com/office/drawing/2014/main" val="237841909"/>
                    </a:ext>
                  </a:extLst>
                </a:gridCol>
                <a:gridCol w="1087340">
                  <a:extLst>
                    <a:ext uri="{9D8B030D-6E8A-4147-A177-3AD203B41FA5}">
                      <a16:colId xmlns:a16="http://schemas.microsoft.com/office/drawing/2014/main" val="3855248236"/>
                    </a:ext>
                  </a:extLst>
                </a:gridCol>
                <a:gridCol w="1087340">
                  <a:extLst>
                    <a:ext uri="{9D8B030D-6E8A-4147-A177-3AD203B41FA5}">
                      <a16:colId xmlns:a16="http://schemas.microsoft.com/office/drawing/2014/main" val="2931587541"/>
                    </a:ext>
                  </a:extLst>
                </a:gridCol>
                <a:gridCol w="1087340">
                  <a:extLst>
                    <a:ext uri="{9D8B030D-6E8A-4147-A177-3AD203B41FA5}">
                      <a16:colId xmlns:a16="http://schemas.microsoft.com/office/drawing/2014/main" val="2964090440"/>
                    </a:ext>
                  </a:extLst>
                </a:gridCol>
                <a:gridCol w="1087340">
                  <a:extLst>
                    <a:ext uri="{9D8B030D-6E8A-4147-A177-3AD203B41FA5}">
                      <a16:colId xmlns:a16="http://schemas.microsoft.com/office/drawing/2014/main" val="2434055447"/>
                    </a:ext>
                  </a:extLst>
                </a:gridCol>
                <a:gridCol w="1087340">
                  <a:extLst>
                    <a:ext uri="{9D8B030D-6E8A-4147-A177-3AD203B41FA5}">
                      <a16:colId xmlns:a16="http://schemas.microsoft.com/office/drawing/2014/main" val="37211079"/>
                    </a:ext>
                  </a:extLst>
                </a:gridCol>
                <a:gridCol w="1087340">
                  <a:extLst>
                    <a:ext uri="{9D8B030D-6E8A-4147-A177-3AD203B41FA5}">
                      <a16:colId xmlns:a16="http://schemas.microsoft.com/office/drawing/2014/main" val="398803490"/>
                    </a:ext>
                  </a:extLst>
                </a:gridCol>
              </a:tblGrid>
              <a:tr h="503877">
                <a:tc>
                  <a:txBody>
                    <a:bodyPr/>
                    <a:lstStyle/>
                    <a:p>
                      <a:pPr algn="ctr"/>
                      <a:endParaRPr lang="en-IN" dirty="0"/>
                    </a:p>
                  </a:txBody>
                  <a:tcPr/>
                </a:tc>
                <a:tc>
                  <a:txBody>
                    <a:bodyPr/>
                    <a:lstStyle/>
                    <a:p>
                      <a:pPr algn="ctr"/>
                      <a:r>
                        <a:rPr lang="en-IN" dirty="0"/>
                        <a:t>Accuracy</a:t>
                      </a:r>
                    </a:p>
                  </a:txBody>
                  <a:tcPr/>
                </a:tc>
                <a:tc>
                  <a:txBody>
                    <a:bodyPr/>
                    <a:lstStyle/>
                    <a:p>
                      <a:pPr algn="ctr"/>
                      <a:r>
                        <a:rPr lang="en-IN" dirty="0"/>
                        <a:t>Completeness</a:t>
                      </a:r>
                    </a:p>
                  </a:txBody>
                  <a:tcPr/>
                </a:tc>
                <a:tc>
                  <a:txBody>
                    <a:bodyPr/>
                    <a:lstStyle/>
                    <a:p>
                      <a:pPr algn="ctr"/>
                      <a:r>
                        <a:rPr lang="en-IN" dirty="0"/>
                        <a:t>Consistency</a:t>
                      </a:r>
                    </a:p>
                  </a:txBody>
                  <a:tcPr/>
                </a:tc>
                <a:tc>
                  <a:txBody>
                    <a:bodyPr/>
                    <a:lstStyle/>
                    <a:p>
                      <a:pPr algn="ctr"/>
                      <a:r>
                        <a:rPr lang="en-IN" dirty="0"/>
                        <a:t>Currency</a:t>
                      </a:r>
                    </a:p>
                  </a:txBody>
                  <a:tcPr/>
                </a:tc>
                <a:tc>
                  <a:txBody>
                    <a:bodyPr/>
                    <a:lstStyle/>
                    <a:p>
                      <a:pPr algn="ctr"/>
                      <a:r>
                        <a:rPr lang="en-IN" dirty="0"/>
                        <a:t>Relevancy</a:t>
                      </a:r>
                    </a:p>
                  </a:txBody>
                  <a:tcPr/>
                </a:tc>
                <a:tc>
                  <a:txBody>
                    <a:bodyPr/>
                    <a:lstStyle/>
                    <a:p>
                      <a:pPr algn="ctr"/>
                      <a:r>
                        <a:rPr lang="en-IN" dirty="0"/>
                        <a:t>validity</a:t>
                      </a:r>
                    </a:p>
                  </a:txBody>
                  <a:tcPr/>
                </a:tc>
                <a:extLst>
                  <a:ext uri="{0D108BD9-81ED-4DB2-BD59-A6C34878D82A}">
                    <a16:rowId xmlns:a16="http://schemas.microsoft.com/office/drawing/2014/main" val="377037026"/>
                  </a:ext>
                </a:extLst>
              </a:tr>
              <a:tr h="471577">
                <a:tc>
                  <a:txBody>
                    <a:bodyPr/>
                    <a:lstStyle/>
                    <a:p>
                      <a:pPr algn="ctr"/>
                      <a:r>
                        <a:rPr lang="en-IN" dirty="0"/>
                        <a:t>Customer Demographic</a:t>
                      </a:r>
                    </a:p>
                  </a:txBody>
                  <a:tcPr/>
                </a:tc>
                <a:tc>
                  <a:txBody>
                    <a:bodyPr/>
                    <a:lstStyle/>
                    <a:p>
                      <a:pPr algn="ctr"/>
                      <a:r>
                        <a:rPr lang="en-IN" dirty="0"/>
                        <a:t>DOB : inaccurate</a:t>
                      </a:r>
                    </a:p>
                    <a:p>
                      <a:pPr algn="ctr"/>
                      <a:r>
                        <a:rPr lang="en-IN" dirty="0"/>
                        <a:t>Age : Missing</a:t>
                      </a:r>
                    </a:p>
                  </a:txBody>
                  <a:tcPr/>
                </a:tc>
                <a:tc>
                  <a:txBody>
                    <a:bodyPr/>
                    <a:lstStyle/>
                    <a:p>
                      <a:pPr algn="ctr"/>
                      <a:r>
                        <a:rPr lang="en-IN" dirty="0"/>
                        <a:t>Job title : blanks</a:t>
                      </a:r>
                    </a:p>
                    <a:p>
                      <a:pPr algn="ctr"/>
                      <a:r>
                        <a:rPr lang="en-IN" dirty="0"/>
                        <a:t>Customer Id: Incomplete</a:t>
                      </a:r>
                    </a:p>
                  </a:txBody>
                  <a:tcPr/>
                </a:tc>
                <a:tc>
                  <a:txBody>
                    <a:bodyPr/>
                    <a:lstStyle/>
                    <a:p>
                      <a:pPr algn="ctr"/>
                      <a:r>
                        <a:rPr lang="en-IN" dirty="0"/>
                        <a:t>Gender :  inconsistent</a:t>
                      </a:r>
                    </a:p>
                  </a:txBody>
                  <a:tcPr/>
                </a:tc>
                <a:tc>
                  <a:txBody>
                    <a:bodyPr/>
                    <a:lstStyle/>
                    <a:p>
                      <a:pPr algn="ctr"/>
                      <a:r>
                        <a:rPr lang="en-IN" dirty="0"/>
                        <a:t>Deceased Customer : Filtered out</a:t>
                      </a:r>
                    </a:p>
                  </a:txBody>
                  <a:tcPr/>
                </a:tc>
                <a:tc>
                  <a:txBody>
                    <a:bodyPr/>
                    <a:lstStyle/>
                    <a:p>
                      <a:pPr algn="ctr"/>
                      <a:r>
                        <a:rPr lang="en-IN" dirty="0"/>
                        <a:t>Default column : Delete</a:t>
                      </a:r>
                    </a:p>
                  </a:txBody>
                  <a:tcPr/>
                </a:tc>
                <a:tc>
                  <a:txBody>
                    <a:bodyPr/>
                    <a:lstStyle/>
                    <a:p>
                      <a:pPr algn="ctr"/>
                      <a:endParaRPr lang="en-IN"/>
                    </a:p>
                  </a:txBody>
                  <a:tcPr/>
                </a:tc>
                <a:extLst>
                  <a:ext uri="{0D108BD9-81ED-4DB2-BD59-A6C34878D82A}">
                    <a16:rowId xmlns:a16="http://schemas.microsoft.com/office/drawing/2014/main" val="2381159918"/>
                  </a:ext>
                </a:extLst>
              </a:tr>
              <a:tr h="471577">
                <a:tc>
                  <a:txBody>
                    <a:bodyPr/>
                    <a:lstStyle/>
                    <a:p>
                      <a:pPr algn="ctr"/>
                      <a:r>
                        <a:rPr lang="en-IN" dirty="0"/>
                        <a:t>Customer Address</a:t>
                      </a:r>
                    </a:p>
                  </a:txBody>
                  <a:tcPr/>
                </a:tc>
                <a:tc>
                  <a:txBody>
                    <a:bodyPr/>
                    <a:lstStyle/>
                    <a:p>
                      <a:pPr algn="ctr"/>
                      <a:endParaRPr lang="en-IN"/>
                    </a:p>
                  </a:txBody>
                  <a:tcPr/>
                </a:tc>
                <a:tc>
                  <a:txBody>
                    <a:bodyPr/>
                    <a:lstStyle/>
                    <a:p>
                      <a:pPr algn="ctr"/>
                      <a:r>
                        <a:rPr lang="en-IN" dirty="0"/>
                        <a:t>Customer Id : incomplete</a:t>
                      </a:r>
                    </a:p>
                  </a:txBody>
                  <a:tcPr/>
                </a:tc>
                <a:tc>
                  <a:txBody>
                    <a:bodyPr/>
                    <a:lstStyle/>
                    <a:p>
                      <a:pPr algn="ctr"/>
                      <a:r>
                        <a:rPr lang="en-IN" dirty="0"/>
                        <a:t>States : Inconsistent</a:t>
                      </a:r>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1327655494"/>
                  </a:ext>
                </a:extLst>
              </a:tr>
              <a:tr h="471577">
                <a:tc>
                  <a:txBody>
                    <a:bodyPr/>
                    <a:lstStyle/>
                    <a:p>
                      <a:pPr algn="ctr"/>
                      <a:r>
                        <a:rPr lang="en-IN" dirty="0"/>
                        <a:t>Transactions</a:t>
                      </a:r>
                    </a:p>
                  </a:txBody>
                  <a:tcPr/>
                </a:tc>
                <a:tc>
                  <a:txBody>
                    <a:bodyPr/>
                    <a:lstStyle/>
                    <a:p>
                      <a:pPr algn="ctr"/>
                      <a:r>
                        <a:rPr lang="en-IN" dirty="0"/>
                        <a:t>Profit : Missing</a:t>
                      </a:r>
                    </a:p>
                  </a:txBody>
                  <a:tcPr/>
                </a:tc>
                <a:tc>
                  <a:txBody>
                    <a:bodyPr/>
                    <a:lstStyle/>
                    <a:p>
                      <a:pPr algn="ctr"/>
                      <a:r>
                        <a:rPr lang="en-IN" dirty="0"/>
                        <a:t>Customer id : Incomplete</a:t>
                      </a:r>
                    </a:p>
                    <a:p>
                      <a:pPr algn="ctr"/>
                      <a:r>
                        <a:rPr lang="en-IN" dirty="0"/>
                        <a:t>Online orders : blanks</a:t>
                      </a:r>
                    </a:p>
                    <a:p>
                      <a:pPr algn="ctr"/>
                      <a:r>
                        <a:rPr lang="en-IN" dirty="0"/>
                        <a:t>Brands : blanks</a:t>
                      </a:r>
                    </a:p>
                  </a:txBody>
                  <a:tcPr/>
                </a:tc>
                <a:tc>
                  <a:txBody>
                    <a:bodyPr/>
                    <a:lstStyle/>
                    <a:p>
                      <a:pPr algn="ctr"/>
                      <a:endParaRPr lang="en-IN"/>
                    </a:p>
                  </a:txBody>
                  <a:tcPr/>
                </a:tc>
                <a:tc>
                  <a:txBody>
                    <a:bodyPr/>
                    <a:lstStyle/>
                    <a:p>
                      <a:pPr algn="ctr"/>
                      <a:endParaRPr lang="en-IN"/>
                    </a:p>
                  </a:txBody>
                  <a:tcPr/>
                </a:tc>
                <a:tc>
                  <a:txBody>
                    <a:bodyPr/>
                    <a:lstStyle/>
                    <a:p>
                      <a:pPr algn="ctr"/>
                      <a:r>
                        <a:rPr lang="en-IN" dirty="0"/>
                        <a:t>Cancelled status :filtered out</a:t>
                      </a:r>
                    </a:p>
                  </a:txBody>
                  <a:tcPr/>
                </a:tc>
                <a:tc>
                  <a:txBody>
                    <a:bodyPr/>
                    <a:lstStyle/>
                    <a:p>
                      <a:pPr algn="ctr"/>
                      <a:r>
                        <a:rPr lang="en-IN" dirty="0"/>
                        <a:t>List price : format</a:t>
                      </a:r>
                    </a:p>
                    <a:p>
                      <a:pPr algn="ctr"/>
                      <a:r>
                        <a:rPr lang="en-IN" dirty="0"/>
                        <a:t>Product sold date : format</a:t>
                      </a:r>
                    </a:p>
                  </a:txBody>
                  <a:tcPr/>
                </a:tc>
                <a:extLst>
                  <a:ext uri="{0D108BD9-81ED-4DB2-BD59-A6C34878D82A}">
                    <a16:rowId xmlns:a16="http://schemas.microsoft.com/office/drawing/2014/main" val="3358689729"/>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Bike Related Purchase over last 3 years based on gender</a:t>
            </a:r>
            <a:r>
              <a:rPr dirty="0"/>
              <a:t>.</a:t>
            </a:r>
          </a:p>
        </p:txBody>
      </p:sp>
      <p:sp>
        <p:nvSpPr>
          <p:cNvPr id="133" name="Shape 82"/>
          <p:cNvSpPr/>
          <p:nvPr/>
        </p:nvSpPr>
        <p:spPr>
          <a:xfrm>
            <a:off x="205025" y="1862400"/>
            <a:ext cx="4293496"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shows, females have made more bike related purchases over the last 3 years.</a:t>
            </a:r>
          </a:p>
          <a:p>
            <a:pPr marL="285750" indent="-285750">
              <a:buFont typeface="Arial" panose="020B0604020202020204" pitchFamily="34" charset="0"/>
              <a:buChar char="•"/>
            </a:pPr>
            <a:r>
              <a:rPr lang="en-IN" dirty="0"/>
              <a:t>On average females have 1% higher bike related purchases than men.</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1B7A3051-4045-89FB-34D0-4B98CC9657CF}"/>
              </a:ext>
            </a:extLst>
          </p:cNvPr>
          <p:cNvGraphicFramePr>
            <a:graphicFrameLocks/>
          </p:cNvGraphicFramePr>
          <p:nvPr>
            <p:extLst>
              <p:ext uri="{D42A27DB-BD31-4B8C-83A1-F6EECF244321}">
                <p14:modId xmlns:p14="http://schemas.microsoft.com/office/powerpoint/2010/main" val="2893888057"/>
              </p:ext>
            </p:extLst>
          </p:nvPr>
        </p:nvGraphicFramePr>
        <p:xfrm>
          <a:off x="4580200" y="1701296"/>
          <a:ext cx="3771899" cy="23589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50419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Top Job Industry Contributing to the Maxing Profit &amp; Bike Related purchases.</a:t>
            </a:r>
            <a:endParaRPr dirty="0"/>
          </a:p>
        </p:txBody>
      </p:sp>
      <p:sp>
        <p:nvSpPr>
          <p:cNvPr id="133" name="Shape 82"/>
          <p:cNvSpPr/>
          <p:nvPr/>
        </p:nvSpPr>
        <p:spPr>
          <a:xfrm>
            <a:off x="449954" y="2148150"/>
            <a:ext cx="4293496"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The top 3 Industry sector bringing in the highest profits are: Financial, Health and Manufacturing.</a:t>
            </a:r>
          </a:p>
          <a:p>
            <a:pPr marL="285750" indent="-285750">
              <a:buFont typeface="Arial" panose="020B0604020202020204" pitchFamily="34" charset="0"/>
              <a:buChar char="•"/>
            </a:pPr>
            <a:r>
              <a:rPr lang="en-IN" dirty="0"/>
              <a:t>Its is obvious most of the sectors are within city or in the outskirts therefore consumers prefer bikes for commuting.</a:t>
            </a:r>
          </a:p>
          <a:p>
            <a:pPr marL="285750" indent="-285750">
              <a:buFont typeface="Arial" panose="020B0604020202020204" pitchFamily="34" charset="0"/>
              <a:buChar char="•"/>
            </a:pPr>
            <a:r>
              <a:rPr lang="en-IN" dirty="0"/>
              <a:t>Most of the industry sectors have returned less than $1,000k in profits.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21FD8DC3-90C6-BE46-53F5-DA086A367A1C}"/>
              </a:ext>
            </a:extLst>
          </p:cNvPr>
          <p:cNvGraphicFramePr>
            <a:graphicFrameLocks/>
          </p:cNvGraphicFramePr>
          <p:nvPr>
            <p:extLst>
              <p:ext uri="{D42A27DB-BD31-4B8C-83A1-F6EECF244321}">
                <p14:modId xmlns:p14="http://schemas.microsoft.com/office/powerpoint/2010/main" val="1068017400"/>
              </p:ext>
            </p:extLst>
          </p:nvPr>
        </p:nvGraphicFramePr>
        <p:xfrm>
          <a:off x="4686300" y="1804307"/>
          <a:ext cx="4155620" cy="30236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88017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Profit of Wealth Segment by Age Cluster</a:t>
            </a:r>
            <a:endParaRPr dirty="0"/>
          </a:p>
        </p:txBody>
      </p:sp>
      <p:sp>
        <p:nvSpPr>
          <p:cNvPr id="133" name="Shape 82"/>
          <p:cNvSpPr/>
          <p:nvPr/>
        </p:nvSpPr>
        <p:spPr>
          <a:xfrm>
            <a:off x="205025" y="1862400"/>
            <a:ext cx="4293496"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Overall, the mass customer segmentation makes the highest profit across different age clusters.</a:t>
            </a:r>
          </a:p>
          <a:p>
            <a:pPr marL="285750" indent="-285750">
              <a:buFont typeface="Arial" panose="020B0604020202020204" pitchFamily="34" charset="0"/>
              <a:buChar char="•"/>
            </a:pPr>
            <a:r>
              <a:rPr lang="en-IN" dirty="0"/>
              <a:t>Mostly aged between 41-50.</a:t>
            </a:r>
          </a:p>
          <a:p>
            <a:pPr marL="285750" indent="-285750">
              <a:buFont typeface="Arial" panose="020B0604020202020204" pitchFamily="34" charset="0"/>
              <a:buChar char="•"/>
            </a:pPr>
            <a:r>
              <a:rPr lang="en-IN" dirty="0"/>
              <a:t>Also indicates a trend of buying power, as the buying power increases over time till 50 and then see’s a decline in buying power ,thus leading in lower profits.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BC3C80BE-4120-405A-A09E-68BFB516137F}"/>
              </a:ext>
            </a:extLst>
          </p:cNvPr>
          <p:cNvGraphicFramePr>
            <a:graphicFrameLocks/>
          </p:cNvGraphicFramePr>
          <p:nvPr>
            <p:extLst>
              <p:ext uri="{D42A27DB-BD31-4B8C-83A1-F6EECF244321}">
                <p14:modId xmlns:p14="http://schemas.microsoft.com/office/powerpoint/2010/main" val="2290922894"/>
              </p:ext>
            </p:extLst>
          </p:nvPr>
        </p:nvGraphicFramePr>
        <p:xfrm>
          <a:off x="4738255" y="1599626"/>
          <a:ext cx="3909572" cy="25543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83376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Number of Cars Owned in each state</a:t>
            </a:r>
            <a:endParaRPr dirty="0"/>
          </a:p>
        </p:txBody>
      </p:sp>
      <p:sp>
        <p:nvSpPr>
          <p:cNvPr id="133" name="Shape 82"/>
          <p:cNvSpPr/>
          <p:nvPr/>
        </p:nvSpPr>
        <p:spPr>
          <a:xfrm>
            <a:off x="205025" y="1862400"/>
            <a:ext cx="4293496"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As we can see NSW,VIC,QTD could be potential market opportunities for the company.</a:t>
            </a:r>
          </a:p>
          <a:p>
            <a:pPr marL="285750" indent="-285750">
              <a:buFont typeface="Arial" panose="020B0604020202020204" pitchFamily="34" charset="0"/>
              <a:buChar char="•"/>
            </a:pPr>
            <a:r>
              <a:rPr lang="en-IN" dirty="0"/>
              <a:t>NSW has the highest potential as the number of people that owns car is almost equal to people who don’t own cars which shows that there is an opportunity to find value customers there.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3E6877CF-775E-498B-1596-596FC2959192}"/>
              </a:ext>
            </a:extLst>
          </p:cNvPr>
          <p:cNvGraphicFramePr>
            <a:graphicFrameLocks/>
          </p:cNvGraphicFramePr>
          <p:nvPr>
            <p:extLst>
              <p:ext uri="{D42A27DB-BD31-4B8C-83A1-F6EECF244321}">
                <p14:modId xmlns:p14="http://schemas.microsoft.com/office/powerpoint/2010/main" val="2876482934"/>
              </p:ext>
            </p:extLst>
          </p:nvPr>
        </p:nvGraphicFramePr>
        <p:xfrm>
          <a:off x="4498521" y="1599626"/>
          <a:ext cx="3951514"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07345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Classification – Targeting High Value Customers</a:t>
            </a:r>
            <a:r>
              <a:rPr dirty="0"/>
              <a:t>.</a:t>
            </a:r>
          </a:p>
        </p:txBody>
      </p:sp>
      <p:sp>
        <p:nvSpPr>
          <p:cNvPr id="142" name="Shape 91"/>
          <p:cNvSpPr/>
          <p:nvPr/>
        </p:nvSpPr>
        <p:spPr>
          <a:xfrm>
            <a:off x="205025" y="2164724"/>
            <a:ext cx="7314282" cy="149518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a:t>These are high value customers that should be targeted from the new list:</a:t>
            </a:r>
          </a:p>
          <a:p>
            <a:pPr marL="285750" indent="-285750">
              <a:buFont typeface="Arial" panose="020B0604020202020204" pitchFamily="34" charset="0"/>
              <a:buChar char="•"/>
            </a:pPr>
            <a:r>
              <a:rPr lang="en-IN" dirty="0"/>
              <a:t>Most of the high value customers are females.</a:t>
            </a:r>
          </a:p>
          <a:p>
            <a:pPr marL="285750" indent="-285750">
              <a:buFont typeface="Arial" panose="020B0604020202020204" pitchFamily="34" charset="0"/>
              <a:buChar char="•"/>
            </a:pPr>
            <a:r>
              <a:rPr lang="en-IN" dirty="0"/>
              <a:t>Working in Financial services, health and manufacturing industry.</a:t>
            </a:r>
          </a:p>
          <a:p>
            <a:pPr marL="285750" indent="-285750">
              <a:buFont typeface="Arial" panose="020B0604020202020204" pitchFamily="34" charset="0"/>
              <a:buChar char="•"/>
            </a:pPr>
            <a:r>
              <a:rPr lang="en-IN" dirty="0"/>
              <a:t>Aged between 41-50.</a:t>
            </a:r>
          </a:p>
          <a:p>
            <a:pPr marL="285750" indent="-285750">
              <a:buFont typeface="Arial" panose="020B0604020202020204" pitchFamily="34" charset="0"/>
              <a:buChar char="•"/>
            </a:pPr>
            <a:r>
              <a:rPr lang="en-IN" dirty="0"/>
              <a:t>Currently living in NSW,VIC.</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TotalTime>
  <Words>1069</Words>
  <Application>Microsoft Office PowerPoint</Application>
  <PresentationFormat>On-screen Show (16:9)</PresentationFormat>
  <Paragraphs>238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Shreya Gandhi</cp:lastModifiedBy>
  <cp:revision>2</cp:revision>
  <dcterms:modified xsi:type="dcterms:W3CDTF">2023-10-29T17:01:39Z</dcterms:modified>
</cp:coreProperties>
</file>