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606"/>
  </p:normalViewPr>
  <p:slideViewPr>
    <p:cSldViewPr snapToGrid="0" snapToObjects="1">
      <p:cViewPr varScale="1">
        <p:scale>
          <a:sx n="90" d="100"/>
          <a:sy n="9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05290-608E-104C-8930-907F36BE5E1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8C5B-2547-F949-9360-B3243092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  !! I am presenting churn analysis on </a:t>
            </a:r>
            <a:r>
              <a:rPr lang="en-US" dirty="0" err="1"/>
              <a:t>Kkbox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result on the testing data set is a this score I managed to reduce which is approximately 86 % improvement in the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conclusion is that these are the top </a:t>
            </a:r>
            <a:r>
              <a:rPr lang="en-US" dirty="0" err="1"/>
              <a:t>festures</a:t>
            </a:r>
            <a:r>
              <a:rPr lang="en-US" dirty="0"/>
              <a:t> </a:t>
            </a:r>
            <a:r>
              <a:rPr lang="en-US" dirty="0" err="1"/>
              <a:t>whuch</a:t>
            </a:r>
            <a:r>
              <a:rPr lang="en-US" dirty="0"/>
              <a:t> will be responsible for contributing the maximum amount of churn which was not surprising because the top feature are directly related to the subscription price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music streaming service providers are becoming more competitive day by day one of the major problem these companies 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facing is customer retention. Attracting new customers is much more expensive than retaining existing ones. Hence this predictive model helps the business by predicting the features responsible for churn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this is the city wise distribution on the right and the churn </a:t>
            </a:r>
            <a:r>
              <a:rPr lang="en-US" dirty="0" err="1"/>
              <a:t>asscociated</a:t>
            </a:r>
            <a:r>
              <a:rPr lang="en-US" dirty="0"/>
              <a:t> with each city </a:t>
            </a:r>
          </a:p>
          <a:p>
            <a:r>
              <a:rPr lang="en-US" dirty="0"/>
              <a:t>Here we can see that city 1 has the maximum amount of users and is also contributing the least amount of churn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represents the age groups related to the maximum amount of churn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all the payment methods and payment method related to the churn </a:t>
            </a:r>
          </a:p>
          <a:p>
            <a:r>
              <a:rPr lang="en-US" dirty="0"/>
              <a:t>What’s interesting here is the fact that payment method 41 is the most widely used payment method and and is associated with the most loyal customers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 here we have the payment plan days most widely used and payment plans associated with churn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similarly interesting observation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lowest churn payment plans (30 day,31day,0 day) actually are the most used plan and the plans with maximum churn are not even used at all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loss is a common classification loss function which works by penalizing false and confident values the reason I chose log loss over accuracy/roc curve  is that my goal is to reduce the probability divergence from the actual label so I could predict my feature </a:t>
            </a:r>
            <a:r>
              <a:rPr lang="en-US" dirty="0" err="1"/>
              <a:t>corectly</a:t>
            </a:r>
            <a:r>
              <a:rPr lang="en-US" dirty="0"/>
              <a:t> instead of optimizing for a specific  precision or recall  value </a:t>
            </a:r>
          </a:p>
          <a:p>
            <a:endParaRPr lang="en-US" dirty="0"/>
          </a:p>
          <a:p>
            <a:r>
              <a:rPr lang="en-US" dirty="0"/>
              <a:t>Log loss Penalizes classifiers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confident about an incorrect classification heavily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bottom line is that it’s better to be somewhat wrong than emphatically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is highly balanced so we used SMOTE to handle the balanced classes I used simple classification </a:t>
            </a:r>
            <a:r>
              <a:rPr lang="en-US" dirty="0" err="1"/>
              <a:t>lagorithms</a:t>
            </a:r>
            <a:r>
              <a:rPr lang="en-US" dirty="0"/>
              <a:t> followed by ensemble methods to evaluate out metric </a:t>
            </a:r>
          </a:p>
          <a:p>
            <a:endParaRPr lang="en-US" dirty="0"/>
          </a:p>
          <a:p>
            <a:r>
              <a:rPr lang="en-US" dirty="0"/>
              <a:t>I chose gradient boosting classifier as a base line model because of its low log loss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ran the model through the cross validation process to check for consistency of the selected model </a:t>
            </a:r>
          </a:p>
          <a:p>
            <a:r>
              <a:rPr lang="en-US" dirty="0"/>
              <a:t>Then I did hyper parameter tuning using </a:t>
            </a:r>
            <a:r>
              <a:rPr lang="en-US" dirty="0" err="1"/>
              <a:t>Gridsearchcv</a:t>
            </a:r>
            <a:r>
              <a:rPr lang="en-US" dirty="0"/>
              <a:t>  AND gradient boosting to single out and select the best parameters </a:t>
            </a:r>
          </a:p>
          <a:p>
            <a:endParaRPr lang="en-US" dirty="0"/>
          </a:p>
          <a:p>
            <a:r>
              <a:rPr lang="en-US" dirty="0"/>
              <a:t>I ran 5 parameter tests each for a specific hyperparameter  and using the result for the next test </a:t>
            </a:r>
          </a:p>
          <a:p>
            <a:endParaRPr lang="en-US" dirty="0"/>
          </a:p>
          <a:p>
            <a:r>
              <a:rPr lang="en-US" dirty="0"/>
              <a:t>With each test there was an improvement in the log loss score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C8C5B-2547-F949-9360-B3243092D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61FBF3-73B9-7E43-B569-CC36743FC57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0F3F369-95AC-174C-A597-A54D9F8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841-4562-2B4F-A53F-91F9A741D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Churn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A406B-E181-574E-B4DD-253916C8B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0" r="-1" b="8202"/>
          <a:stretch/>
        </p:blipFill>
        <p:spPr>
          <a:xfrm>
            <a:off x="1154953" y="471949"/>
            <a:ext cx="8825659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82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D088-2DEB-B54A-9B8C-EE1DF7F5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67A-03C0-DE45-BB4C-7F982FE3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log loss score on the test data is, </a:t>
            </a:r>
          </a:p>
          <a:p>
            <a:r>
              <a:rPr lang="en-US" dirty="0"/>
              <a:t> score improved from ~0.1179    to   ~0.01026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1DAA1-5891-9E46-B085-CDD969C0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21" y="2603500"/>
            <a:ext cx="2412254" cy="3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4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1B03-FD24-EA41-A17E-2B5BACE2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F1890-DE2B-AE44-A2F9-B088E52B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954" y="1785937"/>
            <a:ext cx="8415337" cy="4657726"/>
          </a:xfrm>
        </p:spPr>
      </p:pic>
    </p:spTree>
    <p:extLst>
      <p:ext uri="{BB962C8B-B14F-4D97-AF65-F5344CB8AC3E}">
        <p14:creationId xmlns:p14="http://schemas.microsoft.com/office/powerpoint/2010/main" val="112414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757D-FC63-464A-B72A-6757F118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1EEC-4B1F-8143-BF11-8D04336B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rid of excessive payment plans</a:t>
            </a:r>
          </a:p>
          <a:p>
            <a:r>
              <a:rPr lang="en-US" dirty="0"/>
              <a:t>Decreasing the cost, for highest contributing plans</a:t>
            </a:r>
          </a:p>
          <a:p>
            <a:r>
              <a:rPr lang="en-US" dirty="0"/>
              <a:t>Solid marketing plan to attract age group 16-21 as they are the highest churn contributors </a:t>
            </a:r>
          </a:p>
          <a:p>
            <a:r>
              <a:rPr lang="en-US" dirty="0"/>
              <a:t>Eliminate excessive payment methods, forcing customers to top 5-6 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142380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CEA9-CFAB-364C-838D-5CA0C330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5091-921B-2E41-9ECC-F1E0278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Client </a:t>
            </a:r>
            <a:r>
              <a:rPr lang="en-US" dirty="0"/>
              <a:t>-  </a:t>
            </a:r>
            <a:r>
              <a:rPr lang="en-US" dirty="0" err="1">
                <a:solidFill>
                  <a:schemeClr val="tx1"/>
                </a:solidFill>
              </a:rPr>
              <a:t>Kkbox</a:t>
            </a:r>
            <a:r>
              <a:rPr lang="en-US" dirty="0">
                <a:solidFill>
                  <a:schemeClr val="tx1"/>
                </a:solidFill>
              </a:rPr>
              <a:t> is a Subscription based  </a:t>
            </a:r>
            <a:r>
              <a:rPr lang="en-US" b="1" dirty="0">
                <a:solidFill>
                  <a:schemeClr val="tx1"/>
                </a:solidFill>
              </a:rPr>
              <a:t>Taiwanese</a:t>
            </a:r>
            <a:r>
              <a:rPr lang="en-US" dirty="0">
                <a:solidFill>
                  <a:schemeClr val="tx1"/>
                </a:solidFill>
              </a:rPr>
              <a:t> music streaming service developed mainly for Southeast Asia 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Business Problem   -</a:t>
            </a:r>
            <a:r>
              <a:rPr lang="en-US" dirty="0">
                <a:solidFill>
                  <a:srgbClr val="000000"/>
                </a:solidFill>
              </a:rPr>
              <a:t>Attracting new customers is  more expensive than retaining existing ones</a:t>
            </a:r>
          </a:p>
          <a:p>
            <a:r>
              <a:rPr lang="en-US" dirty="0">
                <a:solidFill>
                  <a:schemeClr val="tx1"/>
                </a:solidFill>
              </a:rPr>
              <a:t>Solution - </a:t>
            </a:r>
            <a:r>
              <a:rPr lang="en-US" dirty="0">
                <a:solidFill>
                  <a:srgbClr val="000000"/>
                </a:solidFill>
              </a:rPr>
              <a:t>a predictive model which helps business by predicting which feature are responsible for customer churn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4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8086-233C-1348-B3B6-BFD50BE3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insights and EDA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7FB88-67A3-2942-B0A6-77630F154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054" y="1675227"/>
            <a:ext cx="92998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4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D0ED-CA83-5D4D-88DE-757432F1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insights and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B0B2B-688E-274D-8128-4A0C5A66C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662" y="1675227"/>
            <a:ext cx="11210925" cy="50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9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72C-49E3-9646-B688-97BD1AE9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insights and EDA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CEAFB-4292-6049-99AB-577A84461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532" y="1388303"/>
            <a:ext cx="10715625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7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909B-C459-7C47-8174-3F310B0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insights and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2DCED-69C0-3044-8CBE-33C45517C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425" y="1675227"/>
            <a:ext cx="91071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4726A-3D56-EB4B-92BB-C8D1BBF5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Choosing Metric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EDDFA5-30CD-6342-8B3D-9564390D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681349"/>
            <a:ext cx="4828707" cy="35128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B1E4-AEC4-F840-A2BC-F1721D6E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Log loss is a classification loss function</a:t>
            </a:r>
          </a:p>
          <a:p>
            <a:r>
              <a:rPr lang="en-US" sz="1800">
                <a:solidFill>
                  <a:srgbClr val="FFFFFF"/>
                </a:solidFill>
              </a:rPr>
              <a:t>Log loss works by penalizing false classification  </a:t>
            </a:r>
          </a:p>
          <a:p>
            <a:r>
              <a:rPr lang="en-US" sz="1800">
                <a:solidFill>
                  <a:srgbClr val="FFFFFF"/>
                </a:solidFill>
              </a:rPr>
              <a:t>Why choose log loss over accuracy ?</a:t>
            </a:r>
          </a:p>
          <a:p>
            <a:r>
              <a:rPr lang="en-US" sz="1800">
                <a:solidFill>
                  <a:srgbClr val="FFFFFF"/>
                </a:solidFill>
              </a:rPr>
              <a:t>Accuracy =counts the predictions  where predicted val equals actual val </a:t>
            </a:r>
          </a:p>
          <a:p>
            <a:r>
              <a:rPr lang="en-US" sz="1800">
                <a:solidFill>
                  <a:srgbClr val="FFFFFF"/>
                </a:solidFill>
              </a:rPr>
              <a:t>Log loss considers the uncertainty based on how much it varies from actual label </a:t>
            </a:r>
          </a:p>
          <a:p>
            <a:r>
              <a:rPr lang="en-US" sz="1800">
                <a:solidFill>
                  <a:srgbClr val="FFFFFF"/>
                </a:solidFill>
              </a:rPr>
              <a:t>Perfect model log loss = 0   </a:t>
            </a:r>
          </a:p>
        </p:txBody>
      </p:sp>
    </p:spTree>
    <p:extLst>
      <p:ext uri="{BB962C8B-B14F-4D97-AF65-F5344CB8AC3E}">
        <p14:creationId xmlns:p14="http://schemas.microsoft.com/office/powerpoint/2010/main" val="63626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D84441D-6A7B-407F-A86B-0A8342696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FD45E00-6EBF-44D9-9589-897AB835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E80CC-852E-544D-96B2-8F6AE955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FE"/>
                </a:solidFill>
              </a:rPr>
              <a:t>Model Building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892A71-9939-4E21-A71C-DAC47EF92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BE96-DDAB-5A4E-8F03-9ED3FEF4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865" y="654975"/>
            <a:ext cx="8475713" cy="523034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E"/>
                </a:solidFill>
              </a:rPr>
              <a:t>This problem is highly balanced so we used SMOTE  to balance the classes</a:t>
            </a:r>
          </a:p>
          <a:p>
            <a:endParaRPr lang="en-US" sz="1800" dirty="0">
              <a:solidFill>
                <a:srgbClr val="FFFFFE"/>
              </a:solidFill>
            </a:endParaRP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sz="1800" dirty="0">
                <a:solidFill>
                  <a:srgbClr val="FFFFFE"/>
                </a:solidFill>
              </a:rPr>
              <a:t>Simple classification , followed by ensemble methods  to evaluate our metric </a:t>
            </a:r>
          </a:p>
          <a:p>
            <a:pPr marL="0" indent="0">
              <a:buNone/>
            </a:pPr>
            <a:endParaRPr lang="en-US" sz="1800" dirty="0">
              <a:solidFill>
                <a:srgbClr val="FFFFFE"/>
              </a:solidFill>
            </a:endParaRPr>
          </a:p>
          <a:p>
            <a:endParaRPr lang="en-US" sz="1800" dirty="0">
              <a:solidFill>
                <a:srgbClr val="FFFFFE"/>
              </a:solidFill>
            </a:endParaRPr>
          </a:p>
          <a:p>
            <a:endParaRPr lang="en-US" sz="1800" dirty="0">
              <a:solidFill>
                <a:srgbClr val="FFFFFE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E"/>
              </a:solidFill>
            </a:endParaRPr>
          </a:p>
          <a:p>
            <a:endParaRPr lang="en-US" sz="1800" dirty="0">
              <a:solidFill>
                <a:srgbClr val="FFFFFE"/>
              </a:solidFill>
            </a:endParaRPr>
          </a:p>
          <a:p>
            <a:endParaRPr lang="en-US" sz="1800" dirty="0">
              <a:solidFill>
                <a:srgbClr val="FFFFFE"/>
              </a:solidFill>
            </a:endParaRPr>
          </a:p>
          <a:p>
            <a:r>
              <a:rPr lang="en-US" sz="1800" dirty="0">
                <a:solidFill>
                  <a:srgbClr val="FFFFFE"/>
                </a:solidFill>
              </a:rPr>
              <a:t>Choosing GBC because of the lowest value of log loss </a:t>
            </a:r>
          </a:p>
          <a:p>
            <a:endParaRPr lang="en-US" sz="1800" dirty="0">
              <a:solidFill>
                <a:srgbClr val="FFFF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77743-1609-8E46-9846-01847AF1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63" y="1599442"/>
            <a:ext cx="3591629" cy="45793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884FC-C7B5-3B42-9011-94072CC5D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435" y="2684900"/>
            <a:ext cx="5610403" cy="22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6153-7B9A-AD43-97A0-023ADA73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Model Optimization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9071-FF3D-8846-8C7E-3624989E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14563"/>
            <a:ext cx="11215686" cy="4262437"/>
          </a:xfrm>
        </p:spPr>
        <p:txBody>
          <a:bodyPr>
            <a:normAutofit/>
          </a:bodyPr>
          <a:lstStyle/>
          <a:p>
            <a:r>
              <a:rPr lang="en-US" sz="2000" u="sng" dirty="0"/>
              <a:t>Using cross-validation to check consistency of the model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Hyperparameter Tuning using </a:t>
            </a:r>
            <a:r>
              <a:rPr lang="en-US" sz="2000" u="sng" dirty="0" err="1"/>
              <a:t>Gridsearchcv</a:t>
            </a:r>
            <a:r>
              <a:rPr lang="en-US" sz="2000" u="sng" dirty="0"/>
              <a:t> and gradient boosting </a:t>
            </a:r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02D8C-164F-F846-9C5A-0B889298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8" y="2778124"/>
            <a:ext cx="4237037" cy="908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4A7AA-C0AD-B144-B3BA-0EB1BB5EB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13" y="4443413"/>
            <a:ext cx="8432800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72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720</Words>
  <Application>Microsoft Macintosh PowerPoint</Application>
  <PresentationFormat>Widescreen</PresentationFormat>
  <Paragraphs>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Churn Analysis</vt:lpstr>
      <vt:lpstr>Client And Business Problem </vt:lpstr>
      <vt:lpstr>Some insights and EDA </vt:lpstr>
      <vt:lpstr>Some insights and EDA</vt:lpstr>
      <vt:lpstr>Some insights and EDA </vt:lpstr>
      <vt:lpstr>Some insights and EDA</vt:lpstr>
      <vt:lpstr>Choosing Metric </vt:lpstr>
      <vt:lpstr>Model Building </vt:lpstr>
      <vt:lpstr>Model Optimization </vt:lpstr>
      <vt:lpstr>Result </vt:lpstr>
      <vt:lpstr>Conclusion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dc:creator>Shreyak Vashisht</dc:creator>
  <cp:lastModifiedBy>Shreyak Vashisht</cp:lastModifiedBy>
  <cp:revision>9</cp:revision>
  <dcterms:created xsi:type="dcterms:W3CDTF">2019-11-01T01:52:53Z</dcterms:created>
  <dcterms:modified xsi:type="dcterms:W3CDTF">2019-11-01T03:26:44Z</dcterms:modified>
</cp:coreProperties>
</file>