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2"/>
    <p:restoredTop sz="78082"/>
  </p:normalViewPr>
  <p:slideViewPr>
    <p:cSldViewPr snapToGrid="0" snapToObjects="1">
      <p:cViewPr varScale="1">
        <p:scale>
          <a:sx n="87" d="100"/>
          <a:sy n="87" d="100"/>
        </p:scale>
        <p:origin x="2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7FD1F8-A1A1-1A45-BA62-32000B716A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DBA966-2645-B34B-9FED-730CF7A49A4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86915-C688-464E-932C-00FD6AD00A3B}" type="datetimeFigureOut">
              <a:rPr lang="en-US" smtClean="0"/>
              <a:t>11/21/19</a:t>
            </a:fld>
            <a:endParaRPr lang="en-US"/>
          </a:p>
        </p:txBody>
      </p:sp>
      <p:sp>
        <p:nvSpPr>
          <p:cNvPr id="4" name="Slide Image Placeholder 3">
            <a:extLst>
              <a:ext uri="{FF2B5EF4-FFF2-40B4-BE49-F238E27FC236}">
                <a16:creationId xmlns:a16="http://schemas.microsoft.com/office/drawing/2014/main" id="{708A31FF-64B8-104E-8E22-1F545587861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5CC78EEF-74B7-0F4F-8D2F-3800DA2BD75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4649259-B6D7-2F45-9FBB-DF993BAA3E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A090E983-B4A9-A04D-987D-B77E273EAEA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58D90-442D-F54E-9BF7-0ED42C538E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a:t>
            </a:r>
            <a:r>
              <a:rPr lang="en-US" dirty="0" err="1"/>
              <a:t>Shreyak</a:t>
            </a:r>
            <a:r>
              <a:rPr lang="en-US" dirty="0"/>
              <a:t> and this is my NLP project on Amazon customer  review </a:t>
            </a:r>
          </a:p>
        </p:txBody>
      </p:sp>
      <p:sp>
        <p:nvSpPr>
          <p:cNvPr id="4" name="Slide Number Placeholder 3"/>
          <p:cNvSpPr>
            <a:spLocks noGrp="1"/>
          </p:cNvSpPr>
          <p:nvPr>
            <p:ph type="sldNum" sz="quarter" idx="5"/>
          </p:nvPr>
        </p:nvSpPr>
        <p:spPr/>
        <p:txBody>
          <a:bodyPr/>
          <a:lstStyle/>
          <a:p>
            <a:fld id="{34F5C43A-2115-964B-B282-9572014DDE71}" type="slidenum">
              <a:rPr lang="en-US" smtClean="0"/>
              <a:t>1</a:t>
            </a:fld>
            <a:endParaRPr lang="en-US"/>
          </a:p>
        </p:txBody>
      </p:sp>
    </p:spTree>
    <p:extLst>
      <p:ext uri="{BB962C8B-B14F-4D97-AF65-F5344CB8AC3E}">
        <p14:creationId xmlns:p14="http://schemas.microsoft.com/office/powerpoint/2010/main" val="234546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 want to talk about my motivation for this project, lets take a look at these reviews for a moment the one on the right is very descriptive and the one on the left is not as  the descriptive </a:t>
            </a:r>
          </a:p>
          <a:p>
            <a:r>
              <a:rPr lang="en-US" sz="1200" b="0" i="0" kern="1200" dirty="0">
                <a:solidFill>
                  <a:schemeClr val="tx1"/>
                </a:solidFill>
                <a:effectLst/>
                <a:latin typeface="+mn-lt"/>
                <a:ea typeface="+mn-ea"/>
                <a:cs typeface="+mn-cs"/>
              </a:rPr>
              <a:t>These ratings are summarized by a numerical value, or the number of stars. Of course there is more value in the actual text itself than the quantified stars. And at times, the given rating  (like the one the left ). does not truly convey the experience of the product – the heart of the feedback is actually in the text itself. The goal therefore is to build a multi class  classifier that would understand the essence of a piece of review and assign it the most appropriate rating based on the meaning of the text.</a:t>
            </a:r>
            <a:endParaRPr lang="en-US" dirty="0"/>
          </a:p>
          <a:p>
            <a:endParaRPr lang="en-US" dirty="0"/>
          </a:p>
        </p:txBody>
      </p:sp>
      <p:sp>
        <p:nvSpPr>
          <p:cNvPr id="4" name="Slide Number Placeholder 3"/>
          <p:cNvSpPr>
            <a:spLocks noGrp="1"/>
          </p:cNvSpPr>
          <p:nvPr>
            <p:ph type="sldNum" sz="quarter" idx="5"/>
          </p:nvPr>
        </p:nvSpPr>
        <p:spPr/>
        <p:txBody>
          <a:bodyPr/>
          <a:lstStyle/>
          <a:p>
            <a:fld id="{B6F58D90-442D-F54E-9BF7-0ED42C538E49}" type="slidenum">
              <a:rPr lang="en-US" smtClean="0"/>
              <a:t>2</a:t>
            </a:fld>
            <a:endParaRPr lang="en-US"/>
          </a:p>
        </p:txBody>
      </p:sp>
    </p:spTree>
    <p:extLst>
      <p:ext uri="{BB962C8B-B14F-4D97-AF65-F5344CB8AC3E}">
        <p14:creationId xmlns:p14="http://schemas.microsoft.com/office/powerpoint/2010/main" val="126757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working with review Text to create a final Dataframe , the goal is to produce tokens for each and every review </a:t>
            </a:r>
          </a:p>
          <a:p>
            <a:r>
              <a:rPr lang="en-US" dirty="0"/>
              <a:t> I started by removing punctuations numbers and HTML entities then I extracted the root words using </a:t>
            </a:r>
            <a:r>
              <a:rPr lang="en-US" dirty="0" err="1"/>
              <a:t>lamentization</a:t>
            </a:r>
            <a:r>
              <a:rPr lang="en-US" dirty="0"/>
              <a:t> , I did this because   knowing the frequency of each word is very essential for the next steps </a:t>
            </a:r>
          </a:p>
          <a:p>
            <a:r>
              <a:rPr lang="en-US" dirty="0"/>
              <a:t>Then I removed stop words, accents ,extra spaces  tokenized the corpora </a:t>
            </a:r>
          </a:p>
          <a:p>
            <a:r>
              <a:rPr lang="en-US" dirty="0"/>
              <a:t>For my fifth step instead of using n gram I created these bigram and tri gram phrases on top of the tokenized corpora because I wanted to work with frequencies instead of just slicing them based on </a:t>
            </a:r>
            <a:r>
              <a:rPr lang="en-US" dirty="0" err="1"/>
              <a:t>occurance</a:t>
            </a:r>
            <a:r>
              <a:rPr lang="en-US" dirty="0"/>
              <a:t> </a:t>
            </a:r>
          </a:p>
        </p:txBody>
      </p:sp>
      <p:sp>
        <p:nvSpPr>
          <p:cNvPr id="4" name="Slide Number Placeholder 3"/>
          <p:cNvSpPr>
            <a:spLocks noGrp="1"/>
          </p:cNvSpPr>
          <p:nvPr>
            <p:ph type="sldNum" sz="quarter" idx="5"/>
          </p:nvPr>
        </p:nvSpPr>
        <p:spPr/>
        <p:txBody>
          <a:bodyPr/>
          <a:lstStyle/>
          <a:p>
            <a:fld id="{B6F58D90-442D-F54E-9BF7-0ED42C538E49}" type="slidenum">
              <a:rPr lang="en-US" smtClean="0"/>
              <a:t>3</a:t>
            </a:fld>
            <a:endParaRPr lang="en-US"/>
          </a:p>
        </p:txBody>
      </p:sp>
    </p:spTree>
    <p:extLst>
      <p:ext uri="{BB962C8B-B14F-4D97-AF65-F5344CB8AC3E}">
        <p14:creationId xmlns:p14="http://schemas.microsoft.com/office/powerpoint/2010/main" val="337348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used word2vec to quantify each and every word  in our corpora and how often it appears within the vicinity of other words </a:t>
            </a:r>
          </a:p>
          <a:p>
            <a:r>
              <a:rPr lang="en-US" dirty="0"/>
              <a:t>This Dataframe on the top is mapping all the unique words across all the 100  dimensions \</a:t>
            </a:r>
          </a:p>
          <a:p>
            <a:r>
              <a:rPr lang="en-US" dirty="0"/>
              <a:t>Then I calculated mean of each of these  words and mapped them to where they were in each review  what this does  is it singularizes multiple word embedding into one observation and then I added ground truth to complete my final Dataframe </a:t>
            </a:r>
          </a:p>
          <a:p>
            <a:r>
              <a:rPr lang="en-US" dirty="0"/>
              <a:t>So what I am doing here is combing word embeddings into one for that  particular review in that particular dimension </a:t>
            </a:r>
          </a:p>
        </p:txBody>
      </p:sp>
      <p:sp>
        <p:nvSpPr>
          <p:cNvPr id="4" name="Slide Number Placeholder 3"/>
          <p:cNvSpPr>
            <a:spLocks noGrp="1"/>
          </p:cNvSpPr>
          <p:nvPr>
            <p:ph type="sldNum" sz="quarter" idx="5"/>
          </p:nvPr>
        </p:nvSpPr>
        <p:spPr/>
        <p:txBody>
          <a:bodyPr/>
          <a:lstStyle/>
          <a:p>
            <a:fld id="{B6F58D90-442D-F54E-9BF7-0ED42C538E49}" type="slidenum">
              <a:rPr lang="en-US" smtClean="0"/>
              <a:t>4</a:t>
            </a:fld>
            <a:endParaRPr lang="en-US"/>
          </a:p>
        </p:txBody>
      </p:sp>
    </p:spTree>
    <p:extLst>
      <p:ext uri="{BB962C8B-B14F-4D97-AF65-F5344CB8AC3E}">
        <p14:creationId xmlns:p14="http://schemas.microsoft.com/office/powerpoint/2010/main" val="137983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used PCA to convert 100 dimensions to 2  also I wanted to visualize if there is a clear decision boundary along all rating classes but because of the complexity there was no evident </a:t>
            </a:r>
            <a:r>
              <a:rPr lang="en-US" dirty="0" err="1"/>
              <a:t>decion</a:t>
            </a:r>
            <a:r>
              <a:rPr lang="en-US" dirty="0"/>
              <a:t> </a:t>
            </a:r>
            <a:r>
              <a:rPr lang="en-US" dirty="0" err="1"/>
              <a:t>boundry</a:t>
            </a:r>
            <a:r>
              <a:rPr lang="en-US" dirty="0"/>
              <a:t> so I used </a:t>
            </a:r>
            <a:r>
              <a:rPr lang="en-US" dirty="0" err="1"/>
              <a:t>tsne</a:t>
            </a:r>
            <a:r>
              <a:rPr lang="en-US" dirty="0"/>
              <a:t> to understand word similarity on this 2 d plot we can see some clusters here </a:t>
            </a:r>
          </a:p>
        </p:txBody>
      </p:sp>
      <p:sp>
        <p:nvSpPr>
          <p:cNvPr id="4" name="Slide Number Placeholder 3"/>
          <p:cNvSpPr>
            <a:spLocks noGrp="1"/>
          </p:cNvSpPr>
          <p:nvPr>
            <p:ph type="sldNum" sz="quarter" idx="5"/>
          </p:nvPr>
        </p:nvSpPr>
        <p:spPr/>
        <p:txBody>
          <a:bodyPr/>
          <a:lstStyle/>
          <a:p>
            <a:fld id="{B6F58D90-442D-F54E-9BF7-0ED42C538E49}" type="slidenum">
              <a:rPr lang="en-US" smtClean="0"/>
              <a:t>5</a:t>
            </a:fld>
            <a:endParaRPr lang="en-US"/>
          </a:p>
        </p:txBody>
      </p:sp>
    </p:spTree>
    <p:extLst>
      <p:ext uri="{BB962C8B-B14F-4D97-AF65-F5344CB8AC3E}">
        <p14:creationId xmlns:p14="http://schemas.microsoft.com/office/powerpoint/2010/main" val="107592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did some topic modeling to understand and summarize all the latent topics in our corpora </a:t>
            </a:r>
          </a:p>
        </p:txBody>
      </p:sp>
      <p:sp>
        <p:nvSpPr>
          <p:cNvPr id="4" name="Slide Number Placeholder 3"/>
          <p:cNvSpPr>
            <a:spLocks noGrp="1"/>
          </p:cNvSpPr>
          <p:nvPr>
            <p:ph type="sldNum" sz="quarter" idx="5"/>
          </p:nvPr>
        </p:nvSpPr>
        <p:spPr/>
        <p:txBody>
          <a:bodyPr/>
          <a:lstStyle/>
          <a:p>
            <a:fld id="{B6F58D90-442D-F54E-9BF7-0ED42C538E49}" type="slidenum">
              <a:rPr lang="en-US" smtClean="0"/>
              <a:t>6</a:t>
            </a:fld>
            <a:endParaRPr lang="en-US"/>
          </a:p>
        </p:txBody>
      </p:sp>
    </p:spTree>
    <p:extLst>
      <p:ext uri="{BB962C8B-B14F-4D97-AF65-F5344CB8AC3E}">
        <p14:creationId xmlns:p14="http://schemas.microsoft.com/office/powerpoint/2010/main" val="7727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I started modeling the first thing I noticed is that the classes are imbalanced so I balanced the classes using smote I chose accuracy and f1 score as my primary metrics </a:t>
            </a:r>
            <a:r>
              <a:rPr lang="en-US" dirty="0" err="1"/>
              <a:t>beaacuse</a:t>
            </a:r>
            <a:r>
              <a:rPr lang="en-US" dirty="0"/>
              <a:t> 1 uneven class distribution and 2 It takes false negatives and false positives both  into account  the </a:t>
            </a:r>
            <a:r>
              <a:rPr lang="en-US" dirty="0" err="1"/>
              <a:t>basel</a:t>
            </a:r>
            <a:r>
              <a:rPr lang="en-US" dirty="0"/>
              <a:t> </a:t>
            </a:r>
            <a:r>
              <a:rPr lang="en-US" dirty="0" err="1"/>
              <a:t>ine</a:t>
            </a:r>
            <a:r>
              <a:rPr lang="en-US" dirty="0"/>
              <a:t> accuracy here is 59% for the imbalanced  classes </a:t>
            </a:r>
          </a:p>
        </p:txBody>
      </p:sp>
      <p:sp>
        <p:nvSpPr>
          <p:cNvPr id="4" name="Slide Number Placeholder 3"/>
          <p:cNvSpPr>
            <a:spLocks noGrp="1"/>
          </p:cNvSpPr>
          <p:nvPr>
            <p:ph type="sldNum" sz="quarter" idx="5"/>
          </p:nvPr>
        </p:nvSpPr>
        <p:spPr/>
        <p:txBody>
          <a:bodyPr/>
          <a:lstStyle/>
          <a:p>
            <a:fld id="{B6F58D90-442D-F54E-9BF7-0ED42C538E49}" type="slidenum">
              <a:rPr lang="en-US" smtClean="0"/>
              <a:t>7</a:t>
            </a:fld>
            <a:endParaRPr lang="en-US"/>
          </a:p>
        </p:txBody>
      </p:sp>
    </p:spTree>
    <p:extLst>
      <p:ext uri="{BB962C8B-B14F-4D97-AF65-F5344CB8AC3E}">
        <p14:creationId xmlns:p14="http://schemas.microsoft.com/office/powerpoint/2010/main" val="300328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tuned </a:t>
            </a:r>
            <a:r>
              <a:rPr lang="en-US" dirty="0" err="1"/>
              <a:t>xg</a:t>
            </a:r>
            <a:r>
              <a:rPr lang="en-US" dirty="0"/>
              <a:t> Boost outperformed Logistic Regression and Random Forest among other models these here are the final score which is  a significant improvement  compared to our baseline ,considering the baseline was performed on an </a:t>
            </a:r>
            <a:r>
              <a:rPr lang="en-US" dirty="0" err="1"/>
              <a:t>imblanced</a:t>
            </a:r>
            <a:r>
              <a:rPr lang="en-US" dirty="0"/>
              <a:t> dataset </a:t>
            </a:r>
          </a:p>
        </p:txBody>
      </p:sp>
      <p:sp>
        <p:nvSpPr>
          <p:cNvPr id="4" name="Slide Number Placeholder 3"/>
          <p:cNvSpPr>
            <a:spLocks noGrp="1"/>
          </p:cNvSpPr>
          <p:nvPr>
            <p:ph type="sldNum" sz="quarter" idx="5"/>
          </p:nvPr>
        </p:nvSpPr>
        <p:spPr/>
        <p:txBody>
          <a:bodyPr/>
          <a:lstStyle/>
          <a:p>
            <a:fld id="{B6F58D90-442D-F54E-9BF7-0ED42C538E49}" type="slidenum">
              <a:rPr lang="en-US" smtClean="0"/>
              <a:t>8</a:t>
            </a:fld>
            <a:endParaRPr lang="en-US"/>
          </a:p>
        </p:txBody>
      </p:sp>
    </p:spTree>
    <p:extLst>
      <p:ext uri="{BB962C8B-B14F-4D97-AF65-F5344CB8AC3E}">
        <p14:creationId xmlns:p14="http://schemas.microsoft.com/office/powerpoint/2010/main" val="2251645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i</a:t>
            </a:r>
            <a:r>
              <a:rPr lang="en-US" dirty="0"/>
              <a:t> want to </a:t>
            </a:r>
            <a:r>
              <a:rPr lang="en-US" dirty="0" err="1"/>
              <a:t>conculde</a:t>
            </a:r>
            <a:r>
              <a:rPr lang="en-US" dirty="0"/>
              <a:t> by saying Various NLP techniques and concepts were explored in this project  ● </a:t>
            </a:r>
          </a:p>
          <a:p>
            <a:r>
              <a:rPr lang="en-US" dirty="0"/>
              <a:t>Though word embedding was central to building the model, pre-processing steps were also </a:t>
            </a:r>
            <a:r>
              <a:rPr lang="en-US" dirty="0" err="1"/>
              <a:t>extemly</a:t>
            </a:r>
            <a:r>
              <a:rPr lang="en-US" dirty="0"/>
              <a:t>  crucial</a:t>
            </a:r>
          </a:p>
          <a:p>
            <a:r>
              <a:rPr lang="en-US" dirty="0"/>
              <a:t>The model actually extracts and quantifies context and therefore the  essence of a review by its words make up the final Dataframe</a:t>
            </a:r>
          </a:p>
          <a:p>
            <a:r>
              <a:rPr lang="en-US" dirty="0"/>
              <a:t>Instead of answering </a:t>
            </a:r>
            <a:r>
              <a:rPr lang="en-US" dirty="0" err="1"/>
              <a:t>wheather</a:t>
            </a:r>
            <a:r>
              <a:rPr lang="en-US" dirty="0"/>
              <a:t> or not this review is helpful this  model answers the question how many numbers do I have to move to get to a better or worse review </a:t>
            </a:r>
          </a:p>
          <a:p>
            <a:r>
              <a:rPr lang="en-US" dirty="0" err="1"/>
              <a:t>Essentialy</a:t>
            </a:r>
            <a:r>
              <a:rPr lang="en-US" dirty="0"/>
              <a:t> what I am saying is it tells us the precise </a:t>
            </a:r>
            <a:r>
              <a:rPr lang="en-US" dirty="0" err="1"/>
              <a:t>diffrence</a:t>
            </a:r>
            <a:r>
              <a:rPr lang="en-US" dirty="0"/>
              <a:t> between a four start or a 1 star review </a:t>
            </a:r>
          </a:p>
        </p:txBody>
      </p:sp>
      <p:sp>
        <p:nvSpPr>
          <p:cNvPr id="4" name="Slide Number Placeholder 3"/>
          <p:cNvSpPr>
            <a:spLocks noGrp="1"/>
          </p:cNvSpPr>
          <p:nvPr>
            <p:ph type="sldNum" sz="quarter" idx="5"/>
          </p:nvPr>
        </p:nvSpPr>
        <p:spPr/>
        <p:txBody>
          <a:bodyPr/>
          <a:lstStyle/>
          <a:p>
            <a:fld id="{B6F58D90-442D-F54E-9BF7-0ED42C538E49}" type="slidenum">
              <a:rPr lang="en-US" smtClean="0"/>
              <a:t>9</a:t>
            </a:fld>
            <a:endParaRPr lang="en-US"/>
          </a:p>
        </p:txBody>
      </p:sp>
    </p:spTree>
    <p:extLst>
      <p:ext uri="{BB962C8B-B14F-4D97-AF65-F5344CB8AC3E}">
        <p14:creationId xmlns:p14="http://schemas.microsoft.com/office/powerpoint/2010/main" val="26851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6C20-D2E5-3441-9D5C-3370A9C32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760B94-B20D-8541-ADAC-5A7AD21E73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89A660-1DF0-E446-B914-0ACF822BC386}"/>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5" name="Footer Placeholder 4">
            <a:extLst>
              <a:ext uri="{FF2B5EF4-FFF2-40B4-BE49-F238E27FC236}">
                <a16:creationId xmlns:a16="http://schemas.microsoft.com/office/drawing/2014/main" id="{A528FA07-8369-DB42-94E3-036152D5C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B109F-A741-F544-AD59-70CF11781AFA}"/>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62573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C5F7-CC70-B349-80A4-EBD73D33A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9E7D71-0E6E-E84C-BFC3-CA94A6465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B8D5E-84C3-5846-AE20-512225BE36AB}"/>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5" name="Footer Placeholder 4">
            <a:extLst>
              <a:ext uri="{FF2B5EF4-FFF2-40B4-BE49-F238E27FC236}">
                <a16:creationId xmlns:a16="http://schemas.microsoft.com/office/drawing/2014/main" id="{C213D0B9-7229-6C45-8ED6-FBCF7A5F0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EFA61-1740-504D-AF85-85B705172F3B}"/>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164659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D2E44-DC68-8F46-B16B-3C38AF397C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14FA7F-4273-174E-A792-0A302613B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0BCB5-382D-5048-8147-EC173B07A1D6}"/>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5" name="Footer Placeholder 4">
            <a:extLst>
              <a:ext uri="{FF2B5EF4-FFF2-40B4-BE49-F238E27FC236}">
                <a16:creationId xmlns:a16="http://schemas.microsoft.com/office/drawing/2014/main" id="{4CC56A69-EF3D-3D46-85F4-EC682987D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901DE-8FAE-3645-8076-BE0EDA9177C6}"/>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136441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DB8E-A9A6-3149-8933-88D0D8A55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7816C6-2F2A-9F4A-B7D4-ECD2AE074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8E392-53A5-CF49-A426-534BB71D00EC}"/>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5" name="Footer Placeholder 4">
            <a:extLst>
              <a:ext uri="{FF2B5EF4-FFF2-40B4-BE49-F238E27FC236}">
                <a16:creationId xmlns:a16="http://schemas.microsoft.com/office/drawing/2014/main" id="{0ECF5E76-3E61-AE48-9BAA-F9FEF2E07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01C83-02BC-6E48-981B-7400BD2E1696}"/>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212626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4C21-11FC-0141-82FC-22B730F28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5E6375-060B-6F45-ADB1-956241A43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3BDA0-7114-A44D-9A38-47F8B3D0751A}"/>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5" name="Footer Placeholder 4">
            <a:extLst>
              <a:ext uri="{FF2B5EF4-FFF2-40B4-BE49-F238E27FC236}">
                <a16:creationId xmlns:a16="http://schemas.microsoft.com/office/drawing/2014/main" id="{82117843-6EBE-EE48-B332-D9A31581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3C61D-0FFD-0445-8D5B-216BD34B3591}"/>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377017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1D96-59F4-1A40-BFA1-0FFA1EC4D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33E98-5147-8D42-8BA3-588479E7A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B19D76-5D9A-0747-8468-7E70D2D31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BA532A-84B5-2D43-AA50-2783088E904A}"/>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6" name="Footer Placeholder 5">
            <a:extLst>
              <a:ext uri="{FF2B5EF4-FFF2-40B4-BE49-F238E27FC236}">
                <a16:creationId xmlns:a16="http://schemas.microsoft.com/office/drawing/2014/main" id="{71AD440F-E6F7-244C-B81C-50D2D0601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84933-5247-504E-9A4E-7E467A834462}"/>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268333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5835-E43B-0D40-BBAF-88E891C0D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360AF-90DB-0747-A1E2-73F4942D8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32308-E4C3-AF48-974A-E32CA4591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073958-8B8F-AD48-A8DC-4776E1739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ACF3E-5F65-8B43-B1FA-05383F996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BB6D23-93A1-F240-A559-7E23C550978D}"/>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8" name="Footer Placeholder 7">
            <a:extLst>
              <a:ext uri="{FF2B5EF4-FFF2-40B4-BE49-F238E27FC236}">
                <a16:creationId xmlns:a16="http://schemas.microsoft.com/office/drawing/2014/main" id="{FFC7F982-A414-C34F-9B41-CF1F426D82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332F6-2487-EE43-B70A-E7544D54D26B}"/>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379248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43AE-F7DB-2F43-A977-AB7F99B9E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1F8B8-9426-CD47-8AEB-30E1A76EA110}"/>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4" name="Footer Placeholder 3">
            <a:extLst>
              <a:ext uri="{FF2B5EF4-FFF2-40B4-BE49-F238E27FC236}">
                <a16:creationId xmlns:a16="http://schemas.microsoft.com/office/drawing/2014/main" id="{2CC0B2BB-35B3-8D44-9D15-E0E3CD68D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424B39-7B52-324A-BFE4-EC26250084C2}"/>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913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C6ED6-1659-FD4B-AF08-7A2993607717}"/>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3" name="Footer Placeholder 2">
            <a:extLst>
              <a:ext uri="{FF2B5EF4-FFF2-40B4-BE49-F238E27FC236}">
                <a16:creationId xmlns:a16="http://schemas.microsoft.com/office/drawing/2014/main" id="{2AF564D3-0B59-B949-808B-0E59C145A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13FE0-BD6D-1D4C-9510-559CEAC8D45F}"/>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369993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AB29-5657-7942-949A-4EA613956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032293-8B38-A64E-BE8A-FF14E2B86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490C36-6D5B-F44B-B57D-0B7C87778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38731-5849-CE4B-8175-1357DA60808E}"/>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6" name="Footer Placeholder 5">
            <a:extLst>
              <a:ext uri="{FF2B5EF4-FFF2-40B4-BE49-F238E27FC236}">
                <a16:creationId xmlns:a16="http://schemas.microsoft.com/office/drawing/2014/main" id="{8DC02F6E-E2EC-2047-AB8E-CEE6670FA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1E70F-E890-0F45-9754-D9EA845FF99A}"/>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92469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98AE-513C-EE48-9695-A2A41003C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F518C2-8283-034A-97EB-8DCA3AC02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2E92FA-572E-A843-8C98-1192AE990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21700-5A90-1342-8DCD-D92D6666D489}"/>
              </a:ext>
            </a:extLst>
          </p:cNvPr>
          <p:cNvSpPr>
            <a:spLocks noGrp="1"/>
          </p:cNvSpPr>
          <p:nvPr>
            <p:ph type="dt" sz="half" idx="10"/>
          </p:nvPr>
        </p:nvSpPr>
        <p:spPr/>
        <p:txBody>
          <a:bodyPr/>
          <a:lstStyle/>
          <a:p>
            <a:fld id="{9C6EEBA0-F906-6C49-826B-FF278299C6D1}" type="datetimeFigureOut">
              <a:rPr lang="en-US" smtClean="0"/>
              <a:t>11/21/19</a:t>
            </a:fld>
            <a:endParaRPr lang="en-US"/>
          </a:p>
        </p:txBody>
      </p:sp>
      <p:sp>
        <p:nvSpPr>
          <p:cNvPr id="6" name="Footer Placeholder 5">
            <a:extLst>
              <a:ext uri="{FF2B5EF4-FFF2-40B4-BE49-F238E27FC236}">
                <a16:creationId xmlns:a16="http://schemas.microsoft.com/office/drawing/2014/main" id="{C71D49CF-BD38-F14E-B733-062C6D023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22C8F-FC4A-6640-BFDF-DB51C8C28F91}"/>
              </a:ext>
            </a:extLst>
          </p:cNvPr>
          <p:cNvSpPr>
            <a:spLocks noGrp="1"/>
          </p:cNvSpPr>
          <p:nvPr>
            <p:ph type="sldNum" sz="quarter" idx="12"/>
          </p:nvPr>
        </p:nvSpPr>
        <p:spPr/>
        <p:txBody>
          <a:bodyPr/>
          <a:lstStyle/>
          <a:p>
            <a:fld id="{F5F49CD0-FBEB-DD47-8D25-6E5DCEC73F07}" type="slidenum">
              <a:rPr lang="en-US" smtClean="0"/>
              <a:t>‹#›</a:t>
            </a:fld>
            <a:endParaRPr lang="en-US"/>
          </a:p>
        </p:txBody>
      </p:sp>
    </p:spTree>
    <p:extLst>
      <p:ext uri="{BB962C8B-B14F-4D97-AF65-F5344CB8AC3E}">
        <p14:creationId xmlns:p14="http://schemas.microsoft.com/office/powerpoint/2010/main" val="382972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42E9A-6388-1143-8866-268BC24F7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D269E3-59F5-E945-83E3-3829B1837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977D8-B01C-B244-8E93-B960661BA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EEBA0-F906-6C49-826B-FF278299C6D1}" type="datetimeFigureOut">
              <a:rPr lang="en-US" smtClean="0"/>
              <a:t>11/21/19</a:t>
            </a:fld>
            <a:endParaRPr lang="en-US"/>
          </a:p>
        </p:txBody>
      </p:sp>
      <p:sp>
        <p:nvSpPr>
          <p:cNvPr id="5" name="Footer Placeholder 4">
            <a:extLst>
              <a:ext uri="{FF2B5EF4-FFF2-40B4-BE49-F238E27FC236}">
                <a16:creationId xmlns:a16="http://schemas.microsoft.com/office/drawing/2014/main" id="{3BD60495-0490-6144-8944-25EBD217C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BBFA29-DED1-4346-AB8E-A7959C550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49CD0-FBEB-DD47-8D25-6E5DCEC73F07}" type="slidenum">
              <a:rPr lang="en-US" smtClean="0"/>
              <a:t>‹#›</a:t>
            </a:fld>
            <a:endParaRPr lang="en-US"/>
          </a:p>
        </p:txBody>
      </p:sp>
    </p:spTree>
    <p:extLst>
      <p:ext uri="{BB962C8B-B14F-4D97-AF65-F5344CB8AC3E}">
        <p14:creationId xmlns:p14="http://schemas.microsoft.com/office/powerpoint/2010/main" val="4043676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8B4BAB7-3848-E441-A9D8-8BD82A2DE838}"/>
              </a:ext>
            </a:extLst>
          </p:cNvPr>
          <p:cNvPicPr>
            <a:picLocks noChangeAspect="1"/>
          </p:cNvPicPr>
          <p:nvPr/>
        </p:nvPicPr>
        <p:blipFill rotWithShape="1">
          <a:blip r:embed="rId3"/>
          <a:srcRect t="9499" b="2610"/>
          <a:stretch/>
        </p:blipFill>
        <p:spPr>
          <a:xfrm>
            <a:off x="20" y="10"/>
            <a:ext cx="12191980" cy="6857990"/>
          </a:xfrm>
          <a:prstGeom prst="rect">
            <a:avLst/>
          </a:prstGeom>
        </p:spPr>
      </p:pic>
      <p:sp>
        <p:nvSpPr>
          <p:cNvPr id="1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72AE12D-6CB1-8C40-92F0-A25FFDBEAB59}"/>
              </a:ext>
            </a:extLst>
          </p:cNvPr>
          <p:cNvSpPr>
            <a:spLocks noGrp="1"/>
          </p:cNvSpPr>
          <p:nvPr>
            <p:ph type="ctrTitle"/>
          </p:nvPr>
        </p:nvSpPr>
        <p:spPr>
          <a:xfrm>
            <a:off x="8022021" y="3231931"/>
            <a:ext cx="3852041" cy="1834056"/>
          </a:xfrm>
        </p:spPr>
        <p:txBody>
          <a:bodyPr>
            <a:normAutofit/>
          </a:bodyPr>
          <a:lstStyle/>
          <a:p>
            <a:r>
              <a:rPr lang="en-US" sz="4000" dirty="0"/>
              <a:t>NLP Project</a:t>
            </a:r>
          </a:p>
        </p:txBody>
      </p:sp>
      <p:sp>
        <p:nvSpPr>
          <p:cNvPr id="3" name="Subtitle 2">
            <a:extLst>
              <a:ext uri="{FF2B5EF4-FFF2-40B4-BE49-F238E27FC236}">
                <a16:creationId xmlns:a16="http://schemas.microsoft.com/office/drawing/2014/main" id="{3471CC17-C7C7-5347-ABE0-7CABBF2BA6F9}"/>
              </a:ext>
            </a:extLst>
          </p:cNvPr>
          <p:cNvSpPr>
            <a:spLocks noGrp="1"/>
          </p:cNvSpPr>
          <p:nvPr>
            <p:ph type="subTitle" idx="1"/>
          </p:nvPr>
        </p:nvSpPr>
        <p:spPr>
          <a:xfrm>
            <a:off x="7782910" y="5242675"/>
            <a:ext cx="4330262" cy="683284"/>
          </a:xfrm>
        </p:spPr>
        <p:txBody>
          <a:bodyPr>
            <a:normAutofit/>
          </a:bodyPr>
          <a:lstStyle/>
          <a:p>
            <a:r>
              <a:rPr lang="en-US" sz="2000" dirty="0" err="1"/>
              <a:t>Shreyak</a:t>
            </a:r>
            <a:r>
              <a:rPr lang="en-US" sz="2000" dirty="0"/>
              <a:t>  </a:t>
            </a:r>
          </a:p>
        </p:txBody>
      </p:sp>
      <p:cxnSp>
        <p:nvCxnSpPr>
          <p:cNvPr id="19" name="Straight Connector 1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82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CAF13-7D57-3B43-8EBF-8B1A26132329}"/>
              </a:ext>
            </a:extLst>
          </p:cNvPr>
          <p:cNvSpPr>
            <a:spLocks noGrp="1"/>
          </p:cNvSpPr>
          <p:nvPr>
            <p:ph idx="1"/>
          </p:nvPr>
        </p:nvSpPr>
        <p:spPr>
          <a:xfrm>
            <a:off x="838200" y="324465"/>
            <a:ext cx="10515600" cy="5852497"/>
          </a:xfrm>
          <a:solidFill>
            <a:schemeClr val="bg1"/>
          </a:solidFill>
          <a:ln>
            <a:solidFill>
              <a:schemeClr val="dk1"/>
            </a:solidFill>
          </a:ln>
        </p:spPr>
        <p:txBody>
          <a:bodyPr>
            <a:normAutofit/>
          </a:bodyPr>
          <a:lstStyle/>
          <a:p>
            <a:r>
              <a:rPr lang="en-US" u="sng" dirty="0"/>
              <a:t>The motivation </a:t>
            </a:r>
          </a:p>
          <a:p>
            <a:endParaRPr lang="en-US" dirty="0"/>
          </a:p>
          <a:p>
            <a:endParaRPr lang="en-US" dirty="0"/>
          </a:p>
          <a:p>
            <a:endParaRPr lang="en-US" dirty="0"/>
          </a:p>
          <a:p>
            <a:endParaRPr lang="en-US" dirty="0"/>
          </a:p>
          <a:p>
            <a:endParaRPr lang="en-US" dirty="0"/>
          </a:p>
          <a:p>
            <a:pPr marL="0" indent="0">
              <a:buNone/>
            </a:pPr>
            <a:endParaRPr lang="en-US" dirty="0"/>
          </a:p>
          <a:p>
            <a:r>
              <a:rPr lang="en-US" u="sng" dirty="0"/>
              <a:t>The goal </a:t>
            </a:r>
          </a:p>
          <a:p>
            <a:r>
              <a:rPr lang="en-US" dirty="0"/>
              <a:t>Build a Multi Class Discrete Classifier, which assigns text according to its appropriate rating. </a:t>
            </a:r>
          </a:p>
          <a:p>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034D06BC-ECCA-2145-BE8A-91119F5932FF}"/>
              </a:ext>
            </a:extLst>
          </p:cNvPr>
          <p:cNvPicPr>
            <a:picLocks noChangeAspect="1"/>
          </p:cNvPicPr>
          <p:nvPr/>
        </p:nvPicPr>
        <p:blipFill>
          <a:blip r:embed="rId3"/>
          <a:stretch>
            <a:fillRect/>
          </a:stretch>
        </p:blipFill>
        <p:spPr>
          <a:xfrm>
            <a:off x="1179719" y="1229356"/>
            <a:ext cx="4653825" cy="197104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Picture 4" descr="A screenshot of a cell phone&#10;&#10;Description automatically generated">
            <a:extLst>
              <a:ext uri="{FF2B5EF4-FFF2-40B4-BE49-F238E27FC236}">
                <a16:creationId xmlns:a16="http://schemas.microsoft.com/office/drawing/2014/main" id="{D7D5F38D-9FE1-A14A-8289-FC9C194E6707}"/>
              </a:ext>
            </a:extLst>
          </p:cNvPr>
          <p:cNvPicPr>
            <a:picLocks noChangeAspect="1"/>
          </p:cNvPicPr>
          <p:nvPr/>
        </p:nvPicPr>
        <p:blipFill>
          <a:blip r:embed="rId4"/>
          <a:stretch>
            <a:fillRect/>
          </a:stretch>
        </p:blipFill>
        <p:spPr>
          <a:xfrm>
            <a:off x="5948516" y="1754239"/>
            <a:ext cx="5405279" cy="167476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7" name="Straight Connector 6">
            <a:extLst>
              <a:ext uri="{FF2B5EF4-FFF2-40B4-BE49-F238E27FC236}">
                <a16:creationId xmlns:a16="http://schemas.microsoft.com/office/drawing/2014/main" id="{D939C431-C0DA-9C49-87A0-66E1AA7FBDCA}"/>
              </a:ext>
            </a:extLst>
          </p:cNvPr>
          <p:cNvCxnSpPr>
            <a:cxnSpLocks/>
          </p:cNvCxnSpPr>
          <p:nvPr/>
        </p:nvCxnSpPr>
        <p:spPr>
          <a:xfrm>
            <a:off x="5948516" y="624672"/>
            <a:ext cx="0" cy="29965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50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84EA-52C0-8B46-89D3-8BF228392FD6}"/>
              </a:ext>
            </a:extLst>
          </p:cNvPr>
          <p:cNvSpPr>
            <a:spLocks noGrp="1"/>
          </p:cNvSpPr>
          <p:nvPr>
            <p:ph type="title"/>
          </p:nvPr>
        </p:nvSpPr>
        <p:spPr/>
        <p:txBody>
          <a:bodyPr/>
          <a:lstStyle/>
          <a:p>
            <a:r>
              <a:rPr lang="en-US" dirty="0"/>
              <a:t> </a:t>
            </a:r>
            <a:r>
              <a:rPr lang="en-US" u="sng" dirty="0"/>
              <a:t>NlP  Pre-processing steps  </a:t>
            </a:r>
          </a:p>
        </p:txBody>
      </p:sp>
      <p:sp>
        <p:nvSpPr>
          <p:cNvPr id="3" name="Content Placeholder 2">
            <a:extLst>
              <a:ext uri="{FF2B5EF4-FFF2-40B4-BE49-F238E27FC236}">
                <a16:creationId xmlns:a16="http://schemas.microsoft.com/office/drawing/2014/main" id="{11D938EC-E20B-0043-A45B-CEF1ED222F65}"/>
              </a:ext>
            </a:extLst>
          </p:cNvPr>
          <p:cNvSpPr>
            <a:spLocks noGrp="1"/>
          </p:cNvSpPr>
          <p:nvPr>
            <p:ph idx="1"/>
          </p:nvPr>
        </p:nvSpPr>
        <p:spPr>
          <a:xfrm>
            <a:off x="838200" y="1548581"/>
            <a:ext cx="10515600" cy="5102942"/>
          </a:xfrm>
        </p:spPr>
        <p:txBody>
          <a:bodyPr>
            <a:normAutofit/>
          </a:bodyPr>
          <a:lstStyle/>
          <a:p>
            <a:r>
              <a:rPr lang="en-US" dirty="0"/>
              <a:t>Work with Review Text to create final Dataframe .</a:t>
            </a:r>
          </a:p>
          <a:p>
            <a:pPr marL="514350" indent="-514350">
              <a:buAutoNum type="arabicPeriod"/>
            </a:pPr>
            <a:r>
              <a:rPr lang="en-US" dirty="0"/>
              <a:t>Remove Punctuations, Numbers, HTML Entities  </a:t>
            </a:r>
          </a:p>
          <a:p>
            <a:pPr marL="514350" indent="-514350">
              <a:buAutoNum type="arabicPeriod"/>
            </a:pPr>
            <a:endParaRPr lang="en-US" dirty="0"/>
          </a:p>
          <a:p>
            <a:pPr marL="514350" indent="-514350">
              <a:buAutoNum type="arabicPeriod"/>
            </a:pPr>
            <a:r>
              <a:rPr lang="en-US" dirty="0"/>
              <a:t>Lemmatization (NLTK)</a:t>
            </a:r>
          </a:p>
          <a:p>
            <a:pPr marL="514350" indent="-514350">
              <a:buAutoNum type="arabicPeriod"/>
            </a:pPr>
            <a:endParaRPr lang="en-US" dirty="0"/>
          </a:p>
          <a:p>
            <a:pPr marL="514350" indent="-514350">
              <a:buAutoNum type="arabicPeriod"/>
            </a:pPr>
            <a:r>
              <a:rPr lang="en-US" dirty="0"/>
              <a:t> Remove Stop Words, Accents ,Extra Spaces.</a:t>
            </a:r>
          </a:p>
          <a:p>
            <a:pPr marL="514350" indent="-514350">
              <a:buAutoNum type="arabicPeriod"/>
            </a:pPr>
            <a:endParaRPr lang="en-US" dirty="0"/>
          </a:p>
          <a:p>
            <a:pPr marL="514350" indent="-514350">
              <a:buAutoNum type="arabicPeriod"/>
            </a:pPr>
            <a:r>
              <a:rPr lang="en-US" dirty="0"/>
              <a:t>Tokenization</a:t>
            </a:r>
          </a:p>
          <a:p>
            <a:pPr marL="514350" indent="-514350">
              <a:buAutoNum type="arabicPeriod"/>
            </a:pPr>
            <a:endParaRPr lang="en-US" dirty="0"/>
          </a:p>
          <a:p>
            <a:pPr marL="514350" indent="-514350">
              <a:buAutoNum type="arabicPeriod"/>
            </a:pPr>
            <a:r>
              <a:rPr lang="en-US" dirty="0"/>
              <a:t>Phrase Modelling (</a:t>
            </a:r>
            <a:r>
              <a:rPr lang="en-US" dirty="0" err="1"/>
              <a:t>Gensim</a:t>
            </a:r>
            <a:r>
              <a:rPr lang="en-US" dirty="0"/>
              <a:t>) </a:t>
            </a:r>
          </a:p>
          <a:p>
            <a:pPr marL="0" indent="0">
              <a:buNone/>
            </a:pPr>
            <a:endParaRPr lang="en-US" dirty="0"/>
          </a:p>
          <a:p>
            <a:pPr marL="0" indent="0">
              <a:buNone/>
            </a:pPr>
            <a:endParaRPr lang="en-US" dirty="0"/>
          </a:p>
          <a:p>
            <a:pPr marL="0" indent="0">
              <a:buNone/>
            </a:pPr>
            <a:endParaRPr lang="en-US" dirty="0"/>
          </a:p>
        </p:txBody>
      </p:sp>
      <p:sp>
        <p:nvSpPr>
          <p:cNvPr id="9" name="Down Arrow 8">
            <a:extLst>
              <a:ext uri="{FF2B5EF4-FFF2-40B4-BE49-F238E27FC236}">
                <a16:creationId xmlns:a16="http://schemas.microsoft.com/office/drawing/2014/main" id="{4FA4BF41-2E24-F443-85AB-247A6403418D}"/>
              </a:ext>
            </a:extLst>
          </p:cNvPr>
          <p:cNvSpPr/>
          <p:nvPr/>
        </p:nvSpPr>
        <p:spPr>
          <a:xfrm>
            <a:off x="1747683" y="2582863"/>
            <a:ext cx="427703" cy="58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77E72FE1-8A3F-E347-A8EE-B7E70E37A132}"/>
              </a:ext>
            </a:extLst>
          </p:cNvPr>
          <p:cNvSpPr/>
          <p:nvPr/>
        </p:nvSpPr>
        <p:spPr>
          <a:xfrm>
            <a:off x="1747683" y="3560430"/>
            <a:ext cx="383458" cy="60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EF44C9A5-D01D-EA41-A900-0702E81FE2F4}"/>
              </a:ext>
            </a:extLst>
          </p:cNvPr>
          <p:cNvSpPr/>
          <p:nvPr/>
        </p:nvSpPr>
        <p:spPr>
          <a:xfrm>
            <a:off x="1747683" y="4640095"/>
            <a:ext cx="376085" cy="589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F1BB44D3-7A3B-6C41-8248-51249A91EB2D}"/>
              </a:ext>
            </a:extLst>
          </p:cNvPr>
          <p:cNvSpPr/>
          <p:nvPr/>
        </p:nvSpPr>
        <p:spPr>
          <a:xfrm>
            <a:off x="1696065" y="5515896"/>
            <a:ext cx="427703" cy="60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3B3509-258A-2940-BF7B-1491B0FCBF60}"/>
              </a:ext>
            </a:extLst>
          </p:cNvPr>
          <p:cNvSpPr txBox="1"/>
          <p:nvPr/>
        </p:nvSpPr>
        <p:spPr>
          <a:xfrm>
            <a:off x="9542206" y="19467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126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13B0-E5C6-4D4F-95A1-23AF1545FD7A}"/>
              </a:ext>
            </a:extLst>
          </p:cNvPr>
          <p:cNvSpPr>
            <a:spLocks noGrp="1"/>
          </p:cNvSpPr>
          <p:nvPr>
            <p:ph type="title"/>
          </p:nvPr>
        </p:nvSpPr>
        <p:spPr/>
        <p:txBody>
          <a:bodyPr/>
          <a:lstStyle/>
          <a:p>
            <a:r>
              <a:rPr lang="en-US" u="sng" dirty="0"/>
              <a:t>NlP  Pre-processing steps</a:t>
            </a:r>
            <a:endParaRPr lang="en-US" dirty="0"/>
          </a:p>
        </p:txBody>
      </p:sp>
      <p:sp>
        <p:nvSpPr>
          <p:cNvPr id="3" name="Content Placeholder 2">
            <a:extLst>
              <a:ext uri="{FF2B5EF4-FFF2-40B4-BE49-F238E27FC236}">
                <a16:creationId xmlns:a16="http://schemas.microsoft.com/office/drawing/2014/main" id="{981FD276-919E-AA47-BE1E-30A5E526F9F4}"/>
              </a:ext>
            </a:extLst>
          </p:cNvPr>
          <p:cNvSpPr>
            <a:spLocks noGrp="1"/>
          </p:cNvSpPr>
          <p:nvPr>
            <p:ph idx="1"/>
          </p:nvPr>
        </p:nvSpPr>
        <p:spPr>
          <a:xfrm>
            <a:off x="838200" y="1371600"/>
            <a:ext cx="11049000" cy="4805363"/>
          </a:xfrm>
        </p:spPr>
        <p:style>
          <a:lnRef idx="2">
            <a:schemeClr val="accent2"/>
          </a:lnRef>
          <a:fillRef idx="1">
            <a:schemeClr val="lt1"/>
          </a:fillRef>
          <a:effectRef idx="0">
            <a:schemeClr val="accent2"/>
          </a:effectRef>
          <a:fontRef idx="minor">
            <a:schemeClr val="dk1"/>
          </a:fontRef>
        </p:style>
        <p:txBody>
          <a:bodyPr/>
          <a:lstStyle/>
          <a:p>
            <a:pPr marL="0" indent="0">
              <a:buNone/>
            </a:pPr>
            <a:r>
              <a:rPr lang="en-US" dirty="0"/>
              <a:t>6. Word2vec(Word Embedding) </a:t>
            </a:r>
          </a:p>
          <a:p>
            <a:pPr algn="just"/>
            <a:r>
              <a:rPr lang="en-US" dirty="0"/>
              <a:t>Created Unique Tokens for each word    </a:t>
            </a:r>
          </a:p>
          <a:p>
            <a:pPr marL="0" indent="0">
              <a:buNone/>
            </a:pPr>
            <a:endParaRPr lang="en-US" dirty="0"/>
          </a:p>
          <a:p>
            <a:pPr marL="0" indent="0">
              <a:buNone/>
            </a:pPr>
            <a:endParaRPr lang="en-US" dirty="0"/>
          </a:p>
          <a:p>
            <a:pPr marL="514350" indent="-514350">
              <a:buAutoNum type="arabicPeriod" startAt="6"/>
            </a:pPr>
            <a:endParaRPr lang="en-US" dirty="0"/>
          </a:p>
          <a:p>
            <a:pPr marL="0" indent="0">
              <a:buNone/>
            </a:pPr>
            <a:r>
              <a:rPr lang="en-US" dirty="0"/>
              <a:t>7. Singularized Dataframe </a:t>
            </a:r>
          </a:p>
          <a:p>
            <a:r>
              <a:rPr lang="en-US" dirty="0"/>
              <a:t> Mapped each Word Embedding using Mean</a:t>
            </a:r>
          </a:p>
          <a:p>
            <a:r>
              <a:rPr lang="en-US" dirty="0"/>
              <a:t>Added Ground Truth for Each Document</a:t>
            </a:r>
          </a:p>
          <a:p>
            <a:pPr marL="0" indent="0">
              <a:buNone/>
            </a:pPr>
            <a:endParaRPr lang="en-US" dirty="0"/>
          </a:p>
          <a:p>
            <a:pPr marL="0" indent="0">
              <a:buNone/>
            </a:pPr>
            <a:endParaRPr lang="en-US" dirty="0"/>
          </a:p>
        </p:txBody>
      </p:sp>
      <p:pic>
        <p:nvPicPr>
          <p:cNvPr id="5" name="Picture 4" descr="A screenshot of a cell phone on a table&#10;&#10;Description automatically generated">
            <a:extLst>
              <a:ext uri="{FF2B5EF4-FFF2-40B4-BE49-F238E27FC236}">
                <a16:creationId xmlns:a16="http://schemas.microsoft.com/office/drawing/2014/main" id="{4E4A016A-2144-8645-933F-35255088EA14}"/>
              </a:ext>
            </a:extLst>
          </p:cNvPr>
          <p:cNvPicPr>
            <a:picLocks noChangeAspect="1"/>
          </p:cNvPicPr>
          <p:nvPr/>
        </p:nvPicPr>
        <p:blipFill>
          <a:blip r:embed="rId3"/>
          <a:stretch>
            <a:fillRect/>
          </a:stretch>
        </p:blipFill>
        <p:spPr>
          <a:xfrm>
            <a:off x="7728565" y="1027906"/>
            <a:ext cx="3944784" cy="216058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6B697C0-7D43-4E44-89AD-157EF16FBC07}"/>
              </a:ext>
            </a:extLst>
          </p:cNvPr>
          <p:cNvPicPr>
            <a:picLocks noChangeAspect="1"/>
          </p:cNvPicPr>
          <p:nvPr/>
        </p:nvPicPr>
        <p:blipFill>
          <a:blip r:embed="rId4"/>
          <a:stretch>
            <a:fillRect/>
          </a:stretch>
        </p:blipFill>
        <p:spPr>
          <a:xfrm>
            <a:off x="9930991" y="4087607"/>
            <a:ext cx="1422400" cy="1905000"/>
          </a:xfrm>
          <a:prstGeom prst="rect">
            <a:avLst/>
          </a:prstGeom>
        </p:spPr>
      </p:pic>
      <p:pic>
        <p:nvPicPr>
          <p:cNvPr id="8" name="Picture 7" descr="A screenshot of a cell phone on a table&#10;&#10;Description automatically generated">
            <a:extLst>
              <a:ext uri="{FF2B5EF4-FFF2-40B4-BE49-F238E27FC236}">
                <a16:creationId xmlns:a16="http://schemas.microsoft.com/office/drawing/2014/main" id="{D9710843-2CB9-694C-AC18-58759EB6D087}"/>
              </a:ext>
            </a:extLst>
          </p:cNvPr>
          <p:cNvPicPr>
            <a:picLocks noChangeAspect="1"/>
          </p:cNvPicPr>
          <p:nvPr/>
        </p:nvPicPr>
        <p:blipFill>
          <a:blip r:embed="rId5"/>
          <a:stretch>
            <a:fillRect/>
          </a:stretch>
        </p:blipFill>
        <p:spPr>
          <a:xfrm>
            <a:off x="7848191" y="4087607"/>
            <a:ext cx="2082800" cy="1917700"/>
          </a:xfrm>
          <a:prstGeom prst="rect">
            <a:avLst/>
          </a:prstGeom>
        </p:spPr>
      </p:pic>
      <p:sp>
        <p:nvSpPr>
          <p:cNvPr id="10" name="Donut 9">
            <a:extLst>
              <a:ext uri="{FF2B5EF4-FFF2-40B4-BE49-F238E27FC236}">
                <a16:creationId xmlns:a16="http://schemas.microsoft.com/office/drawing/2014/main" id="{F5A0663D-45B9-6247-8E41-E754844003E5}"/>
              </a:ext>
            </a:extLst>
          </p:cNvPr>
          <p:cNvSpPr/>
          <p:nvPr/>
        </p:nvSpPr>
        <p:spPr>
          <a:xfrm>
            <a:off x="8451644" y="1129726"/>
            <a:ext cx="854588" cy="2107545"/>
          </a:xfrm>
          <a:prstGeom prst="donu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a:extLst>
              <a:ext uri="{FF2B5EF4-FFF2-40B4-BE49-F238E27FC236}">
                <a16:creationId xmlns:a16="http://schemas.microsoft.com/office/drawing/2014/main" id="{DDEADC34-8A50-FD40-834C-B738B7C1320E}"/>
              </a:ext>
            </a:extLst>
          </p:cNvPr>
          <p:cNvCxnSpPr/>
          <p:nvPr/>
        </p:nvCxnSpPr>
        <p:spPr>
          <a:xfrm>
            <a:off x="6509365" y="4407317"/>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36ED1F-F9F5-6E49-BB6B-24064E78B968}"/>
              </a:ext>
            </a:extLst>
          </p:cNvPr>
          <p:cNvSpPr txBox="1"/>
          <p:nvPr/>
        </p:nvSpPr>
        <p:spPr>
          <a:xfrm>
            <a:off x="6705600" y="4087607"/>
            <a:ext cx="811161" cy="369332"/>
          </a:xfrm>
          <a:prstGeom prst="rect">
            <a:avLst/>
          </a:prstGeom>
          <a:noFill/>
        </p:spPr>
        <p:txBody>
          <a:bodyPr wrap="square" rtlCol="0">
            <a:spAutoFit/>
          </a:bodyPr>
          <a:lstStyle/>
          <a:p>
            <a:r>
              <a:rPr lang="en-US" dirty="0">
                <a:solidFill>
                  <a:srgbClr val="FF0000"/>
                </a:solidFill>
              </a:rPr>
              <a:t>MEAN</a:t>
            </a:r>
          </a:p>
        </p:txBody>
      </p:sp>
      <p:sp>
        <p:nvSpPr>
          <p:cNvPr id="17" name="Down Arrow 16">
            <a:extLst>
              <a:ext uri="{FF2B5EF4-FFF2-40B4-BE49-F238E27FC236}">
                <a16:creationId xmlns:a16="http://schemas.microsoft.com/office/drawing/2014/main" id="{C1F2D96F-64CE-6648-B69A-F0237BBED9D7}"/>
              </a:ext>
            </a:extLst>
          </p:cNvPr>
          <p:cNvSpPr/>
          <p:nvPr/>
        </p:nvSpPr>
        <p:spPr>
          <a:xfrm>
            <a:off x="1725562" y="2536723"/>
            <a:ext cx="457200" cy="1401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55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0C109-9CFA-1246-A06A-D758AF1586FE}"/>
              </a:ext>
            </a:extLst>
          </p:cNvPr>
          <p:cNvSpPr>
            <a:spLocks noGrp="1"/>
          </p:cNvSpPr>
          <p:nvPr>
            <p:ph type="title"/>
          </p:nvPr>
        </p:nvSpPr>
        <p:spPr>
          <a:xfrm>
            <a:off x="429768" y="411480"/>
            <a:ext cx="11088722" cy="925372"/>
          </a:xfrm>
        </p:spPr>
        <p:txBody>
          <a:bodyPr>
            <a:normAutofit/>
          </a:bodyPr>
          <a:lstStyle/>
          <a:p>
            <a:r>
              <a:rPr lang="en-US" sz="3600" u="sng" dirty="0"/>
              <a:t>dimensionality reduction </a:t>
            </a:r>
          </a:p>
        </p:txBody>
      </p:sp>
      <p:sp>
        <p:nvSpPr>
          <p:cNvPr id="16" name="Rectangle 1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descr="A screenshot of a social media post&#10;&#10;Description automatically generated">
            <a:extLst>
              <a:ext uri="{FF2B5EF4-FFF2-40B4-BE49-F238E27FC236}">
                <a16:creationId xmlns:a16="http://schemas.microsoft.com/office/drawing/2014/main" id="{5BBDAEDF-7C0F-A245-863C-256269F072C1}"/>
              </a:ext>
            </a:extLst>
          </p:cNvPr>
          <p:cNvPicPr>
            <a:picLocks noChangeAspect="1"/>
          </p:cNvPicPr>
          <p:nvPr/>
        </p:nvPicPr>
        <p:blipFill>
          <a:blip r:embed="rId3"/>
          <a:stretch>
            <a:fillRect/>
          </a:stretch>
        </p:blipFill>
        <p:spPr>
          <a:xfrm>
            <a:off x="64008" y="1599158"/>
            <a:ext cx="5699858" cy="4517136"/>
          </a:xfrm>
          <a:prstGeom prst="rect">
            <a:avLst/>
          </a:prstGeom>
        </p:spPr>
      </p:pic>
      <p:sp useBgFill="1">
        <p:nvSpPr>
          <p:cNvPr id="18" name="Rectangle 1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75BC1E-515F-E64F-B5FD-2E146B502DA7}"/>
              </a:ext>
            </a:extLst>
          </p:cNvPr>
          <p:cNvSpPr>
            <a:spLocks noGrp="1"/>
          </p:cNvSpPr>
          <p:nvPr>
            <p:ph idx="1"/>
          </p:nvPr>
        </p:nvSpPr>
        <p:spPr>
          <a:xfrm>
            <a:off x="7938752" y="2020824"/>
            <a:ext cx="3455097" cy="3959352"/>
          </a:xfrm>
        </p:spPr>
        <p:txBody>
          <a:bodyPr anchor="ctr">
            <a:normAutofit/>
          </a:bodyPr>
          <a:lstStyle/>
          <a:p>
            <a:pPr marL="0" indent="0">
              <a:buNone/>
            </a:pPr>
            <a:r>
              <a:rPr lang="en-US" sz="1800" dirty="0"/>
              <a:t>                                                                      </a:t>
            </a:r>
          </a:p>
          <a:p>
            <a:endParaRPr lang="en-US" sz="1800" dirty="0"/>
          </a:p>
        </p:txBody>
      </p:sp>
      <p:pic>
        <p:nvPicPr>
          <p:cNvPr id="11" name="Picture 10" descr="A screenshot of a social media post&#10;&#10;Description automatically generated">
            <a:extLst>
              <a:ext uri="{FF2B5EF4-FFF2-40B4-BE49-F238E27FC236}">
                <a16:creationId xmlns:a16="http://schemas.microsoft.com/office/drawing/2014/main" id="{1E89D890-3A85-0F48-920B-7EB81A216D15}"/>
              </a:ext>
            </a:extLst>
          </p:cNvPr>
          <p:cNvPicPr>
            <a:picLocks noChangeAspect="1"/>
          </p:cNvPicPr>
          <p:nvPr/>
        </p:nvPicPr>
        <p:blipFill>
          <a:blip r:embed="rId4"/>
          <a:stretch>
            <a:fillRect/>
          </a:stretch>
        </p:blipFill>
        <p:spPr>
          <a:xfrm>
            <a:off x="5784560" y="1695357"/>
            <a:ext cx="6176381" cy="4258254"/>
          </a:xfrm>
          <a:prstGeom prst="rect">
            <a:avLst/>
          </a:prstGeom>
        </p:spPr>
      </p:pic>
      <p:sp>
        <p:nvSpPr>
          <p:cNvPr id="12" name="TextBox 11">
            <a:extLst>
              <a:ext uri="{FF2B5EF4-FFF2-40B4-BE49-F238E27FC236}">
                <a16:creationId xmlns:a16="http://schemas.microsoft.com/office/drawing/2014/main" id="{7673AD0A-5545-8945-8BDF-C2B1CD1FCAB6}"/>
              </a:ext>
            </a:extLst>
          </p:cNvPr>
          <p:cNvSpPr txBox="1"/>
          <p:nvPr/>
        </p:nvSpPr>
        <p:spPr>
          <a:xfrm>
            <a:off x="429768" y="1219803"/>
            <a:ext cx="1104064" cy="400110"/>
          </a:xfrm>
          <a:prstGeom prst="rect">
            <a:avLst/>
          </a:prstGeom>
          <a:noFill/>
        </p:spPr>
        <p:txBody>
          <a:bodyPr wrap="square" rtlCol="0">
            <a:spAutoFit/>
          </a:bodyPr>
          <a:lstStyle/>
          <a:p>
            <a:r>
              <a:rPr lang="en-US" sz="2000" u="sng" dirty="0">
                <a:solidFill>
                  <a:srgbClr val="FF0000"/>
                </a:solidFill>
              </a:rPr>
              <a:t>PCA</a:t>
            </a:r>
          </a:p>
        </p:txBody>
      </p:sp>
      <p:sp>
        <p:nvSpPr>
          <p:cNvPr id="13" name="TextBox 12">
            <a:extLst>
              <a:ext uri="{FF2B5EF4-FFF2-40B4-BE49-F238E27FC236}">
                <a16:creationId xmlns:a16="http://schemas.microsoft.com/office/drawing/2014/main" id="{CB16B445-2265-674C-B97F-6E14BF399C81}"/>
              </a:ext>
            </a:extLst>
          </p:cNvPr>
          <p:cNvSpPr txBox="1"/>
          <p:nvPr/>
        </p:nvSpPr>
        <p:spPr>
          <a:xfrm>
            <a:off x="6356554" y="1336852"/>
            <a:ext cx="1582197" cy="369332"/>
          </a:xfrm>
          <a:prstGeom prst="rect">
            <a:avLst/>
          </a:prstGeom>
          <a:noFill/>
        </p:spPr>
        <p:txBody>
          <a:bodyPr wrap="square" rtlCol="0">
            <a:spAutoFit/>
          </a:bodyPr>
          <a:lstStyle/>
          <a:p>
            <a:r>
              <a:rPr lang="en-US" u="sng" dirty="0">
                <a:solidFill>
                  <a:srgbClr val="FF0000"/>
                </a:solidFill>
              </a:rPr>
              <a:t>TSNE</a:t>
            </a:r>
          </a:p>
        </p:txBody>
      </p:sp>
      <p:pic>
        <p:nvPicPr>
          <p:cNvPr id="17" name="Picture 16" descr="A screenshot of a cell phone&#10;&#10;Description automatically generated">
            <a:extLst>
              <a:ext uri="{FF2B5EF4-FFF2-40B4-BE49-F238E27FC236}">
                <a16:creationId xmlns:a16="http://schemas.microsoft.com/office/drawing/2014/main" id="{54B41A9D-EC68-2844-A655-F67051D319EC}"/>
              </a:ext>
            </a:extLst>
          </p:cNvPr>
          <p:cNvPicPr>
            <a:picLocks noChangeAspect="1"/>
          </p:cNvPicPr>
          <p:nvPr/>
        </p:nvPicPr>
        <p:blipFill>
          <a:blip r:embed="rId5"/>
          <a:stretch>
            <a:fillRect/>
          </a:stretch>
        </p:blipFill>
        <p:spPr>
          <a:xfrm>
            <a:off x="4096430" y="1633464"/>
            <a:ext cx="1435100" cy="1584051"/>
          </a:xfrm>
          <a:prstGeom prst="rect">
            <a:avLst/>
          </a:prstGeom>
        </p:spPr>
      </p:pic>
      <p:sp>
        <p:nvSpPr>
          <p:cNvPr id="19" name="Donut 18">
            <a:extLst>
              <a:ext uri="{FF2B5EF4-FFF2-40B4-BE49-F238E27FC236}">
                <a16:creationId xmlns:a16="http://schemas.microsoft.com/office/drawing/2014/main" id="{EB91A4A9-0B93-6247-A4DD-17CA3B864B0B}"/>
              </a:ext>
            </a:extLst>
          </p:cNvPr>
          <p:cNvSpPr/>
          <p:nvPr/>
        </p:nvSpPr>
        <p:spPr>
          <a:xfrm>
            <a:off x="9200241" y="1599158"/>
            <a:ext cx="1386347" cy="1459616"/>
          </a:xfrm>
          <a:prstGeom prst="donut">
            <a:avLst>
              <a:gd name="adj" fmla="val 3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CEF1E06D-C955-224C-91CE-31F82BE7D517}"/>
              </a:ext>
            </a:extLst>
          </p:cNvPr>
          <p:cNvSpPr/>
          <p:nvPr/>
        </p:nvSpPr>
        <p:spPr>
          <a:xfrm>
            <a:off x="7710850" y="2836637"/>
            <a:ext cx="1386347" cy="987847"/>
          </a:xfrm>
          <a:prstGeom prst="donut">
            <a:avLst>
              <a:gd name="adj" fmla="val 7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nut 20">
            <a:extLst>
              <a:ext uri="{FF2B5EF4-FFF2-40B4-BE49-F238E27FC236}">
                <a16:creationId xmlns:a16="http://schemas.microsoft.com/office/drawing/2014/main" id="{3DEE60D7-D58F-3F4A-9162-5D215E958E13}"/>
              </a:ext>
            </a:extLst>
          </p:cNvPr>
          <p:cNvSpPr/>
          <p:nvPr/>
        </p:nvSpPr>
        <p:spPr>
          <a:xfrm>
            <a:off x="7204538" y="3951352"/>
            <a:ext cx="1012624" cy="987847"/>
          </a:xfrm>
          <a:prstGeom prst="donut">
            <a:avLst>
              <a:gd name="adj" fmla="val 4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1029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F59F-7E49-6243-9A6A-63A98FA888A5}"/>
              </a:ext>
            </a:extLst>
          </p:cNvPr>
          <p:cNvSpPr>
            <a:spLocks noGrp="1"/>
          </p:cNvSpPr>
          <p:nvPr>
            <p:ph type="title"/>
          </p:nvPr>
        </p:nvSpPr>
        <p:spPr/>
        <p:txBody>
          <a:bodyPr/>
          <a:lstStyle/>
          <a:p>
            <a:r>
              <a:rPr lang="en-US" u="sng" dirty="0"/>
              <a:t>Topic Modeling (using LDA)</a:t>
            </a:r>
            <a:r>
              <a:rPr lang="en-US" dirty="0"/>
              <a:t> </a:t>
            </a:r>
          </a:p>
        </p:txBody>
      </p:sp>
      <p:pic>
        <p:nvPicPr>
          <p:cNvPr id="11" name="Content Placeholder 10" descr="A screenshot of a cell phone&#10;&#10;Description automatically generated">
            <a:extLst>
              <a:ext uri="{FF2B5EF4-FFF2-40B4-BE49-F238E27FC236}">
                <a16:creationId xmlns:a16="http://schemas.microsoft.com/office/drawing/2014/main" id="{E4A23AC8-3BF1-3E48-ACF3-01FC8EEA09FB}"/>
              </a:ext>
            </a:extLst>
          </p:cNvPr>
          <p:cNvPicPr>
            <a:picLocks noGrp="1" noChangeAspect="1"/>
          </p:cNvPicPr>
          <p:nvPr>
            <p:ph idx="1"/>
          </p:nvPr>
        </p:nvPicPr>
        <p:blipFill>
          <a:blip r:embed="rId3"/>
          <a:stretch>
            <a:fillRect/>
          </a:stretch>
        </p:blipFill>
        <p:spPr>
          <a:xfrm>
            <a:off x="838200" y="1454714"/>
            <a:ext cx="8124615" cy="4351338"/>
          </a:xfrm>
        </p:spPr>
      </p:pic>
    </p:spTree>
    <p:extLst>
      <p:ext uri="{BB962C8B-B14F-4D97-AF65-F5344CB8AC3E}">
        <p14:creationId xmlns:p14="http://schemas.microsoft.com/office/powerpoint/2010/main" val="394972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0F9D-3334-6046-BD93-D50FF129F0EA}"/>
              </a:ext>
            </a:extLst>
          </p:cNvPr>
          <p:cNvSpPr>
            <a:spLocks noGrp="1"/>
          </p:cNvSpPr>
          <p:nvPr>
            <p:ph type="title"/>
          </p:nvPr>
        </p:nvSpPr>
        <p:spPr/>
        <p:txBody>
          <a:bodyPr/>
          <a:lstStyle/>
          <a:p>
            <a:r>
              <a:rPr lang="en-US" u="sng" dirty="0"/>
              <a:t>Model Building </a:t>
            </a:r>
          </a:p>
        </p:txBody>
      </p:sp>
      <p:sp>
        <p:nvSpPr>
          <p:cNvPr id="3" name="Content Placeholder 2">
            <a:extLst>
              <a:ext uri="{FF2B5EF4-FFF2-40B4-BE49-F238E27FC236}">
                <a16:creationId xmlns:a16="http://schemas.microsoft.com/office/drawing/2014/main" id="{71241833-2141-AF4C-B2F5-127F805EDBC2}"/>
              </a:ext>
            </a:extLst>
          </p:cNvPr>
          <p:cNvSpPr>
            <a:spLocks noGrp="1"/>
          </p:cNvSpPr>
          <p:nvPr>
            <p:ph idx="1"/>
          </p:nvPr>
        </p:nvSpPr>
        <p:spPr>
          <a:xfrm>
            <a:off x="838200" y="1312606"/>
            <a:ext cx="10515600" cy="5180269"/>
          </a:xfrm>
        </p:spPr>
        <p:txBody>
          <a:bodyPr/>
          <a:lstStyle/>
          <a:p>
            <a:r>
              <a:rPr lang="en-US" u="sng" dirty="0"/>
              <a:t>Handling imbalanced classes </a:t>
            </a:r>
          </a:p>
          <a:p>
            <a:endParaRPr lang="en-US" u="sng" dirty="0"/>
          </a:p>
          <a:p>
            <a:endParaRPr lang="en-US" u="sng" dirty="0"/>
          </a:p>
          <a:p>
            <a:endParaRPr lang="en-US" u="sng" dirty="0"/>
          </a:p>
          <a:p>
            <a:endParaRPr lang="en-US" u="sng" dirty="0"/>
          </a:p>
          <a:p>
            <a:r>
              <a:rPr lang="en-US" u="sng" dirty="0"/>
              <a:t> Choosing  Metric</a:t>
            </a:r>
          </a:p>
          <a:p>
            <a:r>
              <a:rPr lang="en-US" dirty="0"/>
              <a:t>Accuracy</a:t>
            </a:r>
            <a:r>
              <a:rPr lang="en-US" u="sng" dirty="0"/>
              <a:t> </a:t>
            </a:r>
          </a:p>
          <a:p>
            <a:r>
              <a:rPr lang="en-US" dirty="0"/>
              <a:t>F1  Score </a:t>
            </a:r>
          </a:p>
          <a:p>
            <a:r>
              <a:rPr lang="en-US" dirty="0"/>
              <a:t>Score for imbalanced Classes </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D69F31E8-0CB0-2C4A-BC1B-4C42FCB4782C}"/>
              </a:ext>
            </a:extLst>
          </p:cNvPr>
          <p:cNvPicPr>
            <a:picLocks noChangeAspect="1"/>
          </p:cNvPicPr>
          <p:nvPr/>
        </p:nvPicPr>
        <p:blipFill>
          <a:blip r:embed="rId3"/>
          <a:stretch>
            <a:fillRect/>
          </a:stretch>
        </p:blipFill>
        <p:spPr>
          <a:xfrm>
            <a:off x="6857998" y="5255189"/>
            <a:ext cx="5143500" cy="820737"/>
          </a:xfrm>
          <a:prstGeom prst="rect">
            <a:avLst/>
          </a:prstGeom>
        </p:spPr>
      </p:pic>
      <p:pic>
        <p:nvPicPr>
          <p:cNvPr id="7" name="Picture 6" descr="A picture containing brick&#10;&#10;Description automatically generated">
            <a:extLst>
              <a:ext uri="{FF2B5EF4-FFF2-40B4-BE49-F238E27FC236}">
                <a16:creationId xmlns:a16="http://schemas.microsoft.com/office/drawing/2014/main" id="{7A9CF108-1A5D-0445-A3F1-29D72F30CF27}"/>
              </a:ext>
            </a:extLst>
          </p:cNvPr>
          <p:cNvPicPr>
            <a:picLocks noChangeAspect="1"/>
          </p:cNvPicPr>
          <p:nvPr/>
        </p:nvPicPr>
        <p:blipFill>
          <a:blip r:embed="rId4"/>
          <a:stretch>
            <a:fillRect/>
          </a:stretch>
        </p:blipFill>
        <p:spPr>
          <a:xfrm>
            <a:off x="7440049" y="1787704"/>
            <a:ext cx="3936385" cy="2044700"/>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5781A47A-19A9-0D4E-9974-B66354E9A356}"/>
              </a:ext>
            </a:extLst>
          </p:cNvPr>
          <p:cNvPicPr>
            <a:picLocks noChangeAspect="1"/>
          </p:cNvPicPr>
          <p:nvPr/>
        </p:nvPicPr>
        <p:blipFill>
          <a:blip r:embed="rId5"/>
          <a:stretch>
            <a:fillRect/>
          </a:stretch>
        </p:blipFill>
        <p:spPr>
          <a:xfrm>
            <a:off x="1160615" y="1825625"/>
            <a:ext cx="5092700" cy="2044700"/>
          </a:xfrm>
          <a:prstGeom prst="rect">
            <a:avLst/>
          </a:prstGeom>
        </p:spPr>
      </p:pic>
      <p:sp>
        <p:nvSpPr>
          <p:cNvPr id="10" name="Right Arrow 9">
            <a:extLst>
              <a:ext uri="{FF2B5EF4-FFF2-40B4-BE49-F238E27FC236}">
                <a16:creationId xmlns:a16="http://schemas.microsoft.com/office/drawing/2014/main" id="{333906C5-6449-FE40-8242-D145F883C2F1}"/>
              </a:ext>
            </a:extLst>
          </p:cNvPr>
          <p:cNvSpPr/>
          <p:nvPr/>
        </p:nvSpPr>
        <p:spPr>
          <a:xfrm>
            <a:off x="6253315" y="2654454"/>
            <a:ext cx="1209367" cy="471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43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34ED3-D2B0-094D-8B39-0CA24309C5AF}"/>
              </a:ext>
            </a:extLst>
          </p:cNvPr>
          <p:cNvSpPr>
            <a:spLocks noGrp="1"/>
          </p:cNvSpPr>
          <p:nvPr>
            <p:ph type="title"/>
          </p:nvPr>
        </p:nvSpPr>
        <p:spPr>
          <a:xfrm>
            <a:off x="429768" y="411480"/>
            <a:ext cx="11201400" cy="1106424"/>
          </a:xfrm>
        </p:spPr>
        <p:txBody>
          <a:bodyPr>
            <a:normAutofit/>
          </a:bodyPr>
          <a:lstStyle/>
          <a:p>
            <a:r>
              <a:rPr lang="en-US" sz="3600" u="sng" dirty="0"/>
              <a:t>Model Selection, Final Scores </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shot of a cell phone&#10;&#10;Description automatically generated">
            <a:extLst>
              <a:ext uri="{FF2B5EF4-FFF2-40B4-BE49-F238E27FC236}">
                <a16:creationId xmlns:a16="http://schemas.microsoft.com/office/drawing/2014/main" id="{3302E664-D8BE-564D-952F-8F22F5C89FEA}"/>
              </a:ext>
            </a:extLst>
          </p:cNvPr>
          <p:cNvPicPr>
            <a:picLocks noChangeAspect="1"/>
          </p:cNvPicPr>
          <p:nvPr/>
        </p:nvPicPr>
        <p:blipFill>
          <a:blip r:embed="rId3"/>
          <a:stretch>
            <a:fillRect/>
          </a:stretch>
        </p:blipFill>
        <p:spPr>
          <a:xfrm>
            <a:off x="975369" y="1719072"/>
            <a:ext cx="5611350" cy="4517136"/>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6302C41-1126-FD4E-B64D-3057C8AD9F0E}"/>
              </a:ext>
            </a:extLst>
          </p:cNvPr>
          <p:cNvSpPr>
            <a:spLocks noGrp="1"/>
          </p:cNvSpPr>
          <p:nvPr>
            <p:ph idx="1"/>
          </p:nvPr>
        </p:nvSpPr>
        <p:spPr>
          <a:xfrm>
            <a:off x="7938752" y="2020824"/>
            <a:ext cx="3455097" cy="3959352"/>
          </a:xfrm>
        </p:spPr>
        <p:txBody>
          <a:bodyPr anchor="ctr">
            <a:normAutofit/>
          </a:bodyPr>
          <a:lstStyle/>
          <a:p>
            <a:r>
              <a:rPr lang="en-US" sz="1800" u="sng" dirty="0"/>
              <a:t>Choosing The Right Model </a:t>
            </a:r>
          </a:p>
          <a:p>
            <a:r>
              <a:rPr lang="en-US" sz="1800" dirty="0"/>
              <a:t>XG Boost as the preferred model as it </a:t>
            </a:r>
            <a:r>
              <a:rPr lang="en-US" sz="1800"/>
              <a:t>out performs </a:t>
            </a:r>
            <a:r>
              <a:rPr lang="en-US" sz="1800" dirty="0"/>
              <a:t>others </a:t>
            </a:r>
          </a:p>
          <a:p>
            <a:r>
              <a:rPr lang="en-US" sz="1800" dirty="0"/>
              <a:t>Tuned XG Boost score(on balanced classes) </a:t>
            </a:r>
          </a:p>
          <a:p>
            <a:endParaRPr lang="en-US" sz="1800" dirty="0"/>
          </a:p>
          <a:p>
            <a:endParaRPr lang="en-US" sz="1800" dirty="0"/>
          </a:p>
          <a:p>
            <a:r>
              <a:rPr lang="en-US" sz="1800" u="sng" dirty="0"/>
              <a:t>Final Score  </a:t>
            </a:r>
            <a:endParaRPr lang="en-US" sz="1800" dirty="0"/>
          </a:p>
          <a:p>
            <a:endParaRPr lang="en-US" sz="1800" dirty="0"/>
          </a:p>
          <a:p>
            <a:pPr marL="0" indent="0">
              <a:buNone/>
            </a:pPr>
            <a:endParaRPr lang="en-US" sz="1800" u="sng" dirty="0"/>
          </a:p>
        </p:txBody>
      </p:sp>
      <p:pic>
        <p:nvPicPr>
          <p:cNvPr id="7" name="Picture 6" descr="A close up of a person&#10;&#10;Description automatically generated">
            <a:extLst>
              <a:ext uri="{FF2B5EF4-FFF2-40B4-BE49-F238E27FC236}">
                <a16:creationId xmlns:a16="http://schemas.microsoft.com/office/drawing/2014/main" id="{EC98B745-4E9B-3447-A83E-C153DFA410F2}"/>
              </a:ext>
            </a:extLst>
          </p:cNvPr>
          <p:cNvPicPr>
            <a:picLocks noChangeAspect="1"/>
          </p:cNvPicPr>
          <p:nvPr/>
        </p:nvPicPr>
        <p:blipFill>
          <a:blip r:embed="rId4"/>
          <a:stretch>
            <a:fillRect/>
          </a:stretch>
        </p:blipFill>
        <p:spPr>
          <a:xfrm>
            <a:off x="7938752" y="5060539"/>
            <a:ext cx="3898900" cy="571500"/>
          </a:xfrm>
          <a:prstGeom prst="rect">
            <a:avLst/>
          </a:prstGeom>
        </p:spPr>
      </p:pic>
    </p:spTree>
    <p:extLst>
      <p:ext uri="{BB962C8B-B14F-4D97-AF65-F5344CB8AC3E}">
        <p14:creationId xmlns:p14="http://schemas.microsoft.com/office/powerpoint/2010/main" val="234523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2083-8801-5D40-A9C3-4764EC70A188}"/>
              </a:ext>
            </a:extLst>
          </p:cNvPr>
          <p:cNvSpPr>
            <a:spLocks noGrp="1"/>
          </p:cNvSpPr>
          <p:nvPr>
            <p:ph type="title"/>
          </p:nvPr>
        </p:nvSpPr>
        <p:spPr/>
        <p:txBody>
          <a:bodyPr/>
          <a:lstStyle/>
          <a:p>
            <a:r>
              <a:rPr lang="en-US" u="sng" dirty="0"/>
              <a:t>Conclusion </a:t>
            </a:r>
          </a:p>
        </p:txBody>
      </p:sp>
      <p:sp>
        <p:nvSpPr>
          <p:cNvPr id="3" name="Content Placeholder 2">
            <a:extLst>
              <a:ext uri="{FF2B5EF4-FFF2-40B4-BE49-F238E27FC236}">
                <a16:creationId xmlns:a16="http://schemas.microsoft.com/office/drawing/2014/main" id="{ABD8C16E-283A-714D-81B8-FAF15F1EE2B7}"/>
              </a:ext>
            </a:extLst>
          </p:cNvPr>
          <p:cNvSpPr>
            <a:spLocks noGrp="1"/>
          </p:cNvSpPr>
          <p:nvPr>
            <p:ph idx="1"/>
          </p:nvPr>
        </p:nvSpPr>
        <p:spPr/>
        <p:txBody>
          <a:bodyPr/>
          <a:lstStyle/>
          <a:p>
            <a:r>
              <a:rPr lang="en-US" dirty="0"/>
              <a:t>This model extracts and quantifies text </a:t>
            </a:r>
          </a:p>
          <a:p>
            <a:r>
              <a:rPr lang="en-US" dirty="0"/>
              <a:t>It Mathematically Measures the Distance between 4 star review and 5 star review </a:t>
            </a:r>
          </a:p>
          <a:p>
            <a:r>
              <a:rPr lang="en-US" dirty="0"/>
              <a:t>Word Embedding was the central structure of the model </a:t>
            </a:r>
          </a:p>
          <a:p>
            <a:r>
              <a:rPr lang="en-US" dirty="0"/>
              <a:t> It Answers how far off from a 5 or a 1 star, our  review is  </a:t>
            </a:r>
          </a:p>
          <a:p>
            <a:pPr marL="0" indent="0">
              <a:buNone/>
            </a:pPr>
            <a:endParaRPr lang="en-US" dirty="0"/>
          </a:p>
        </p:txBody>
      </p:sp>
    </p:spTree>
    <p:extLst>
      <p:ext uri="{BB962C8B-B14F-4D97-AF65-F5344CB8AC3E}">
        <p14:creationId xmlns:p14="http://schemas.microsoft.com/office/powerpoint/2010/main" val="1527407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863</Words>
  <Application>Microsoft Macintosh PowerPoint</Application>
  <PresentationFormat>Widescreen</PresentationFormat>
  <Paragraphs>89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NLP Project</vt:lpstr>
      <vt:lpstr>PowerPoint Presentation</vt:lpstr>
      <vt:lpstr> NlP  Pre-processing steps  </vt:lpstr>
      <vt:lpstr>NlP  Pre-processing steps</vt:lpstr>
      <vt:lpstr>dimensionality reduction </vt:lpstr>
      <vt:lpstr>Topic Modeling (using LDA) </vt:lpstr>
      <vt:lpstr>Model Building </vt:lpstr>
      <vt:lpstr>Model Selection, Final Scores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dc:title>
  <dc:creator>Shreyak Vashisht</dc:creator>
  <cp:lastModifiedBy>Shreyak Vashisht</cp:lastModifiedBy>
  <cp:revision>13</cp:revision>
  <dcterms:created xsi:type="dcterms:W3CDTF">2019-11-21T07:18:11Z</dcterms:created>
  <dcterms:modified xsi:type="dcterms:W3CDTF">2019-11-21T12:10:28Z</dcterms:modified>
</cp:coreProperties>
</file>