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18"/>
  </p:notesMasterIdLst>
  <p:handoutMasterIdLst>
    <p:handoutMasterId r:id="rId19"/>
  </p:handoutMasterIdLst>
  <p:sldIdLst>
    <p:sldId id="256" r:id="rId2"/>
    <p:sldId id="358" r:id="rId3"/>
    <p:sldId id="375" r:id="rId4"/>
    <p:sldId id="381" r:id="rId5"/>
    <p:sldId id="382" r:id="rId6"/>
    <p:sldId id="371" r:id="rId7"/>
    <p:sldId id="364" r:id="rId8"/>
    <p:sldId id="363" r:id="rId9"/>
    <p:sldId id="377" r:id="rId10"/>
    <p:sldId id="383" r:id="rId11"/>
    <p:sldId id="379" r:id="rId12"/>
    <p:sldId id="380" r:id="rId13"/>
    <p:sldId id="366" r:id="rId14"/>
    <p:sldId id="367" r:id="rId15"/>
    <p:sldId id="365" r:id="rId16"/>
    <p:sldId id="369" r:id="rId17"/>
  </p:sldIdLst>
  <p:sldSz cx="9144000" cy="6858000" type="letter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FE683"/>
    <a:srgbClr val="BCB667"/>
    <a:srgbClr val="55FC02"/>
    <a:srgbClr val="FBBA03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19" autoAdjust="0"/>
    <p:restoredTop sz="97103" autoAdjust="0"/>
  </p:normalViewPr>
  <p:slideViewPr>
    <p:cSldViewPr>
      <p:cViewPr>
        <p:scale>
          <a:sx n="155" d="100"/>
          <a:sy n="155" d="100"/>
        </p:scale>
        <p:origin x="872" y="4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/>
              <a:t>Page </a:t>
            </a:r>
            <a:fld id="{C7046C59-8902-C545-AA0A-0F8828FEF2D6}" type="slidenum">
              <a:rPr lang="en-US" sz="1200"/>
              <a:pPr algn="ctr" defTabSz="87630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57325" y="882650"/>
            <a:ext cx="40830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 = 1,2</a:t>
            </a:r>
          </a:p>
          <a:p>
            <a:r>
              <a:rPr lang="pl-PL" dirty="0" err="1"/>
              <a:t>x,y</a:t>
            </a:r>
            <a:r>
              <a:rPr lang="pl-PL" dirty="0"/>
              <a:t> = 3,4</a:t>
            </a:r>
          </a:p>
          <a:p>
            <a:r>
              <a:rPr lang="pl-PL" dirty="0"/>
              <a:t>   </a:t>
            </a:r>
            <a:r>
              <a:rPr lang="pl-PL" dirty="0" err="1"/>
              <a:t>a,b</a:t>
            </a:r>
            <a:r>
              <a:rPr lang="pl-PL" dirty="0"/>
              <a:t> = z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82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12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Single Instruction Computer: See Patterson &amp; </a:t>
            </a:r>
            <a:r>
              <a:rPr lang="en-US" baseline="0" dirty="0" err="1"/>
              <a:t>Hennesey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08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693738" y="12192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8" descr="fron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153400" y="0"/>
            <a:ext cx="9906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381750"/>
            <a:ext cx="2895600" cy="47625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dirty="0"/>
              <a:t>UCB CS88 Fa16 L1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81750"/>
            <a:ext cx="1066800" cy="476250"/>
          </a:xfrm>
        </p:spPr>
        <p:txBody>
          <a:bodyPr/>
          <a:lstStyle>
            <a:lvl1pPr>
              <a:defRPr>
                <a:solidFill>
                  <a:srgbClr val="FBBA03"/>
                </a:solidFill>
              </a:defRPr>
            </a:lvl1pPr>
          </a:lstStyle>
          <a:p>
            <a:pPr>
              <a:defRPr/>
            </a:pPr>
            <a:fld id="{05CF57E6-57DB-4E49-BFE1-65C6AAA70004}" type="slidenum">
              <a:rPr lang="en-US"/>
              <a:pPr>
                <a:defRPr/>
              </a:pPr>
              <a:t>‹#›</a:t>
            </a:fld>
            <a:endParaRPr lang="en-US" b="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dirty="0"/>
              <a:t>8/26/16</a:t>
            </a:r>
          </a:p>
        </p:txBody>
      </p:sp>
    </p:spTree>
    <p:extLst>
      <p:ext uri="{BB962C8B-B14F-4D97-AF65-F5344CB8AC3E}">
        <p14:creationId xmlns:p14="http://schemas.microsoft.com/office/powerpoint/2010/main" val="84938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UCB CS88 Fa16 L1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5FE72-0B9D-1A4F-A842-F00C4E8F7C72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dirty="0"/>
              <a:t>8/26/16</a:t>
            </a:r>
          </a:p>
        </p:txBody>
      </p:sp>
    </p:spTree>
    <p:extLst>
      <p:ext uri="{BB962C8B-B14F-4D97-AF65-F5344CB8AC3E}">
        <p14:creationId xmlns:p14="http://schemas.microsoft.com/office/powerpoint/2010/main" val="195450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UCB CS88 Fa16 L1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94121-BA6C-AD43-82C2-DF1F24FE5D9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dirty="0"/>
              <a:t>8/26/16</a:t>
            </a:r>
          </a:p>
        </p:txBody>
      </p:sp>
    </p:spTree>
    <p:extLst>
      <p:ext uri="{BB962C8B-B14F-4D97-AF65-F5344CB8AC3E}">
        <p14:creationId xmlns:p14="http://schemas.microsoft.com/office/powerpoint/2010/main" val="26555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UCB CS88 Fa16 L1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13FF5-B387-3C46-9528-A4DAEFDDAA2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dirty="0"/>
              <a:t>8/26/16</a:t>
            </a:r>
          </a:p>
        </p:txBody>
      </p:sp>
    </p:spTree>
    <p:extLst>
      <p:ext uri="{BB962C8B-B14F-4D97-AF65-F5344CB8AC3E}">
        <p14:creationId xmlns:p14="http://schemas.microsoft.com/office/powerpoint/2010/main" val="97213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38600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UCB CS88 Fa16 L1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dirty="0"/>
              <a:t>8/26/16</a:t>
            </a:r>
          </a:p>
        </p:txBody>
      </p:sp>
    </p:spTree>
    <p:extLst>
      <p:ext uri="{BB962C8B-B14F-4D97-AF65-F5344CB8AC3E}">
        <p14:creationId xmlns:p14="http://schemas.microsoft.com/office/powerpoint/2010/main" val="200279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UCB CS88 Fa16 L1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8F822-60CA-A14C-842C-369E58A037BB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dirty="0"/>
              <a:t>8/26/16</a:t>
            </a:r>
          </a:p>
        </p:txBody>
      </p:sp>
    </p:spTree>
    <p:extLst>
      <p:ext uri="{BB962C8B-B14F-4D97-AF65-F5344CB8AC3E}">
        <p14:creationId xmlns:p14="http://schemas.microsoft.com/office/powerpoint/2010/main" val="367083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UCB CS88 Fa16 L1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41FA0-C480-6843-BD2D-6F0C14B57B4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dirty="0"/>
              <a:t>8/26/16</a:t>
            </a:r>
          </a:p>
        </p:txBody>
      </p:sp>
    </p:spTree>
    <p:extLst>
      <p:ext uri="{BB962C8B-B14F-4D97-AF65-F5344CB8AC3E}">
        <p14:creationId xmlns:p14="http://schemas.microsoft.com/office/powerpoint/2010/main" val="295036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19240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197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UCB CS88 Fa16 L1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A5171-0207-EE4C-95BF-097AF0A57BE6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dirty="0"/>
              <a:t>8/26/16</a:t>
            </a:r>
          </a:p>
        </p:txBody>
      </p:sp>
    </p:spTree>
    <p:extLst>
      <p:ext uri="{BB962C8B-B14F-4D97-AF65-F5344CB8AC3E}">
        <p14:creationId xmlns:p14="http://schemas.microsoft.com/office/powerpoint/2010/main" val="381346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066800"/>
            <a:ext cx="37338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771900"/>
            <a:ext cx="37338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UCB CS88 Fa16 L1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32EAA-4308-6D4B-B317-3B7A4B81A0EA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dirty="0"/>
              <a:t>8/26/16</a:t>
            </a:r>
          </a:p>
        </p:txBody>
      </p:sp>
    </p:spTree>
    <p:extLst>
      <p:ext uri="{BB962C8B-B14F-4D97-AF65-F5344CB8AC3E}">
        <p14:creationId xmlns:p14="http://schemas.microsoft.com/office/powerpoint/2010/main" val="339166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0600" y="1142999"/>
            <a:ext cx="7391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UCB CS88 Fa16 L1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65C81-C980-EF45-BF17-2B49AE30DF4D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dirty="0"/>
              <a:t>8/26/16</a:t>
            </a:r>
          </a:p>
        </p:txBody>
      </p:sp>
    </p:spTree>
    <p:extLst>
      <p:ext uri="{BB962C8B-B14F-4D97-AF65-F5344CB8AC3E}">
        <p14:creationId xmlns:p14="http://schemas.microsoft.com/office/powerpoint/2010/main" val="183689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dirty="0"/>
              <a:t>8/26/16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114FFB"/>
                </a:solidFill>
                <a:latin typeface="Helvetica" charset="0"/>
              </a:defRPr>
            </a:lvl1pPr>
          </a:lstStyle>
          <a:p>
            <a:pPr>
              <a:defRPr/>
            </a:pPr>
            <a:r>
              <a:rPr lang="en-US" dirty="0"/>
              <a:t>UCB CS88 Fa16 L1</a:t>
            </a:r>
          </a:p>
        </p:txBody>
      </p:sp>
      <p:sp>
        <p:nvSpPr>
          <p:cNvPr id="4546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D5790EB-F35A-0640-B4F7-A0244B6CFC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93738" y="9144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8" descr="fron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2" r:id="rId3"/>
    <p:sldLayoutId id="2147483993" r:id="rId4"/>
    <p:sldLayoutId id="2147483994" r:id="rId5"/>
    <p:sldLayoutId id="2147483995" r:id="rId6"/>
    <p:sldLayoutId id="2147483999" r:id="rId7"/>
    <p:sldLayoutId id="2147484000" r:id="rId8"/>
    <p:sldLayoutId id="2147483997" r:id="rId9"/>
    <p:sldLayoutId id="2147483998" r:id="rId10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hyperlink" Target="https://www.youtube.com/watch?v=e4kevnq2vPI&amp;t=72s&amp;index=6&amp;list=PL17CtGMLr0Xz3vNK31TG7mJIzmF78vsFO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0"/>
            <a:ext cx="6781800" cy="990600"/>
          </a:xfrm>
        </p:spPr>
        <p:txBody>
          <a:bodyPr/>
          <a:lstStyle/>
          <a:p>
            <a:b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Computational Structures in Data Science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56733" y="2310007"/>
            <a:ext cx="8610600" cy="3352800"/>
          </a:xfrm>
        </p:spPr>
        <p:txBody>
          <a:bodyPr/>
          <a:lstStyle/>
          <a:p>
            <a:endParaRPr lang="en-US" sz="18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Lecture #3: </a:t>
            </a:r>
            <a:b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Loops and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43" y="2430452"/>
            <a:ext cx="19415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UC Berkeley EECS</a:t>
            </a:r>
            <a:br>
              <a:rPr lang="en-US" b="1" dirty="0">
                <a:solidFill>
                  <a:schemeClr val="bg2"/>
                </a:solidFill>
                <a:latin typeface="18 VAG Rounded Bold   07390"/>
              </a:rPr>
            </a:b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Lecturer</a:t>
            </a:r>
          </a:p>
          <a:p>
            <a:pPr algn="ctr">
              <a:defRPr/>
            </a:pP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Michael Ball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238037" y="152400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5415696" y="6488668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https://cs88.org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48866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January 31, 2020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ABFF-6799-2140-9D02-8C8678EE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Arguments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2D352-9896-1F48-AD58-92F169456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UCB CS88 Fa16 L1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BD215-579A-DC4D-953B-8EBDE4B2D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10</a:t>
            </a:fld>
            <a:endParaRPr lang="en-US" b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D60816-E402-3F4C-953C-ADD0A6A2AAC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8/26/16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0FBB87-F1DC-9347-A4F9-65EBEC686E76}"/>
              </a:ext>
            </a:extLst>
          </p:cNvPr>
          <p:cNvSpPr txBox="1"/>
          <p:nvPr/>
        </p:nvSpPr>
        <p:spPr>
          <a:xfrm>
            <a:off x="457200" y="1143000"/>
            <a:ext cx="8305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ource Code Pro" panose="020B0509030403020204" pitchFamily="49" charset="77"/>
              </a:rPr>
              <a:t>&gt;&gt;&gt; x = 3</a:t>
            </a:r>
          </a:p>
          <a:p>
            <a:r>
              <a:rPr lang="en-US" sz="2200" dirty="0">
                <a:latin typeface="Source Code Pro" panose="020B0509030403020204" pitchFamily="49" charset="77"/>
              </a:rPr>
              <a:t>&gt;&gt;&gt; y = 4 + max(17, x + 4) * 0.5</a:t>
            </a:r>
          </a:p>
          <a:p>
            <a:r>
              <a:rPr lang="en-US" sz="2200" dirty="0">
                <a:latin typeface="Source Code Pro" panose="020B0509030403020204" pitchFamily="49" charset="77"/>
              </a:rPr>
              <a:t>&gt;&gt;&gt; z = x + y</a:t>
            </a:r>
            <a:br>
              <a:rPr lang="en-US" sz="2200" dirty="0">
                <a:latin typeface="Source Code Pro" panose="020B0509030403020204" pitchFamily="49" charset="77"/>
              </a:rPr>
            </a:br>
            <a:r>
              <a:rPr lang="en-US" sz="2200" dirty="0">
                <a:latin typeface="Source Code Pro" panose="020B0509030403020204" pitchFamily="49" charset="77"/>
              </a:rPr>
              <a:t>&gt;&gt;&gt; print(z)</a:t>
            </a:r>
            <a:br>
              <a:rPr lang="en-US" sz="2200" dirty="0">
                <a:latin typeface="Source Code Pro" panose="020B0509030403020204" pitchFamily="49" charset="77"/>
              </a:rPr>
            </a:br>
            <a:r>
              <a:rPr lang="en-US" sz="2200" dirty="0">
                <a:latin typeface="Source Code Pro" panose="020B0509030403020204" pitchFamily="49" charset="77"/>
              </a:rPr>
              <a:t>15.5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9B15-1290-E044-BB10-8626EB64ACE6}"/>
              </a:ext>
            </a:extLst>
          </p:cNvPr>
          <p:cNvSpPr txBox="1"/>
          <p:nvPr/>
        </p:nvSpPr>
        <p:spPr>
          <a:xfrm>
            <a:off x="1295400" y="3848100"/>
            <a:ext cx="541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ource Code Pro" panose="020B0509030403020204" pitchFamily="49" charset="77"/>
              </a:rPr>
              <a:t>def max(x, y):</a:t>
            </a:r>
          </a:p>
          <a:p>
            <a:r>
              <a:rPr lang="en-US" sz="2200" dirty="0">
                <a:latin typeface="Source Code Pro" panose="020B0509030403020204" pitchFamily="49" charset="77"/>
              </a:rPr>
              <a:t>    return x if x &gt; y else y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0C6287-711A-C943-ABE9-6552FC1DCD8B}"/>
              </a:ext>
            </a:extLst>
          </p:cNvPr>
          <p:cNvSpPr txBox="1"/>
          <p:nvPr/>
        </p:nvSpPr>
        <p:spPr>
          <a:xfrm>
            <a:off x="1307757" y="4679097"/>
            <a:ext cx="54102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ource Code Pro" panose="020B0509030403020204" pitchFamily="49" charset="77"/>
              </a:rPr>
              <a:t>def max(x, y):</a:t>
            </a:r>
          </a:p>
          <a:p>
            <a:r>
              <a:rPr lang="en-US" sz="2200" dirty="0">
                <a:latin typeface="Source Code Pro" panose="020B0509030403020204" pitchFamily="49" charset="77"/>
              </a:rPr>
              <a:t>    if x &gt; y:</a:t>
            </a:r>
          </a:p>
          <a:p>
            <a:r>
              <a:rPr lang="en-US" sz="2200" dirty="0">
                <a:latin typeface="Source Code Pro" panose="020B0509030403020204" pitchFamily="49" charset="77"/>
              </a:rPr>
              <a:t>        return x</a:t>
            </a:r>
          </a:p>
          <a:p>
            <a:r>
              <a:rPr lang="en-US" sz="2200" dirty="0">
                <a:latin typeface="Source Code Pro" panose="020B0509030403020204" pitchFamily="49" charset="77"/>
              </a:rPr>
              <a:t>    else:</a:t>
            </a:r>
          </a:p>
          <a:p>
            <a:r>
              <a:rPr lang="en-US" sz="2200" dirty="0">
                <a:latin typeface="Source Code Pro" panose="020B0509030403020204" pitchFamily="49" charset="77"/>
              </a:rPr>
              <a:t>        return y   </a:t>
            </a:r>
          </a:p>
        </p:txBody>
      </p:sp>
    </p:spTree>
    <p:extLst>
      <p:ext uri="{BB962C8B-B14F-4D97-AF65-F5344CB8AC3E}">
        <p14:creationId xmlns:p14="http://schemas.microsoft.com/office/powerpoint/2010/main" val="2526639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391400" cy="736600"/>
          </a:xfrm>
        </p:spPr>
        <p:txBody>
          <a:bodyPr/>
          <a:lstStyle/>
          <a:p>
            <a:r>
              <a:rPr lang="en-US" dirty="0"/>
              <a:t>How to write a good Function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11</a:t>
            </a:fld>
            <a:endParaRPr lang="en-US" b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3DF969-C166-9D4D-B28F-BB02C36B6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8305800" cy="5257800"/>
          </a:xfrm>
        </p:spPr>
        <p:txBody>
          <a:bodyPr/>
          <a:lstStyle/>
          <a:p>
            <a:r>
              <a:rPr lang="en-US" dirty="0"/>
              <a:t>Give a descriptive name</a:t>
            </a:r>
          </a:p>
          <a:p>
            <a:pPr lvl="1"/>
            <a:r>
              <a:rPr lang="en-US" b="0" dirty="0"/>
              <a:t>Function names should be lowercase. If necessary, separate words by underscores to improve readability. Names are extremely suggestive!</a:t>
            </a:r>
            <a:endParaRPr lang="en-US" dirty="0"/>
          </a:p>
          <a:p>
            <a:r>
              <a:rPr lang="en-US" dirty="0"/>
              <a:t>Chose meaningful parameter names</a:t>
            </a:r>
          </a:p>
          <a:p>
            <a:pPr lvl="1"/>
            <a:r>
              <a:rPr lang="en-US" b="0" dirty="0"/>
              <a:t>Again, names are extremely suggestive.</a:t>
            </a:r>
            <a:br>
              <a:rPr lang="en-US" b="0" dirty="0"/>
            </a:br>
            <a:endParaRPr lang="en-US" b="0" dirty="0"/>
          </a:p>
          <a:p>
            <a:r>
              <a:rPr lang="en-US" dirty="0"/>
              <a:t>Write the docstring to explain </a:t>
            </a:r>
            <a:r>
              <a:rPr lang="en-US" i="1" dirty="0"/>
              <a:t>what</a:t>
            </a:r>
            <a:r>
              <a:rPr lang="en-US" dirty="0"/>
              <a:t> it does</a:t>
            </a:r>
          </a:p>
          <a:p>
            <a:pPr lvl="1"/>
            <a:r>
              <a:rPr lang="en-US" b="0" dirty="0"/>
              <a:t>What does the function return? What are corner cases for parameters?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Write </a:t>
            </a:r>
            <a:r>
              <a:rPr lang="en-US" dirty="0" err="1"/>
              <a:t>doctest</a:t>
            </a:r>
            <a:r>
              <a:rPr lang="en-US" dirty="0"/>
              <a:t> to show what it should do</a:t>
            </a:r>
          </a:p>
          <a:p>
            <a:pPr lvl="1"/>
            <a:r>
              <a:rPr lang="en-US" dirty="0"/>
              <a:t>Before </a:t>
            </a:r>
            <a:r>
              <a:rPr lang="en-US" b="0" dirty="0"/>
              <a:t>you write the implementation.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449EDD-B362-2244-A36B-BEB597D88CEF}"/>
              </a:ext>
            </a:extLst>
          </p:cNvPr>
          <p:cNvSpPr/>
          <p:nvPr/>
        </p:nvSpPr>
        <p:spPr>
          <a:xfrm>
            <a:off x="1175166" y="5638800"/>
            <a:ext cx="71746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Python Style Guide: </a:t>
            </a:r>
            <a:r>
              <a:rPr lang="en-US" dirty="0">
                <a:solidFill>
                  <a:srgbClr val="FD0128"/>
                </a:solidFill>
                <a:latin typeface="Arial" panose="020B0604020202020204" pitchFamily="34" charset="0"/>
              </a:rPr>
              <a:t>https://</a:t>
            </a:r>
            <a:r>
              <a:rPr lang="en-US" dirty="0" err="1">
                <a:solidFill>
                  <a:srgbClr val="FD0128"/>
                </a:solidFill>
                <a:latin typeface="Arial" panose="020B0604020202020204" pitchFamily="34" charset="0"/>
              </a:rPr>
              <a:t>www.python.org</a:t>
            </a:r>
            <a:r>
              <a:rPr lang="en-US" dirty="0">
                <a:solidFill>
                  <a:srgbClr val="FD0128"/>
                </a:solidFill>
                <a:latin typeface="Arial" panose="020B0604020202020204" pitchFamily="34" charset="0"/>
              </a:rPr>
              <a:t>/dev/peps/pep-0008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endParaRPr lang="en-US" dirty="0">
              <a:solidFill>
                <a:srgbClr val="FD0128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FD4AF33-E9B9-8E45-91C9-204B1F621D49}"/>
              </a:ext>
            </a:extLst>
          </p:cNvPr>
          <p:cNvSpPr txBox="1">
            <a:spLocks/>
          </p:cNvSpPr>
          <p:nvPr/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FF99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1/31/2020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A4E2952-1884-B948-BB6C-6D737654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Sp20 L3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363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512"/>
    </mc:Choice>
    <mc:Fallback xmlns="">
      <p:transition xmlns:p14="http://schemas.microsoft.com/office/powerpoint/2010/main" spd="slow" advTm="34451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391400" cy="736600"/>
          </a:xfrm>
        </p:spPr>
        <p:txBody>
          <a:bodyPr/>
          <a:lstStyle/>
          <a:p>
            <a:r>
              <a:rPr lang="en-US" dirty="0"/>
              <a:t>Example: Prime Numbers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12</a:t>
            </a:fld>
            <a:endParaRPr lang="en-US" b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B97B3D-8A26-4845-AFA8-C014D98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79" y="937438"/>
            <a:ext cx="8368259" cy="5127340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CF0412D-0CAC-F943-82F6-3498B4578A9B}"/>
              </a:ext>
            </a:extLst>
          </p:cNvPr>
          <p:cNvSpPr txBox="1">
            <a:spLocks/>
          </p:cNvSpPr>
          <p:nvPr/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FF99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1/31/2020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68D55FFD-2CF6-104A-8C3D-E3FDC402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Sp20 L3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7F928B-CCB6-2742-89BC-2E0BFED47ECC}"/>
              </a:ext>
            </a:extLst>
          </p:cNvPr>
          <p:cNvSpPr/>
          <p:nvPr/>
        </p:nvSpPr>
        <p:spPr>
          <a:xfrm>
            <a:off x="-46844" y="5591463"/>
            <a:ext cx="3606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Why do we have prime numbers?</a:t>
            </a:r>
            <a:endParaRPr lang="en-US" dirty="0">
              <a:solidFill>
                <a:srgbClr val="FD0128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2C296A-10CA-804D-8AC5-09585755C86A}"/>
              </a:ext>
            </a:extLst>
          </p:cNvPr>
          <p:cNvSpPr/>
          <p:nvPr/>
        </p:nvSpPr>
        <p:spPr>
          <a:xfrm>
            <a:off x="-46844" y="5923817"/>
            <a:ext cx="8924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https://www.youtube.com/watch?v=e4kevnq2vPI&amp;t=72s&amp;index=6&amp;list=PL17CtGMLr0Xz3vNK31TG7mJIzmF78vsFO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271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512"/>
    </mc:Choice>
    <mc:Fallback xmlns="">
      <p:transition xmlns:p14="http://schemas.microsoft.com/office/powerpoint/2010/main" spd="slow" advTm="34451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for</a:t>
            </a:r>
            <a:r>
              <a:rPr lang="en-US" dirty="0"/>
              <a:t> statement – iteration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620000" cy="1143000"/>
          </a:xfrm>
        </p:spPr>
        <p:txBody>
          <a:bodyPr/>
          <a:lstStyle/>
          <a:p>
            <a:r>
              <a:rPr lang="en-US" dirty="0"/>
              <a:t>Repeat a block of statements for a structured sequence of variable bindings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1648" y="1981200"/>
            <a:ext cx="68645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&lt;initialization statements&gt;</a:t>
            </a:r>
          </a:p>
          <a:p>
            <a:r>
              <a:rPr lang="en-US" sz="2800" b="1" dirty="0">
                <a:latin typeface="Courier New"/>
                <a:cs typeface="Courier New"/>
              </a:rPr>
              <a:t>for</a:t>
            </a:r>
            <a:r>
              <a:rPr lang="en-US" sz="2000" dirty="0">
                <a:latin typeface="Courier New"/>
                <a:cs typeface="Courier New"/>
              </a:rPr>
              <a:t> &lt;variables&gt; </a:t>
            </a:r>
            <a:r>
              <a:rPr lang="en-US" sz="2800" b="1" dirty="0">
                <a:latin typeface="Courier New"/>
                <a:cs typeface="Courier New"/>
              </a:rPr>
              <a:t>in</a:t>
            </a:r>
            <a:r>
              <a:rPr lang="en-US" sz="2000" dirty="0">
                <a:latin typeface="Courier New"/>
                <a:cs typeface="Courier New"/>
              </a:rPr>
              <a:t> &lt;sequence expression&gt;</a:t>
            </a:r>
            <a:r>
              <a:rPr lang="en-US" sz="2800" b="1" dirty="0">
                <a:latin typeface="Courier New"/>
                <a:cs typeface="Courier New"/>
              </a:rPr>
              <a:t>: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  &lt;body statements&gt;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&lt;rest of the program&gt;</a:t>
            </a:r>
          </a:p>
          <a:p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13</a:t>
            </a:fld>
            <a:endParaRPr lang="en-US" b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6B8224-BA84-894C-92FE-CEEBA2977F17}"/>
              </a:ext>
            </a:extLst>
          </p:cNvPr>
          <p:cNvSpPr/>
          <p:nvPr/>
        </p:nvSpPr>
        <p:spPr>
          <a:xfrm>
            <a:off x="1101648" y="3908216"/>
            <a:ext cx="494175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def </a:t>
            </a:r>
            <a:r>
              <a:rPr lang="en-US" sz="1600" dirty="0" err="1"/>
              <a:t>cum_OR</a:t>
            </a:r>
            <a:r>
              <a:rPr lang="en-US" sz="1600" dirty="0"/>
              <a:t>(</a:t>
            </a:r>
            <a:r>
              <a:rPr lang="en-US" sz="1600" dirty="0" err="1"/>
              <a:t>lst</a:t>
            </a:r>
            <a:r>
              <a:rPr lang="en-US" sz="1600" dirty="0"/>
              <a:t>):</a:t>
            </a:r>
          </a:p>
          <a:p>
            <a:r>
              <a:rPr lang="en-US" sz="1600" dirty="0"/>
              <a:t>    """Return cumulative OR of entries in </a:t>
            </a:r>
            <a:r>
              <a:rPr lang="en-US" sz="1600" dirty="0" err="1"/>
              <a:t>lst</a:t>
            </a:r>
            <a:r>
              <a:rPr lang="en-US" sz="1600" dirty="0"/>
              <a:t>.                              </a:t>
            </a:r>
          </a:p>
          <a:p>
            <a:r>
              <a:rPr lang="en-US" sz="1600" dirty="0"/>
              <a:t>    &gt;&gt;&gt; </a:t>
            </a:r>
            <a:r>
              <a:rPr lang="en-US" sz="1600" dirty="0" err="1"/>
              <a:t>cum_OR</a:t>
            </a:r>
            <a:r>
              <a:rPr lang="en-US" sz="1600" dirty="0"/>
              <a:t>([True, False])                                               </a:t>
            </a:r>
          </a:p>
          <a:p>
            <a:r>
              <a:rPr lang="en-US" sz="1600" dirty="0"/>
              <a:t>    True</a:t>
            </a:r>
          </a:p>
          <a:p>
            <a:r>
              <a:rPr lang="en-US" sz="1600" dirty="0"/>
              <a:t>    &gt;&gt;&gt; </a:t>
            </a:r>
            <a:r>
              <a:rPr lang="en-US" sz="1600" dirty="0" err="1"/>
              <a:t>cum_OR</a:t>
            </a:r>
            <a:r>
              <a:rPr lang="en-US" sz="1600" dirty="0"/>
              <a:t>([False, False])                                              </a:t>
            </a:r>
          </a:p>
          <a:p>
            <a:r>
              <a:rPr lang="en-US" sz="1600" dirty="0"/>
              <a:t>    False</a:t>
            </a:r>
          </a:p>
          <a:p>
            <a:r>
              <a:rPr lang="en-US" sz="1600" dirty="0"/>
              <a:t>    """</a:t>
            </a:r>
          </a:p>
          <a:p>
            <a:r>
              <a:rPr lang="en-US" sz="1600" dirty="0"/>
              <a:t>    co = False</a:t>
            </a:r>
          </a:p>
          <a:p>
            <a:r>
              <a:rPr lang="en-US" sz="1600" dirty="0"/>
              <a:t>    for item in </a:t>
            </a:r>
            <a:r>
              <a:rPr lang="en-US" sz="1600" dirty="0" err="1"/>
              <a:t>lst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        co = co or item</a:t>
            </a:r>
          </a:p>
          <a:p>
            <a:r>
              <a:rPr lang="en-US" sz="1600" dirty="0"/>
              <a:t>    return co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715BC2D-31CB-804A-8657-251724E47F95}"/>
              </a:ext>
            </a:extLst>
          </p:cNvPr>
          <p:cNvSpPr txBox="1">
            <a:spLocks/>
          </p:cNvSpPr>
          <p:nvPr/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FF99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1/31/2020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CBDAA76-C746-7448-A5BD-24C3E8FCC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Sp20 L3</a:t>
            </a:r>
          </a:p>
        </p:txBody>
      </p:sp>
    </p:spTree>
    <p:extLst>
      <p:ext uri="{BB962C8B-B14F-4D97-AF65-F5344CB8AC3E}">
        <p14:creationId xmlns:p14="http://schemas.microsoft.com/office/powerpoint/2010/main" val="17572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796"/>
    </mc:Choice>
    <mc:Fallback xmlns="">
      <p:transition xmlns:p14="http://schemas.microsoft.com/office/powerpoint/2010/main" spd="slow" advTm="10179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while</a:t>
            </a:r>
            <a:r>
              <a:rPr lang="en-US" dirty="0"/>
              <a:t> statement – iteration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620000" cy="1524000"/>
          </a:xfrm>
        </p:spPr>
        <p:txBody>
          <a:bodyPr/>
          <a:lstStyle/>
          <a:p>
            <a:r>
              <a:rPr lang="en-US" dirty="0"/>
              <a:t>Repeat a block of statements until a predicate expression is satisfied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2085475"/>
            <a:ext cx="64008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&lt;initialization statements&gt;</a:t>
            </a:r>
          </a:p>
          <a:p>
            <a:r>
              <a:rPr lang="en-US" sz="2800" b="1" dirty="0">
                <a:latin typeface="Courier New"/>
                <a:cs typeface="Courier New"/>
              </a:rPr>
              <a:t>while</a:t>
            </a:r>
            <a:r>
              <a:rPr lang="en-US" sz="2000" dirty="0">
                <a:latin typeface="Courier New"/>
                <a:cs typeface="Courier New"/>
              </a:rPr>
              <a:t> &lt;predicate expression&gt;</a:t>
            </a:r>
            <a:r>
              <a:rPr lang="en-US" sz="2800" b="1" dirty="0">
                <a:latin typeface="Courier New"/>
                <a:cs typeface="Courier New"/>
              </a:rPr>
              <a:t>: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   &lt;body statements&gt;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&lt;rest of the program&gt;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14</a:t>
            </a:fld>
            <a:endParaRPr lang="en-US" b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68493B-1F10-0C46-9831-EF2ACD61A777}"/>
              </a:ext>
            </a:extLst>
          </p:cNvPr>
          <p:cNvSpPr/>
          <p:nvPr/>
        </p:nvSpPr>
        <p:spPr>
          <a:xfrm>
            <a:off x="5257800" y="32766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first_primes</a:t>
            </a:r>
            <a:r>
              <a:rPr lang="en-US" dirty="0"/>
              <a:t>(k):</a:t>
            </a:r>
          </a:p>
          <a:p>
            <a:r>
              <a:rPr lang="en-US" dirty="0"/>
              <a:t>    """ Return the first k primes.</a:t>
            </a:r>
          </a:p>
          <a:p>
            <a:r>
              <a:rPr lang="en-US" dirty="0"/>
              <a:t>    """</a:t>
            </a:r>
          </a:p>
          <a:p>
            <a:r>
              <a:rPr lang="en-US" dirty="0"/>
              <a:t>    primes = []</a:t>
            </a:r>
          </a:p>
          <a:p>
            <a:r>
              <a:rPr lang="en-US" dirty="0"/>
              <a:t>    </a:t>
            </a:r>
            <a:r>
              <a:rPr lang="en-US" dirty="0" err="1"/>
              <a:t>num</a:t>
            </a:r>
            <a:r>
              <a:rPr lang="en-US" dirty="0"/>
              <a:t> = 2</a:t>
            </a:r>
          </a:p>
          <a:p>
            <a:r>
              <a:rPr lang="en-US" dirty="0"/>
              <a:t>    while </a:t>
            </a:r>
            <a:r>
              <a:rPr lang="en-US" dirty="0" err="1"/>
              <a:t>len</a:t>
            </a:r>
            <a:r>
              <a:rPr lang="en-US" dirty="0"/>
              <a:t>(primes) &lt; k :</a:t>
            </a:r>
          </a:p>
          <a:p>
            <a:r>
              <a:rPr lang="en-US" dirty="0"/>
              <a:t>        if prime(</a:t>
            </a:r>
            <a:r>
              <a:rPr lang="en-US" dirty="0" err="1"/>
              <a:t>num</a:t>
            </a:r>
            <a:r>
              <a:rPr lang="en-US" dirty="0"/>
              <a:t>):</a:t>
            </a:r>
          </a:p>
          <a:p>
            <a:r>
              <a:rPr lang="en-US" dirty="0"/>
              <a:t>            primes = primes + [</a:t>
            </a:r>
            <a:r>
              <a:rPr lang="en-US" dirty="0" err="1"/>
              <a:t>num</a:t>
            </a:r>
            <a:r>
              <a:rPr lang="en-US" dirty="0"/>
              <a:t>]</a:t>
            </a:r>
          </a:p>
          <a:p>
            <a:r>
              <a:rPr lang="en-US" dirty="0"/>
              <a:t>        </a:t>
            </a:r>
            <a:r>
              <a:rPr lang="en-US" dirty="0" err="1"/>
              <a:t>num</a:t>
            </a:r>
            <a:r>
              <a:rPr lang="en-US" dirty="0"/>
              <a:t> = </a:t>
            </a:r>
            <a:r>
              <a:rPr lang="en-US" dirty="0" err="1"/>
              <a:t>num</a:t>
            </a:r>
            <a:r>
              <a:rPr lang="en-US" dirty="0"/>
              <a:t> + 1</a:t>
            </a:r>
          </a:p>
          <a:p>
            <a:r>
              <a:rPr lang="en-US" dirty="0"/>
              <a:t>    return primes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AD74C85-A6A9-204E-A20F-1D6D47404B7B}"/>
              </a:ext>
            </a:extLst>
          </p:cNvPr>
          <p:cNvSpPr txBox="1">
            <a:spLocks/>
          </p:cNvSpPr>
          <p:nvPr/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FF99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1/31/2020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011300B-25C0-A348-B82C-6E84373D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Sp20 L3</a:t>
            </a:r>
          </a:p>
        </p:txBody>
      </p:sp>
    </p:spTree>
    <p:extLst>
      <p:ext uri="{BB962C8B-B14F-4D97-AF65-F5344CB8AC3E}">
        <p14:creationId xmlns:p14="http://schemas.microsoft.com/office/powerpoint/2010/main" val="4226347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315"/>
    </mc:Choice>
    <mc:Fallback>
      <p:transition spd="slow" advTm="5131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Data-driven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620000" cy="1600200"/>
          </a:xfrm>
        </p:spPr>
        <p:txBody>
          <a:bodyPr/>
          <a:lstStyle/>
          <a:p>
            <a:r>
              <a:rPr lang="en-US" dirty="0"/>
              <a:t>describe an expression to perform on each item in a sequence</a:t>
            </a:r>
          </a:p>
          <a:p>
            <a:r>
              <a:rPr lang="en-US" dirty="0"/>
              <a:t>let the data dictate the control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2873726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[</a:t>
            </a:r>
            <a:r>
              <a:rPr lang="en-US" dirty="0">
                <a:latin typeface="Courier New"/>
                <a:cs typeface="Courier New"/>
              </a:rPr>
              <a:t> &lt;</a:t>
            </a:r>
            <a:r>
              <a:rPr lang="en-US" dirty="0" err="1">
                <a:latin typeface="Courier New"/>
                <a:cs typeface="Courier New"/>
              </a:rPr>
              <a:t>expr</a:t>
            </a:r>
            <a:r>
              <a:rPr lang="en-US" dirty="0">
                <a:latin typeface="Courier New"/>
                <a:cs typeface="Courier New"/>
              </a:rPr>
              <a:t> with loop 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&gt; </a:t>
            </a:r>
            <a:r>
              <a:rPr lang="en-US" sz="2000" b="1" dirty="0">
                <a:latin typeface="Courier New"/>
                <a:cs typeface="Courier New"/>
              </a:rPr>
              <a:t>for</a:t>
            </a:r>
            <a:r>
              <a:rPr lang="en-US" dirty="0">
                <a:latin typeface="Courier New"/>
                <a:cs typeface="Courier New"/>
              </a:rPr>
              <a:t> &lt;loop 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&gt; </a:t>
            </a:r>
            <a:r>
              <a:rPr lang="en-US" sz="2000" b="1" dirty="0">
                <a:latin typeface="Courier New"/>
                <a:cs typeface="Courier New"/>
              </a:rPr>
              <a:t>in</a:t>
            </a:r>
            <a:r>
              <a:rPr lang="en-US" dirty="0">
                <a:latin typeface="Courier New"/>
                <a:cs typeface="Courier New"/>
              </a:rPr>
              <a:t> &lt;sequence </a:t>
            </a:r>
            <a:r>
              <a:rPr lang="en-US" dirty="0" err="1">
                <a:latin typeface="Courier New"/>
                <a:cs typeface="Courier New"/>
              </a:rPr>
              <a:t>expr</a:t>
            </a:r>
            <a:r>
              <a:rPr lang="en-US" dirty="0">
                <a:latin typeface="Courier New"/>
                <a:cs typeface="Courier New"/>
              </a:rPr>
              <a:t> &gt; </a:t>
            </a:r>
            <a:r>
              <a:rPr lang="en-US" b="1" dirty="0">
                <a:latin typeface="Courier New"/>
                <a:cs typeface="Courier New"/>
              </a:rPr>
              <a:t>]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15</a:t>
            </a:fld>
            <a:endParaRPr lang="en-US" b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6F4F25-0B9F-B944-A5AB-4B01F86FA4A5}"/>
              </a:ext>
            </a:extLst>
          </p:cNvPr>
          <p:cNvSpPr/>
          <p:nvPr/>
        </p:nvSpPr>
        <p:spPr>
          <a:xfrm>
            <a:off x="791980" y="3741164"/>
            <a:ext cx="76581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 dividers(n):</a:t>
            </a:r>
          </a:p>
          <a:p>
            <a:r>
              <a:rPr lang="en-US" dirty="0"/>
              <a:t>    """Return list of whether numbers greater than 1 that divide n.         </a:t>
            </a:r>
          </a:p>
          <a:p>
            <a:r>
              <a:rPr lang="en-US" dirty="0"/>
              <a:t>                                                                                </a:t>
            </a:r>
          </a:p>
          <a:p>
            <a:r>
              <a:rPr lang="en-US" dirty="0"/>
              <a:t>    &gt;&gt;&gt; dividers(6)                                                         </a:t>
            </a:r>
          </a:p>
          <a:p>
            <a:r>
              <a:rPr lang="en-US" dirty="0"/>
              <a:t>    [True, True]</a:t>
            </a:r>
          </a:p>
          <a:p>
            <a:r>
              <a:rPr lang="en-US" dirty="0"/>
              <a:t>    &gt;&gt;&gt; dividers(9)                                                         </a:t>
            </a:r>
          </a:p>
          <a:p>
            <a:r>
              <a:rPr lang="en-US" dirty="0"/>
              <a:t>    [False, True, False]</a:t>
            </a:r>
          </a:p>
          <a:p>
            <a:r>
              <a:rPr lang="en-US" dirty="0"/>
              <a:t>    """</a:t>
            </a:r>
          </a:p>
          <a:p>
            <a:r>
              <a:rPr lang="en-US" dirty="0"/>
              <a:t>    return [divides(</a:t>
            </a:r>
            <a:r>
              <a:rPr lang="en-US" dirty="0" err="1"/>
              <a:t>n,i</a:t>
            </a:r>
            <a:r>
              <a:rPr lang="en-US" dirty="0"/>
              <a:t>) for </a:t>
            </a:r>
            <a:r>
              <a:rPr lang="en-US" dirty="0" err="1"/>
              <a:t>i</a:t>
            </a:r>
            <a:r>
              <a:rPr lang="en-US" dirty="0"/>
              <a:t> in range(2,(n//2)+1) ]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B7D3C68-C5CC-094E-9E15-8FAA32A82AC1}"/>
              </a:ext>
            </a:extLst>
          </p:cNvPr>
          <p:cNvSpPr txBox="1">
            <a:spLocks/>
          </p:cNvSpPr>
          <p:nvPr/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FF99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1/31/2020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CFBEC81-BEFB-FD4E-970A-ABFC96CA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Sp20 L3</a:t>
            </a:r>
          </a:p>
        </p:txBody>
      </p:sp>
    </p:spTree>
    <p:extLst>
      <p:ext uri="{BB962C8B-B14F-4D97-AF65-F5344CB8AC3E}">
        <p14:creationId xmlns:p14="http://schemas.microsoft.com/office/powerpoint/2010/main" val="3468011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424"/>
    </mc:Choice>
    <mc:Fallback>
      <p:transition spd="slow" advTm="6142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for the Wandering Mind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6298"/>
            <a:ext cx="8001000" cy="5257800"/>
          </a:xfrm>
        </p:spPr>
        <p:txBody>
          <a:bodyPr/>
          <a:lstStyle/>
          <a:p>
            <a:r>
              <a:rPr lang="en-US" dirty="0"/>
              <a:t>Could we build a complete computer that has no instructions, only data?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16</a:t>
            </a:fld>
            <a:endParaRPr lang="en-US" b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F2ED263-2F6B-064C-ABCB-D1145ED6FB2C}"/>
              </a:ext>
            </a:extLst>
          </p:cNvPr>
          <p:cNvSpPr txBox="1">
            <a:spLocks/>
          </p:cNvSpPr>
          <p:nvPr/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FF99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1/31/2020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BEC11F6-048A-A341-B666-CD04B3B1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Sp20 L3</a:t>
            </a:r>
          </a:p>
        </p:txBody>
      </p:sp>
    </p:spTree>
    <p:extLst>
      <p:ext uri="{BB962C8B-B14F-4D97-AF65-F5344CB8AC3E}">
        <p14:creationId xmlns:p14="http://schemas.microsoft.com/office/powerpoint/2010/main" val="4124960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0518"/>
    </mc:Choice>
    <mc:Fallback>
      <p:transition spd="slow" advTm="14051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543800" cy="3352800"/>
          </a:xfrm>
        </p:spPr>
        <p:txBody>
          <a:bodyPr/>
          <a:lstStyle/>
          <a:p>
            <a:r>
              <a:rPr lang="en-US" sz="3200" dirty="0"/>
              <a:t>More spots opened for lab sections</a:t>
            </a:r>
          </a:p>
          <a:p>
            <a:r>
              <a:rPr lang="en-US" sz="3200" dirty="0"/>
              <a:t>Please try to attend labs you signed up for. (See Piazza)</a:t>
            </a:r>
          </a:p>
          <a:p>
            <a:r>
              <a:rPr lang="en-US" sz="3200" dirty="0"/>
              <a:t>Reminder: </a:t>
            </a:r>
            <a:r>
              <a:rPr lang="en-US" sz="3200" dirty="0" err="1"/>
              <a:t>iClickers</a:t>
            </a:r>
            <a:r>
              <a:rPr lang="en-US" sz="3200" dirty="0"/>
              <a:t> next week.</a:t>
            </a:r>
          </a:p>
          <a:p>
            <a:pPr lvl="1"/>
            <a:r>
              <a:rPr lang="en-US" sz="2600" dirty="0"/>
              <a:t> Can register them at any time during the semester. </a:t>
            </a:r>
          </a:p>
          <a:p>
            <a:r>
              <a:rPr lang="en-US" sz="3200" dirty="0"/>
              <a:t>We’re going to be doing live coding, so review videos, not just slides.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</a:t>
            </a:fld>
            <a:endParaRPr lang="en-US" b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553200"/>
            <a:ext cx="1524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1/31/2020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Sp20 L3</a:t>
            </a:r>
          </a:p>
        </p:txBody>
      </p:sp>
    </p:spTree>
    <p:extLst>
      <p:ext uri="{BB962C8B-B14F-4D97-AF65-F5344CB8AC3E}">
        <p14:creationId xmlns:p14="http://schemas.microsoft.com/office/powerpoint/2010/main" val="37708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12"/>
    </mc:Choice>
    <mc:Fallback xmlns="">
      <p:transition xmlns:p14="http://schemas.microsoft.com/office/powerpoint/2010/main" spd="slow" advTm="4101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Concepts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543800" cy="3352800"/>
          </a:xfrm>
        </p:spPr>
        <p:txBody>
          <a:bodyPr/>
          <a:lstStyle/>
          <a:p>
            <a:r>
              <a:rPr lang="en-US" sz="3200" dirty="0"/>
              <a:t>Conditional Statement</a:t>
            </a:r>
          </a:p>
          <a:p>
            <a:r>
              <a:rPr lang="en-US" sz="3200" dirty="0"/>
              <a:t>Functions</a:t>
            </a:r>
          </a:p>
          <a:p>
            <a:r>
              <a:rPr lang="en-US" sz="3200" dirty="0"/>
              <a:t>Iteration</a:t>
            </a:r>
          </a:p>
          <a:p>
            <a:endParaRPr lang="en-US" dirty="0"/>
          </a:p>
        </p:txBody>
      </p:sp>
      <p:pic>
        <p:nvPicPr>
          <p:cNvPr id="8" name="Picture 7" descr="RF-Graphic-from-DrawShop-a-head-full-of-excellent-ideas-109477-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" y="5029200"/>
            <a:ext cx="990600" cy="1617980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</a:t>
            </a:fld>
            <a:endParaRPr lang="en-US" b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2FAAC2A-F8AC-784A-8651-70EC95BA1A70}"/>
              </a:ext>
            </a:extLst>
          </p:cNvPr>
          <p:cNvSpPr txBox="1">
            <a:spLocks/>
          </p:cNvSpPr>
          <p:nvPr/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FF99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1/31/2020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9200B0E-F922-4147-873F-CCBC715C9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Sp20 L3</a:t>
            </a:r>
          </a:p>
        </p:txBody>
      </p:sp>
    </p:spTree>
    <p:extLst>
      <p:ext uri="{BB962C8B-B14F-4D97-AF65-F5344CB8AC3E}">
        <p14:creationId xmlns:p14="http://schemas.microsoft.com/office/powerpoint/2010/main" val="210810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12"/>
    </mc:Choice>
    <mc:Fallback xmlns="">
      <p:transition xmlns:p14="http://schemas.microsoft.com/office/powerpoint/2010/main" spd="slow" advTm="4101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you can do now: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543800" cy="3810000"/>
          </a:xfrm>
        </p:spPr>
        <p:txBody>
          <a:bodyPr/>
          <a:lstStyle/>
          <a:p>
            <a:r>
              <a:rPr lang="en-US" dirty="0"/>
              <a:t>Write a program that makes a decision.</a:t>
            </a:r>
          </a:p>
          <a:p>
            <a:r>
              <a:rPr lang="en-US" dirty="0"/>
              <a:t>Write your own functions</a:t>
            </a:r>
          </a:p>
          <a:p>
            <a:r>
              <a:rPr lang="en-US" dirty="0"/>
              <a:t>Use loops so you can process lots of data.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4</a:t>
            </a:fld>
            <a:endParaRPr lang="en-US" b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2FAAC2A-F8AC-784A-8651-70EC95BA1A70}"/>
              </a:ext>
            </a:extLst>
          </p:cNvPr>
          <p:cNvSpPr txBox="1">
            <a:spLocks/>
          </p:cNvSpPr>
          <p:nvPr/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FF99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1/31/2020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9200B0E-F922-4147-873F-CCBC715C9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Sp20 L3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5F9EBE-4A19-AA42-A002-F8EBF3C8C534}"/>
              </a:ext>
            </a:extLst>
          </p:cNvPr>
          <p:cNvSpPr txBox="1"/>
          <p:nvPr/>
        </p:nvSpPr>
        <p:spPr>
          <a:xfrm>
            <a:off x="5305168" y="1359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7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12"/>
    </mc:Choice>
    <mc:Fallback xmlns="">
      <p:transition xmlns:p14="http://schemas.microsoft.com/office/powerpoint/2010/main" spd="slow" advTm="4101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EBFB2-7D44-7344-8FA2-439B7ADF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Review: Files, Terminals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4B912-7163-7047-8C98-B8ABE5F1C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mostly lab 0 review.</a:t>
            </a:r>
          </a:p>
          <a:p>
            <a:r>
              <a:rPr lang="en-US" dirty="0"/>
              <a:t>It will take time to get used to everything!</a:t>
            </a:r>
          </a:p>
          <a:p>
            <a:r>
              <a:rPr lang="en-US" dirty="0"/>
              <a:t>Things we’ll do:</a:t>
            </a:r>
          </a:p>
          <a:p>
            <a:pPr lvl="1"/>
            <a:r>
              <a:rPr lang="en-US" dirty="0"/>
              <a:t>Use the command line to run files</a:t>
            </a:r>
          </a:p>
          <a:p>
            <a:pPr lvl="1"/>
            <a:r>
              <a:rPr lang="en-US" dirty="0"/>
              <a:t>Review the difference between notebooks and files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74B8B-F107-F94E-B0C0-41B01B670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UCB CS88 Fa16 L1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A689F-3D90-0245-858A-D68893DB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5</a:t>
            </a:fld>
            <a:endParaRPr lang="en-US" b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FEE8A5E-9334-864A-BAEB-0C49269403F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8/26/16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8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153400" cy="5257800"/>
          </a:xfrm>
        </p:spPr>
        <p:txBody>
          <a:bodyPr/>
          <a:lstStyle/>
          <a:p>
            <a:pPr>
              <a:tabLst>
                <a:tab pos="4167188" algn="l"/>
              </a:tabLst>
            </a:pPr>
            <a:r>
              <a:rPr lang="en-US" dirty="0"/>
              <a:t>Expression		</a:t>
            </a:r>
            <a:r>
              <a:rPr lang="en-US" b="0" dirty="0">
                <a:latin typeface="Courier New"/>
                <a:cs typeface="Courier New"/>
              </a:rPr>
              <a:t>3.1 * 2.6</a:t>
            </a:r>
          </a:p>
          <a:p>
            <a:pPr>
              <a:tabLst>
                <a:tab pos="4167188" algn="l"/>
              </a:tabLst>
            </a:pPr>
            <a:r>
              <a:rPr lang="en-US" dirty="0"/>
              <a:t>Call expression		</a:t>
            </a:r>
            <a:r>
              <a:rPr lang="en-US" b="0" dirty="0">
                <a:latin typeface="Courier New"/>
                <a:cs typeface="Courier New"/>
              </a:rPr>
              <a:t>max(0, x)</a:t>
            </a:r>
          </a:p>
          <a:p>
            <a:pPr>
              <a:tabLst>
                <a:tab pos="4167188" algn="l"/>
              </a:tabLst>
            </a:pPr>
            <a:r>
              <a:rPr lang="en-US" dirty="0"/>
              <a:t>Variables</a:t>
            </a:r>
          </a:p>
          <a:p>
            <a:pPr>
              <a:tabLst>
                <a:tab pos="4167188" algn="l"/>
              </a:tabLst>
            </a:pPr>
            <a:r>
              <a:rPr lang="en-US" dirty="0"/>
              <a:t>Assignment Statement		</a:t>
            </a:r>
            <a:r>
              <a:rPr lang="en-US" b="0" dirty="0">
                <a:latin typeface="Courier New"/>
                <a:cs typeface="Courier New"/>
              </a:rPr>
              <a:t>x = &lt;expression&gt;</a:t>
            </a:r>
          </a:p>
          <a:p>
            <a:pPr>
              <a:tabLst>
                <a:tab pos="4167188" algn="l"/>
              </a:tabLst>
            </a:pPr>
            <a:r>
              <a:rPr lang="en-US" dirty="0"/>
              <a:t>Define Function:      </a:t>
            </a:r>
            <a:r>
              <a:rPr lang="en-US" sz="2000" b="0" dirty="0">
                <a:latin typeface="Courier"/>
                <a:cs typeface="Courier"/>
              </a:rPr>
              <a:t>def</a:t>
            </a:r>
            <a:r>
              <a:rPr lang="en-US" sz="2000" b="0" dirty="0"/>
              <a:t> &lt;function name&gt; </a:t>
            </a:r>
            <a:r>
              <a:rPr lang="en-US" sz="2000" b="0" dirty="0">
                <a:latin typeface="Courier"/>
                <a:cs typeface="Courier"/>
              </a:rPr>
              <a:t>(</a:t>
            </a:r>
            <a:r>
              <a:rPr lang="en-US" sz="2000" b="0" dirty="0"/>
              <a:t>&lt;parameter list&gt;</a:t>
            </a:r>
            <a:r>
              <a:rPr lang="en-US" sz="2000" b="0" dirty="0">
                <a:latin typeface="Courier"/>
                <a:cs typeface="Courier"/>
              </a:rPr>
              <a:t>):</a:t>
            </a:r>
            <a:endParaRPr lang="en-US" dirty="0"/>
          </a:p>
          <a:p>
            <a:pPr>
              <a:tabLst>
                <a:tab pos="4167188" algn="l"/>
              </a:tabLst>
            </a:pPr>
            <a:r>
              <a:rPr lang="en-US" dirty="0"/>
              <a:t>Control Statements:                </a:t>
            </a:r>
            <a:r>
              <a:rPr lang="en-US" b="0" dirty="0"/>
              <a:t>if … </a:t>
            </a:r>
            <a:br>
              <a:rPr lang="en-US" b="0" dirty="0"/>
            </a:br>
            <a:r>
              <a:rPr lang="en-US" b="0" dirty="0"/>
              <a:t>		for …</a:t>
            </a:r>
            <a:br>
              <a:rPr lang="en-US" b="0" dirty="0"/>
            </a:br>
            <a:r>
              <a:rPr lang="en-US" b="0" dirty="0"/>
              <a:t>                                                   while …</a:t>
            </a:r>
            <a:br>
              <a:rPr lang="en-US" b="0" dirty="0"/>
            </a:br>
            <a:r>
              <a:rPr lang="en-US" b="0" dirty="0"/>
              <a:t>                                                   list comprehension </a:t>
            </a:r>
            <a:br>
              <a:rPr lang="en-US" b="0" dirty="0"/>
            </a:br>
            <a:r>
              <a:rPr lang="en-US" b="0" dirty="0"/>
              <a:t>	</a:t>
            </a:r>
            <a:endParaRPr lang="en-US" b="0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6</a:t>
            </a:fld>
            <a:endParaRPr lang="en-US" b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72A35B7-256F-BA49-A69E-5B7F08166CA1}"/>
              </a:ext>
            </a:extLst>
          </p:cNvPr>
          <p:cNvSpPr txBox="1">
            <a:spLocks/>
          </p:cNvSpPr>
          <p:nvPr/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FF99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1/31/2020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2613ABA-A7E2-E048-936A-28CBFCAC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Sp20 L3</a:t>
            </a:r>
          </a:p>
        </p:txBody>
      </p:sp>
    </p:spTree>
    <p:extLst>
      <p:ext uri="{BB962C8B-B14F-4D97-AF65-F5344CB8AC3E}">
        <p14:creationId xmlns:p14="http://schemas.microsoft.com/office/powerpoint/2010/main" val="313455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965"/>
    </mc:Choice>
    <mc:Fallback xmlns="">
      <p:transition xmlns:p14="http://schemas.microsoft.com/office/powerpoint/2010/main" spd="slow" advTm="1679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some statements, conditional on a </a:t>
            </a:r>
            <a:r>
              <a:rPr lang="en-US" i="1" dirty="0"/>
              <a:t>predicate </a:t>
            </a:r>
            <a:r>
              <a:rPr lang="en-US" dirty="0"/>
              <a:t>expression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2286000"/>
            <a:ext cx="541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if</a:t>
            </a:r>
            <a:r>
              <a:rPr lang="en-US" sz="2400" dirty="0">
                <a:latin typeface="Courier New"/>
                <a:cs typeface="Courier New"/>
              </a:rPr>
              <a:t> &lt;predicate&gt;</a:t>
            </a:r>
            <a:r>
              <a:rPr lang="en-US" sz="2400" b="1" dirty="0">
                <a:latin typeface="Courier New"/>
                <a:cs typeface="Courier New"/>
              </a:rPr>
              <a:t>:</a:t>
            </a:r>
          </a:p>
          <a:p>
            <a:r>
              <a:rPr lang="en-US" sz="2400" dirty="0">
                <a:latin typeface="Courier New"/>
                <a:cs typeface="Courier New"/>
              </a:rPr>
              <a:t>       &lt;true statements&gt;</a:t>
            </a:r>
          </a:p>
          <a:p>
            <a:r>
              <a:rPr lang="hu-HU" sz="2400" b="1" dirty="0">
                <a:latin typeface="Courier New"/>
                <a:cs typeface="Courier New"/>
              </a:rPr>
              <a:t>else:</a:t>
            </a:r>
          </a:p>
          <a:p>
            <a:r>
              <a:rPr lang="en-US" sz="2400" dirty="0">
                <a:latin typeface="Courier New"/>
                <a:cs typeface="Courier New"/>
              </a:rPr>
              <a:t>       &lt;false statements&gt;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7</a:t>
            </a:fld>
            <a:endParaRPr lang="en-US" b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2FAF7E-D371-614C-B357-A47BEFF66558}"/>
              </a:ext>
            </a:extLst>
          </p:cNvPr>
          <p:cNvSpPr txBox="1"/>
          <p:nvPr/>
        </p:nvSpPr>
        <p:spPr>
          <a:xfrm>
            <a:off x="2057400" y="4648200"/>
            <a:ext cx="541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if</a:t>
            </a:r>
            <a:r>
              <a:rPr lang="en-US" sz="2400" dirty="0">
                <a:latin typeface="Courier New"/>
                <a:cs typeface="Courier New"/>
              </a:rPr>
              <a:t> (temperature&gt;98.6)</a:t>
            </a:r>
            <a:r>
              <a:rPr lang="en-US" sz="2400" b="1" dirty="0">
                <a:latin typeface="Courier New"/>
                <a:cs typeface="Courier New"/>
              </a:rPr>
              <a:t>:</a:t>
            </a:r>
          </a:p>
          <a:p>
            <a:r>
              <a:rPr lang="en-US" sz="2400" dirty="0">
                <a:latin typeface="Courier New"/>
                <a:cs typeface="Courier New"/>
              </a:rPr>
              <a:t>       print(“fever!”)</a:t>
            </a:r>
          </a:p>
          <a:p>
            <a:r>
              <a:rPr lang="hu-HU" sz="2400" b="1" dirty="0">
                <a:latin typeface="Courier New"/>
                <a:cs typeface="Courier New"/>
              </a:rPr>
              <a:t>else:</a:t>
            </a:r>
          </a:p>
          <a:p>
            <a:r>
              <a:rPr lang="en-US" sz="2400" dirty="0">
                <a:latin typeface="Courier New"/>
                <a:cs typeface="Courier New"/>
              </a:rPr>
              <a:t>       print(“no fever”)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7C59B25-8FDE-4747-8A82-1F7B82623060}"/>
              </a:ext>
            </a:extLst>
          </p:cNvPr>
          <p:cNvSpPr txBox="1">
            <a:spLocks/>
          </p:cNvSpPr>
          <p:nvPr/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FF99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1/31/2020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3698053-7DFA-4447-9EA6-15D7315D2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Sp20 L3</a:t>
            </a:r>
          </a:p>
        </p:txBody>
      </p:sp>
    </p:spTree>
    <p:extLst>
      <p:ext uri="{BB962C8B-B14F-4D97-AF65-F5344CB8AC3E}">
        <p14:creationId xmlns:p14="http://schemas.microsoft.com/office/powerpoint/2010/main" val="208847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147"/>
    </mc:Choice>
    <mc:Fallback xmlns="">
      <p:transition xmlns:p14="http://schemas.microsoft.com/office/powerpoint/2010/main" spd="slow" advTm="4614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029200"/>
            <a:ext cx="7620000" cy="1295400"/>
          </a:xfrm>
        </p:spPr>
        <p:txBody>
          <a:bodyPr/>
          <a:lstStyle/>
          <a:p>
            <a:r>
              <a:rPr lang="en-US" dirty="0"/>
              <a:t>Abstracts an expression or set of statements to apply to lots of instances of the problem</a:t>
            </a:r>
          </a:p>
          <a:p>
            <a:r>
              <a:rPr lang="en-US" dirty="0"/>
              <a:t>A function should </a:t>
            </a:r>
            <a:r>
              <a:rPr lang="en-US" i="1" dirty="0"/>
              <a:t>do one thing well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81400" y="3124200"/>
            <a:ext cx="1921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expression</a:t>
            </a:r>
          </a:p>
        </p:txBody>
      </p:sp>
      <p:sp>
        <p:nvSpPr>
          <p:cNvPr id="8" name="Cloud 7"/>
          <p:cNvSpPr/>
          <p:nvPr/>
        </p:nvSpPr>
        <p:spPr bwMode="auto">
          <a:xfrm>
            <a:off x="2895600" y="2819400"/>
            <a:ext cx="3505200" cy="1371600"/>
          </a:xfrm>
          <a:prstGeom prst="cloud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1828800"/>
            <a:ext cx="459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"/>
                <a:cs typeface="Courier"/>
              </a:rPr>
              <a:t>def</a:t>
            </a:r>
            <a:r>
              <a:rPr lang="en-US" dirty="0"/>
              <a:t> &lt;function name&gt; </a:t>
            </a:r>
            <a:r>
              <a:rPr lang="en-US" b="1" dirty="0">
                <a:latin typeface="Courier"/>
                <a:cs typeface="Courier"/>
              </a:rPr>
              <a:t>(</a:t>
            </a:r>
            <a:r>
              <a:rPr lang="en-US" dirty="0"/>
              <a:t>&lt;argument list&gt;</a:t>
            </a:r>
            <a:r>
              <a:rPr lang="en-US" b="1" dirty="0">
                <a:latin typeface="Courier"/>
                <a:cs typeface="Courier"/>
              </a:rPr>
              <a:t>) :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5000" y="3276600"/>
            <a:ext cx="10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/>
                <a:cs typeface="Courier"/>
              </a:rPr>
              <a:t>return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4495800" y="2286000"/>
            <a:ext cx="0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5029200" y="2286000"/>
            <a:ext cx="0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8</a:t>
            </a:fld>
            <a:endParaRPr lang="en-US" b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50079042-33BC-FA47-95FE-E748B3CE00D4}"/>
              </a:ext>
            </a:extLst>
          </p:cNvPr>
          <p:cNvSpPr txBox="1">
            <a:spLocks/>
          </p:cNvSpPr>
          <p:nvPr/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FF99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1/31/2020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DF76803-C7F7-D147-B275-8D8C064E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Sp20 L3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93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512"/>
    </mc:Choice>
    <mc:Fallback xmlns="">
      <p:transition xmlns:p14="http://schemas.microsoft.com/office/powerpoint/2010/main" spd="slow" advTm="3445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1946"/>
            <a:ext cx="8229600" cy="736600"/>
          </a:xfrm>
        </p:spPr>
        <p:txBody>
          <a:bodyPr/>
          <a:lstStyle/>
          <a:p>
            <a:r>
              <a:rPr lang="en-US" dirty="0"/>
              <a:t>Functions: Calling and Returning Results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9</a:t>
            </a:fld>
            <a:endParaRPr lang="en-US" b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84F4415-A770-EB4A-96D4-8156873EC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80622"/>
            <a:ext cx="8763000" cy="5485070"/>
          </a:xfrm>
          <a:prstGeom prst="rect">
            <a:avLst/>
          </a:prstGeom>
        </p:spPr>
      </p:pic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FB22709B-8ECA-EB4B-86AB-755BCAA754F4}"/>
              </a:ext>
            </a:extLst>
          </p:cNvPr>
          <p:cNvSpPr txBox="1">
            <a:spLocks/>
          </p:cNvSpPr>
          <p:nvPr/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FF99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1/31/2020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536438A0-7514-B044-B1EA-DE85706B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Sp20 L3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445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512"/>
    </mc:Choice>
    <mc:Fallback xmlns="">
      <p:transition xmlns:p14="http://schemas.microsoft.com/office/powerpoint/2010/main" spd="slow" advTm="34451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74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74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74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74.8"/>
</p:tagLst>
</file>

<file path=ppt/theme/theme1.xml><?xml version="1.0" encoding="utf-8"?>
<a:theme xmlns:a="http://schemas.openxmlformats.org/drawingml/2006/main" name="cs162-fa14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cs162-fa14.potx</Template>
  <TotalTime>28644</TotalTime>
  <Pages>12</Pages>
  <Words>960</Words>
  <Application>Microsoft Macintosh PowerPoint</Application>
  <PresentationFormat>Letter Paper (8.5x11 in)</PresentationFormat>
  <Paragraphs>185</Paragraphs>
  <Slides>16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18 VAG Rounded Bold   07390</vt:lpstr>
      <vt:lpstr>Arial</vt:lpstr>
      <vt:lpstr>Courier</vt:lpstr>
      <vt:lpstr>Courier New</vt:lpstr>
      <vt:lpstr>Helvetica</vt:lpstr>
      <vt:lpstr>Source Code Pro</vt:lpstr>
      <vt:lpstr>Times New Roman</vt:lpstr>
      <vt:lpstr>cs162-fa14</vt:lpstr>
      <vt:lpstr> Computational Structures in Data Science</vt:lpstr>
      <vt:lpstr>Administrivia</vt:lpstr>
      <vt:lpstr>Computational Concepts Today</vt:lpstr>
      <vt:lpstr>Things you can do now:</vt:lpstr>
      <vt:lpstr>A Brief Review: Files, Terminals</vt:lpstr>
      <vt:lpstr>Let’s talk About Python</vt:lpstr>
      <vt:lpstr>Conditional statement</vt:lpstr>
      <vt:lpstr>Defining Functions</vt:lpstr>
      <vt:lpstr>Functions: Calling and Returning Results</vt:lpstr>
      <vt:lpstr>Functions and Arguments</vt:lpstr>
      <vt:lpstr>How to write a good Function</vt:lpstr>
      <vt:lpstr>Example: Prime Numbers</vt:lpstr>
      <vt:lpstr>for statement – iteration control</vt:lpstr>
      <vt:lpstr>while statement – iteration control</vt:lpstr>
      <vt:lpstr>Data-driven iteration</vt:lpstr>
      <vt:lpstr>Thoughts for the Wandering Mind</vt:lpstr>
    </vt:vector>
  </TitlesOfParts>
  <Company>University of California,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 and TinyOS:  Hardware and Software for Network Sensors  - the software part –</dc:title>
  <dc:subject/>
  <dc:creator>David E. Culler</dc:creator>
  <cp:keywords/>
  <dc:description/>
  <cp:lastModifiedBy>Microsoft Office User</cp:lastModifiedBy>
  <cp:revision>552</cp:revision>
  <cp:lastPrinted>2016-09-02T04:47:25Z</cp:lastPrinted>
  <dcterms:created xsi:type="dcterms:W3CDTF">2009-09-09T21:17:00Z</dcterms:created>
  <dcterms:modified xsi:type="dcterms:W3CDTF">2020-02-03T08:38:05Z</dcterms:modified>
</cp:coreProperties>
</file>