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8"/>
  </p:notesMasterIdLst>
  <p:sldIdLst>
    <p:sldId id="256" r:id="rId3"/>
    <p:sldId id="271" r:id="rId4"/>
    <p:sldId id="257" r:id="rId5"/>
    <p:sldId id="258" r:id="rId6"/>
    <p:sldId id="259" r:id="rId7"/>
    <p:sldId id="261" r:id="rId8"/>
    <p:sldId id="371" r:id="rId9"/>
    <p:sldId id="368" r:id="rId10"/>
    <p:sldId id="366" r:id="rId11"/>
    <p:sldId id="367" r:id="rId12"/>
    <p:sldId id="365" r:id="rId13"/>
    <p:sldId id="262" r:id="rId14"/>
    <p:sldId id="372" r:id="rId15"/>
    <p:sldId id="370" r:id="rId16"/>
    <p:sldId id="263" r:id="rId17"/>
    <p:sldId id="369" r:id="rId18"/>
    <p:sldId id="373" r:id="rId19"/>
    <p:sldId id="260" r:id="rId20"/>
    <p:sldId id="264" r:id="rId21"/>
    <p:sldId id="265" r:id="rId22"/>
    <p:sldId id="266" r:id="rId23"/>
    <p:sldId id="267" r:id="rId24"/>
    <p:sldId id="268" r:id="rId25"/>
    <p:sldId id="269" r:id="rId26"/>
    <p:sldId id="270" r:id="rId27"/>
  </p:sldIdLst>
  <p:sldSz cx="9144000" cy="6858000" type="screen4x3"/>
  <p:notesSz cx="6997700" cy="9194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0"/>
    <p:restoredTop sz="94742"/>
  </p:normalViewPr>
  <p:slideViewPr>
    <p:cSldViewPr snapToGrid="0" snapToObjects="1">
      <p:cViewPr>
        <p:scale>
          <a:sx n="109" d="100"/>
          <a:sy n="109" d="100"/>
        </p:scale>
        <p:origin x="1744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E6A0497-FA14-4881-862A-AC8598D64A9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pPr>
              <a:lnSpc>
                <a:spcPct val="9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 = 1,2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x,y = 3,4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a,b = z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 algn="r">
              <a:lnSpc>
                <a:spcPct val="100000"/>
              </a:lnSpc>
            </a:pPr>
            <a:fld id="{165B8C20-F1E5-4419-B419-F91A10623A09}" type="slidenum">
              <a:rPr lang="en-US" sz="9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75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pPr marL="457200" indent="-228240">
              <a:lnSpc>
                <a:spcPct val="9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Roll the three slides into a flow chart. Do I have a sequence of things I’m iterating through / Can I easily make it? If not, Do I have a condition for when I should stop iterating? If not, go back to defining your problem, iteration might not be the correct tool. If so, while loop. If you have a seq, do I want to return a list? If so, most likely list comp will be more compact. If not, for loop.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2F100DDF-FC7A-49CE-BED4-AD7801D2344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761976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85800" y="3813120"/>
            <a:ext cx="761976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90000" y="106668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90000" y="381312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85800" y="381312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7619760" cy="5257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85800" y="1066680"/>
            <a:ext cx="7619760" cy="5257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1200960" y="1066680"/>
            <a:ext cx="6589080" cy="5257440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1200960" y="1066680"/>
            <a:ext cx="6589080" cy="5257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85800" y="1066680"/>
            <a:ext cx="7619760" cy="525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7619760" cy="5257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18080" cy="5257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90000" y="1066680"/>
            <a:ext cx="3718080" cy="5257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85800" y="228600"/>
            <a:ext cx="7695720" cy="3413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85800" y="381312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90000" y="1066680"/>
            <a:ext cx="3718080" cy="5257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85800" y="1066680"/>
            <a:ext cx="7619760" cy="525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18080" cy="5257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90000" y="106668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90000" y="381312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90000" y="106668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85800" y="3813120"/>
            <a:ext cx="761976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761976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85800" y="3813120"/>
            <a:ext cx="761976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90000" y="106668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90000" y="381312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85800" y="381312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7619760" cy="5257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85800" y="1066680"/>
            <a:ext cx="7619760" cy="5257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1200960" y="1066680"/>
            <a:ext cx="6589080" cy="5257440"/>
          </a:xfrm>
          <a:prstGeom prst="rect">
            <a:avLst/>
          </a:prstGeom>
          <a:ln>
            <a:noFill/>
          </a:ln>
        </p:spPr>
      </p:pic>
      <p:pic>
        <p:nvPicPr>
          <p:cNvPr id="83" name="Picture 82"/>
          <p:cNvPicPr/>
          <p:nvPr/>
        </p:nvPicPr>
        <p:blipFill>
          <a:blip r:embed="rId2"/>
          <a:stretch/>
        </p:blipFill>
        <p:spPr>
          <a:xfrm>
            <a:off x="1200960" y="1066680"/>
            <a:ext cx="6589080" cy="5257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UCB CS88 Fa16 L1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94121-BA6C-AD43-82C2-DF1F24FE5D9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dirty="0"/>
              <a:t>8/26/16</a:t>
            </a:r>
          </a:p>
        </p:txBody>
      </p:sp>
    </p:spTree>
    <p:extLst>
      <p:ext uri="{BB962C8B-B14F-4D97-AF65-F5344CB8AC3E}">
        <p14:creationId xmlns:p14="http://schemas.microsoft.com/office/powerpoint/2010/main" val="353186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7619760" cy="5257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18080" cy="5257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90000" y="1066680"/>
            <a:ext cx="3718080" cy="5257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85800" y="228600"/>
            <a:ext cx="7695720" cy="3413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85800" y="381312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90000" y="1066680"/>
            <a:ext cx="3718080" cy="5257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18080" cy="5257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90000" y="106668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90000" y="381312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90000" y="1066680"/>
            <a:ext cx="371808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85800" y="3813120"/>
            <a:ext cx="7619760" cy="2507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 hidden="1"/>
          <p:cNvSpPr/>
          <p:nvPr/>
        </p:nvSpPr>
        <p:spPr>
          <a:xfrm>
            <a:off x="693720" y="914400"/>
            <a:ext cx="7651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FBBA0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" name="Google Shape;17;p1"/>
          <p:cNvPicPr/>
          <p:nvPr/>
        </p:nvPicPr>
        <p:blipFill>
          <a:blip r:embed="rId14"/>
          <a:srcRect b="22231"/>
          <a:stretch/>
        </p:blipFill>
        <p:spPr>
          <a:xfrm>
            <a:off x="8229600" y="0"/>
            <a:ext cx="914040" cy="76968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693720" y="1174716"/>
            <a:ext cx="7651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 cap="rnd" cmpd="sng">
            <a:solidFill>
              <a:srgbClr val="FBBA03"/>
            </a:solidFill>
            <a:bevel/>
            <a:headEnd type="none"/>
          </a:ln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Google Shape;20;p2"/>
          <p:cNvPicPr/>
          <p:nvPr/>
        </p:nvPicPr>
        <p:blipFill>
          <a:blip r:embed="rId14"/>
          <a:srcRect b="22231"/>
          <a:stretch/>
        </p:blipFill>
        <p:spPr>
          <a:xfrm>
            <a:off x="8153280" y="0"/>
            <a:ext cx="990360" cy="83304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/>
          </p:nvPr>
        </p:nvSpPr>
        <p:spPr>
          <a:xfrm>
            <a:off x="0" y="6381720"/>
            <a:ext cx="1294920" cy="4759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/>
          </p:nvPr>
        </p:nvSpPr>
        <p:spPr>
          <a:xfrm>
            <a:off x="3200400" y="6381720"/>
            <a:ext cx="2895120" cy="4759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/>
          </p:nvPr>
        </p:nvSpPr>
        <p:spPr>
          <a:xfrm>
            <a:off x="8077320" y="6381720"/>
            <a:ext cx="1066320" cy="47592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BA725A1-1221-4116-8FCA-FFC99E9DF1C8}" type="slidenum">
              <a:rPr lang="en-US" sz="1400" b="1" strike="noStrike" spc="-1">
                <a:solidFill>
                  <a:srgbClr val="FBBA0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693720" y="914400"/>
            <a:ext cx="7651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FBBA0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4" name="Google Shape;17;p1"/>
          <p:cNvPicPr/>
          <p:nvPr/>
        </p:nvPicPr>
        <p:blipFill>
          <a:blip r:embed="rId15"/>
          <a:srcRect b="22231"/>
          <a:stretch/>
        </p:blipFill>
        <p:spPr>
          <a:xfrm>
            <a:off x="8229600" y="0"/>
            <a:ext cx="914040" cy="769680"/>
          </a:xfrm>
          <a:prstGeom prst="rect">
            <a:avLst/>
          </a:prstGeom>
          <a:ln>
            <a:noFill/>
          </a:ln>
        </p:spPr>
      </p:pic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85800" y="1066680"/>
            <a:ext cx="7619760" cy="5257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0" y="6553080"/>
            <a:ext cx="1523520" cy="30456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3048120" y="6553080"/>
            <a:ext cx="2895120" cy="30456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8610480" y="6553080"/>
            <a:ext cx="533160" cy="30456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39204482-3BA4-45FE-913D-2611F42CDEFF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s88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com/story/ai-epidemiologist-wuhan-public-health-warnings/" TargetMode="External"/><Relationship Id="rId2" Type="http://schemas.openxmlformats.org/officeDocument/2006/relationships/hyperlink" Target="https://www.washingtonpost.com/science/2020/01/24/scientists-are-unraveling-chinese-coronavirus-with-unprecedented-speed-openness/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lbertwu.org/cs61a/notes/environments.html" TargetMode="External"/><Relationship Id="rId2" Type="http://schemas.openxmlformats.org/officeDocument/2006/relationships/hyperlink" Target="http://markmiyashita.com/cs61a/environment_diagrams/rules_of_environment_diagrams/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iazza.com/class/k5kga9pwx0l754?cid=47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523880" y="0"/>
            <a:ext cx="6781320" cy="9903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90000"/>
              </a:lnSpc>
            </a:pPr>
            <a:r>
              <a:rPr lang="en-US" sz="2800" b="1" strike="noStrike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Computational Structures in Data Science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788426" y="2310007"/>
            <a:ext cx="6648252" cy="3377002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457200" indent="-380520" algn="ctr">
              <a:lnSpc>
                <a:spcPct val="9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 algn="ctr">
              <a:lnSpc>
                <a:spcPct val="9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Lecture #4: 
Lists and Functions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6757639" y="6367347"/>
            <a:ext cx="1237785" cy="39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https://cs88.org</a:t>
            </a:r>
            <a:r>
              <a:rPr lang="en-US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b="0" u="sng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-8334" y="6499791"/>
            <a:ext cx="17967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February 3, 2020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04B54-2FF5-324B-B5D7-AAAAC81FC9F1}"/>
              </a:ext>
            </a:extLst>
          </p:cNvPr>
          <p:cNvSpPr txBox="1"/>
          <p:nvPr/>
        </p:nvSpPr>
        <p:spPr>
          <a:xfrm>
            <a:off x="39643" y="2430452"/>
            <a:ext cx="19415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latin typeface="18 VAG Rounded Bold   07390"/>
              </a:rPr>
              <a:t>UC Berkeley EECS</a:t>
            </a:r>
            <a:br>
              <a:rPr lang="en-US" b="1" dirty="0">
                <a:latin typeface="18 VAG Rounded Bold   07390"/>
              </a:rPr>
            </a:br>
            <a:r>
              <a:rPr lang="en-US" b="1" dirty="0">
                <a:latin typeface="18 VAG Rounded Bold   07390"/>
              </a:rPr>
              <a:t>Lecturer</a:t>
            </a:r>
          </a:p>
          <a:p>
            <a:pPr algn="ctr">
              <a:defRPr/>
            </a:pPr>
            <a:r>
              <a:rPr lang="en-US" b="1" dirty="0">
                <a:latin typeface="18 VAG Rounded Bold   07390"/>
              </a:rPr>
              <a:t>Michael Ball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B27D00D-E988-5C45-81F9-380AF2EF1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238037" y="152400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urier"/>
                <a:cs typeface="Courier"/>
              </a:rPr>
              <a:t>while</a:t>
            </a:r>
            <a:r>
              <a:rPr lang="en-US" sz="3600" dirty="0"/>
              <a:t> statement – iteration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620000" cy="1524000"/>
          </a:xfrm>
        </p:spPr>
        <p:txBody>
          <a:bodyPr/>
          <a:lstStyle/>
          <a:p>
            <a:r>
              <a:rPr lang="en-US" dirty="0"/>
              <a:t>Repeat a block of statements until a predicate expression is satisfied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2085475"/>
            <a:ext cx="6400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&lt;initialization statements&gt;</a:t>
            </a:r>
          </a:p>
          <a:p>
            <a:r>
              <a:rPr lang="en-US" sz="2800" b="1" dirty="0">
                <a:latin typeface="Courier New"/>
                <a:cs typeface="Courier New"/>
              </a:rPr>
              <a:t>while</a:t>
            </a:r>
            <a:r>
              <a:rPr lang="en-US" sz="2000" dirty="0">
                <a:latin typeface="Courier New"/>
                <a:cs typeface="Courier New"/>
              </a:rPr>
              <a:t> &lt;predicate expression&gt;</a:t>
            </a:r>
            <a:r>
              <a:rPr lang="en-US" sz="2800" b="1" dirty="0">
                <a:latin typeface="Courier New"/>
                <a:cs typeface="Courier New"/>
              </a:rPr>
              <a:t>: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   &lt;body statements&gt;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&lt;rest of the program&gt;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10</a:t>
            </a:fld>
            <a:endParaRPr lang="en-US" b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68493B-1F10-0C46-9831-EF2ACD61A777}"/>
              </a:ext>
            </a:extLst>
          </p:cNvPr>
          <p:cNvSpPr/>
          <p:nvPr/>
        </p:nvSpPr>
        <p:spPr>
          <a:xfrm>
            <a:off x="5257800" y="32766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first_primes</a:t>
            </a:r>
            <a:r>
              <a:rPr lang="en-US" dirty="0"/>
              <a:t>(k):</a:t>
            </a:r>
          </a:p>
          <a:p>
            <a:r>
              <a:rPr lang="en-US" dirty="0"/>
              <a:t>    """ Return the first k primes.</a:t>
            </a:r>
          </a:p>
          <a:p>
            <a:r>
              <a:rPr lang="en-US" dirty="0"/>
              <a:t>    """</a:t>
            </a:r>
          </a:p>
          <a:p>
            <a:r>
              <a:rPr lang="en-US" dirty="0"/>
              <a:t>    primes = []</a:t>
            </a:r>
          </a:p>
          <a:p>
            <a:r>
              <a:rPr lang="en-US" dirty="0"/>
              <a:t>    </a:t>
            </a:r>
            <a:r>
              <a:rPr lang="en-US" dirty="0" err="1"/>
              <a:t>num</a:t>
            </a:r>
            <a:r>
              <a:rPr lang="en-US" dirty="0"/>
              <a:t> = 2</a:t>
            </a:r>
          </a:p>
          <a:p>
            <a:r>
              <a:rPr lang="en-US" dirty="0"/>
              <a:t>    while </a:t>
            </a:r>
            <a:r>
              <a:rPr lang="en-US" dirty="0" err="1"/>
              <a:t>len</a:t>
            </a:r>
            <a:r>
              <a:rPr lang="en-US" dirty="0"/>
              <a:t>(primes) &lt; k :</a:t>
            </a:r>
          </a:p>
          <a:p>
            <a:r>
              <a:rPr lang="en-US" dirty="0"/>
              <a:t>        if prime(</a:t>
            </a:r>
            <a:r>
              <a:rPr lang="en-US" dirty="0" err="1"/>
              <a:t>num</a:t>
            </a:r>
            <a:r>
              <a:rPr lang="en-US" dirty="0"/>
              <a:t>):</a:t>
            </a:r>
          </a:p>
          <a:p>
            <a:r>
              <a:rPr lang="en-US" dirty="0"/>
              <a:t>            primes = primes + [</a:t>
            </a:r>
            <a:r>
              <a:rPr lang="en-US" dirty="0" err="1"/>
              <a:t>num</a:t>
            </a:r>
            <a:r>
              <a:rPr lang="en-US" dirty="0"/>
              <a:t>]</a:t>
            </a:r>
          </a:p>
          <a:p>
            <a:r>
              <a:rPr lang="en-US" dirty="0"/>
              <a:t>        </a:t>
            </a:r>
            <a:r>
              <a:rPr lang="en-US" dirty="0" err="1"/>
              <a:t>num</a:t>
            </a:r>
            <a:r>
              <a:rPr lang="en-US" dirty="0"/>
              <a:t> = </a:t>
            </a:r>
            <a:r>
              <a:rPr lang="en-US" dirty="0" err="1"/>
              <a:t>num</a:t>
            </a:r>
            <a:r>
              <a:rPr lang="en-US" dirty="0"/>
              <a:t> + 1</a:t>
            </a:r>
          </a:p>
          <a:p>
            <a:r>
              <a:rPr lang="en-US" dirty="0"/>
              <a:t>    return primes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AD74C85-A6A9-204E-A20F-1D6D47404B7B}"/>
              </a:ext>
            </a:extLst>
          </p:cNvPr>
          <p:cNvSpPr txBox="1">
            <a:spLocks/>
          </p:cNvSpPr>
          <p:nvPr/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FF99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2/3/2020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011300B-25C0-A348-B82C-6E84373D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Sp20 L4</a:t>
            </a:r>
          </a:p>
        </p:txBody>
      </p:sp>
    </p:spTree>
    <p:extLst>
      <p:ext uri="{BB962C8B-B14F-4D97-AF65-F5344CB8AC3E}">
        <p14:creationId xmlns:p14="http://schemas.microsoft.com/office/powerpoint/2010/main" val="2714283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315"/>
    </mc:Choice>
    <mc:Fallback>
      <p:transition spd="slow" advTm="5131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Data-driven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620000" cy="1600200"/>
          </a:xfrm>
        </p:spPr>
        <p:txBody>
          <a:bodyPr/>
          <a:lstStyle/>
          <a:p>
            <a:r>
              <a:rPr lang="en-US" dirty="0"/>
              <a:t>describe an expression to perform on each item in a sequence</a:t>
            </a:r>
          </a:p>
          <a:p>
            <a:r>
              <a:rPr lang="en-US" dirty="0"/>
              <a:t>let the data dictate the control</a:t>
            </a:r>
          </a:p>
          <a:p>
            <a:r>
              <a:rPr lang="en-US" i="1" dirty="0"/>
              <a:t>“List Comprehensions”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2873726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[</a:t>
            </a:r>
            <a:r>
              <a:rPr lang="en-US" dirty="0">
                <a:latin typeface="Courier New"/>
                <a:cs typeface="Courier New"/>
              </a:rPr>
              <a:t> &lt;</a:t>
            </a:r>
            <a:r>
              <a:rPr lang="en-US" dirty="0" err="1">
                <a:latin typeface="Courier New"/>
                <a:cs typeface="Courier New"/>
              </a:rPr>
              <a:t>expr</a:t>
            </a:r>
            <a:r>
              <a:rPr lang="en-US" dirty="0">
                <a:latin typeface="Courier New"/>
                <a:cs typeface="Courier New"/>
              </a:rPr>
              <a:t> with loop 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&gt; </a:t>
            </a:r>
            <a:r>
              <a:rPr lang="en-US" sz="2000" b="1" dirty="0">
                <a:latin typeface="Courier New"/>
                <a:cs typeface="Courier New"/>
              </a:rPr>
              <a:t>for</a:t>
            </a:r>
            <a:r>
              <a:rPr lang="en-US" dirty="0">
                <a:latin typeface="Courier New"/>
                <a:cs typeface="Courier New"/>
              </a:rPr>
              <a:t> &lt;loop 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&gt; </a:t>
            </a:r>
            <a:r>
              <a:rPr lang="en-US" sz="2000" b="1" dirty="0">
                <a:latin typeface="Courier New"/>
                <a:cs typeface="Courier New"/>
              </a:rPr>
              <a:t>in</a:t>
            </a:r>
            <a:r>
              <a:rPr lang="en-US" dirty="0">
                <a:latin typeface="Courier New"/>
                <a:cs typeface="Courier New"/>
              </a:rPr>
              <a:t> &lt;sequence </a:t>
            </a:r>
            <a:r>
              <a:rPr lang="en-US" dirty="0" err="1">
                <a:latin typeface="Courier New"/>
                <a:cs typeface="Courier New"/>
              </a:rPr>
              <a:t>expr</a:t>
            </a:r>
            <a:r>
              <a:rPr lang="en-US" dirty="0">
                <a:latin typeface="Courier New"/>
                <a:cs typeface="Courier New"/>
              </a:rPr>
              <a:t> &gt; </a:t>
            </a:r>
            <a:r>
              <a:rPr lang="en-US" b="1" dirty="0">
                <a:latin typeface="Courier New"/>
                <a:cs typeface="Courier New"/>
              </a:rPr>
              <a:t>]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11</a:t>
            </a:fld>
            <a:endParaRPr lang="en-US" b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6F4F25-0B9F-B944-A5AB-4B01F86FA4A5}"/>
              </a:ext>
            </a:extLst>
          </p:cNvPr>
          <p:cNvSpPr/>
          <p:nvPr/>
        </p:nvSpPr>
        <p:spPr>
          <a:xfrm>
            <a:off x="791980" y="3741164"/>
            <a:ext cx="76581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 dividers(n):</a:t>
            </a:r>
          </a:p>
          <a:p>
            <a:r>
              <a:rPr lang="en-US" dirty="0"/>
              <a:t>    """Return list of whether numbers greater than 1 that divide n.         </a:t>
            </a:r>
          </a:p>
          <a:p>
            <a:r>
              <a:rPr lang="en-US" dirty="0"/>
              <a:t>                                                                                </a:t>
            </a:r>
          </a:p>
          <a:p>
            <a:r>
              <a:rPr lang="en-US" dirty="0"/>
              <a:t>    &gt;&gt;&gt; dividers(6)                                                         </a:t>
            </a:r>
          </a:p>
          <a:p>
            <a:r>
              <a:rPr lang="en-US" dirty="0"/>
              <a:t>    [True, True]</a:t>
            </a:r>
          </a:p>
          <a:p>
            <a:r>
              <a:rPr lang="en-US" dirty="0"/>
              <a:t>    &gt;&gt;&gt; dividers(9)                                                         </a:t>
            </a:r>
          </a:p>
          <a:p>
            <a:r>
              <a:rPr lang="en-US" dirty="0"/>
              <a:t>    [False, True, False]</a:t>
            </a:r>
          </a:p>
          <a:p>
            <a:r>
              <a:rPr lang="en-US" dirty="0"/>
              <a:t>    """</a:t>
            </a:r>
          </a:p>
          <a:p>
            <a:r>
              <a:rPr lang="en-US" dirty="0"/>
              <a:t>    return [divides(</a:t>
            </a:r>
            <a:r>
              <a:rPr lang="en-US" dirty="0" err="1"/>
              <a:t>n,i</a:t>
            </a:r>
            <a:r>
              <a:rPr lang="en-US" dirty="0"/>
              <a:t>) for </a:t>
            </a:r>
            <a:r>
              <a:rPr lang="en-US" dirty="0" err="1"/>
              <a:t>i</a:t>
            </a:r>
            <a:r>
              <a:rPr lang="en-US" dirty="0"/>
              <a:t> in range(2,(n//2)+1) ]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B7D3C68-C5CC-094E-9E15-8FAA32A82AC1}"/>
              </a:ext>
            </a:extLst>
          </p:cNvPr>
          <p:cNvSpPr txBox="1">
            <a:spLocks/>
          </p:cNvSpPr>
          <p:nvPr/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FF99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2/3/2020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CFBEC81-BEFB-FD4E-970A-ABFC96CA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Sp20 L4</a:t>
            </a:r>
          </a:p>
        </p:txBody>
      </p:sp>
    </p:spTree>
    <p:extLst>
      <p:ext uri="{BB962C8B-B14F-4D97-AF65-F5344CB8AC3E}">
        <p14:creationId xmlns:p14="http://schemas.microsoft.com/office/powerpoint/2010/main" val="1067272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424"/>
    </mc:Choice>
    <mc:Fallback>
      <p:transition spd="slow" advTm="6142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85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Control Structures Review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602640" y="1187280"/>
            <a:ext cx="7619760" cy="356328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result of 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[i for i in range(3,9) if i % 2 == 1]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is…
A) 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[3, 4, 5, 6, 7, 8, 9]
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B) 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[3, 4, 5, 6, 7, 8]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C) 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[1, 3, 5, 7, 9]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D) 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[3, 5, 7, 9]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E) 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[3, 5, 7]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http://bit.ly/88Lec3Q2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26631C15-813C-45BB-B9B6-D17C3791BA3C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224640" y="516600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Solution:
E) 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[3, 5, 7]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09/23/19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TextShape 6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Fa19 L3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And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620000" cy="5155580"/>
          </a:xfrm>
        </p:spPr>
        <p:txBody>
          <a:bodyPr/>
          <a:lstStyle/>
          <a:p>
            <a:r>
              <a:rPr lang="en-US" dirty="0"/>
              <a:t>Every </a:t>
            </a:r>
            <a:r>
              <a:rPr lang="en-US" i="1" dirty="0"/>
              <a:t>object</a:t>
            </a:r>
            <a:r>
              <a:rPr lang="en-US" dirty="0"/>
              <a:t> has a bunch of functions or actions that you can use with that object.</a:t>
            </a:r>
          </a:p>
          <a:p>
            <a:r>
              <a:rPr lang="en-US" dirty="0" err="1"/>
              <a:t>len</a:t>
            </a:r>
            <a:r>
              <a:rPr lang="en-US" dirty="0"/>
              <a:t>()</a:t>
            </a:r>
          </a:p>
          <a:p>
            <a:r>
              <a:rPr lang="en-US" dirty="0"/>
              <a:t>+ , - , *, /, **</a:t>
            </a:r>
          </a:p>
          <a:p>
            <a:r>
              <a:rPr lang="en-US" dirty="0"/>
              <a:t>min(), max()</a:t>
            </a:r>
          </a:p>
          <a:p>
            <a:r>
              <a:rPr lang="en-US" dirty="0"/>
              <a:t>Strings:</a:t>
            </a:r>
          </a:p>
          <a:p>
            <a:pPr lvl="1"/>
            <a:r>
              <a:rPr lang="en-US" dirty="0"/>
              <a:t>&lt;string&gt;.split(&lt;</a:t>
            </a:r>
            <a:r>
              <a:rPr lang="en-US" dirty="0" err="1"/>
              <a:t>sep</a:t>
            </a:r>
            <a:r>
              <a:rPr lang="en-US" dirty="0"/>
              <a:t>&gt;) →  List</a:t>
            </a:r>
          </a:p>
          <a:p>
            <a:pPr lvl="1"/>
            <a:r>
              <a:rPr lang="en-US" dirty="0"/>
              <a:t>&lt;string&gt;.join(&lt;list&gt;) → String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13</a:t>
            </a:fld>
            <a:endParaRPr lang="en-US" b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B7D3C68-C5CC-094E-9E15-8FAA32A82AC1}"/>
              </a:ext>
            </a:extLst>
          </p:cNvPr>
          <p:cNvSpPr txBox="1">
            <a:spLocks/>
          </p:cNvSpPr>
          <p:nvPr/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FF99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2/3/2020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CFBEC81-BEFB-FD4E-970A-ABFC96CA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Sp20 L4</a:t>
            </a:r>
          </a:p>
        </p:txBody>
      </p:sp>
    </p:spTree>
    <p:extLst>
      <p:ext uri="{BB962C8B-B14F-4D97-AF65-F5344CB8AC3E}">
        <p14:creationId xmlns:p14="http://schemas.microsoft.com/office/powerpoint/2010/main" val="4034048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424"/>
    </mc:Choice>
    <mc:Fallback>
      <p:transition spd="slow" advTm="6142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4F77-0F1F-C34C-8B1F-7C77C710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iClicker</a:t>
            </a:r>
            <a:r>
              <a:rPr lang="en-US" dirty="0"/>
              <a:t> Question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14B1D-38D0-9C4F-A5DA-657BEC52FC4D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/>
              <a:t>What is the value of thing after running:</a:t>
            </a:r>
          </a:p>
          <a:p>
            <a:pPr lvl="1"/>
            <a:r>
              <a:rPr lang="en-US" dirty="0">
                <a:latin typeface="Source Code Pro" panose="020B0509030403020204" pitchFamily="49" charset="77"/>
              </a:rPr>
              <a:t>thing = [ print('I like '+ course) for course in courses ]</a:t>
            </a:r>
          </a:p>
          <a:p>
            <a:pPr marL="457200" lvl="1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914400" lvl="1" indent="-457200">
              <a:buAutoNum type="alphaUcParenR"/>
            </a:pPr>
            <a:r>
              <a:rPr lang="en-US" dirty="0">
                <a:latin typeface="+mj-lt"/>
              </a:rPr>
              <a:t>Nothing</a:t>
            </a:r>
          </a:p>
          <a:p>
            <a:pPr marL="914400" lvl="1" indent="-457200">
              <a:buAutoNum type="alphaUcParenR"/>
            </a:pPr>
            <a:r>
              <a:rPr lang="en-US" dirty="0">
                <a:latin typeface="+mj-lt"/>
              </a:rPr>
              <a:t>[ “I like CS88”, “I like DATA8”, … ]</a:t>
            </a:r>
          </a:p>
          <a:p>
            <a:pPr marL="914400" lvl="1" indent="-457200">
              <a:buAutoNum type="alphaUcParenR"/>
            </a:pPr>
            <a:r>
              <a:rPr lang="en-US" dirty="0">
                <a:latin typeface="+mj-lt"/>
              </a:rPr>
              <a:t>[]</a:t>
            </a:r>
          </a:p>
          <a:p>
            <a:pPr marL="914400" lvl="1" indent="-457200">
              <a:buAutoNum type="alphaUcParenR"/>
            </a:pPr>
            <a:r>
              <a:rPr lang="en-US" dirty="0">
                <a:latin typeface="+mj-lt"/>
              </a:rPr>
              <a:t>[ None, None, None, None ]</a:t>
            </a:r>
          </a:p>
          <a:p>
            <a:pPr marL="914400" lvl="1" indent="-457200">
              <a:buAutoNum type="alphaUcParenR"/>
            </a:pPr>
            <a:r>
              <a:rPr lang="en-US" dirty="0">
                <a:latin typeface="+mj-lt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310049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85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Control Structures Review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602640" y="1187280"/>
            <a:ext cx="7619760" cy="356328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result of 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len([i for i in range(1,10) if i % 2 == 0)])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is…
A) 5
B) 4
C) 3
D) 2
E) 1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http://bit.ly/88Lec3Q3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6AE3996F-3D07-4756-A1FD-E9EF0C918FA7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02240" y="505116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Solution:
B) </a:t>
            </a:r>
            <a:r>
              <a:rPr lang="en-US" sz="24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len</a:t>
            </a:r>
            <a:r>
              <a:rPr lang="en-US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([2, 4, 6, 8]) == 4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09/23/19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TextShape 6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Fa19 L3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09FC-8823-4B4A-AF02-C77487D8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“Acronym”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72428-20FF-D44A-8B50-7F683412A5CF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/>
              <a:t>“The University of California at Berkeley” →  “UCB"</a:t>
            </a:r>
          </a:p>
        </p:txBody>
      </p:sp>
    </p:spTree>
    <p:extLst>
      <p:ext uri="{BB962C8B-B14F-4D97-AF65-F5344CB8AC3E}">
        <p14:creationId xmlns:p14="http://schemas.microsoft.com/office/powerpoint/2010/main" val="3981864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85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 err="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iClicker</a:t>
            </a: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Question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602640" y="1187280"/>
            <a:ext cx="7619760" cy="356328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&gt;&gt;&gt;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uni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= ‘The University of California at Berkeley’</a:t>
            </a: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&gt;&gt;&gt; words =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uni.split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(‘ ‘)</a:t>
            </a:r>
          </a:p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&gt;&gt;&gt; thing = [ w[0] for w in words ]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A) []
B) [‘The’, ’University’, ‘of’, ‘California’, ‘at’, ‘Berkeley’ ]
C) ‘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TUoCaB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’
D) [ ‘T’, ‘U’, ‘o’, ‘C’, ‘a’, ‘B’ ]
E)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Error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6AE3996F-3D07-4756-A1FD-E9EF0C918FA7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02240" y="505116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Solution:
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09/23/19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TextShape 6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Fa19 L3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78413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685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Iteration flow chart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59B7273F-AB0F-40A4-A578-FF100E356761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09/23/19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4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Fa19 L3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7" name="Picture 5"/>
          <p:cNvPicPr/>
          <p:nvPr/>
        </p:nvPicPr>
        <p:blipFill>
          <a:blip r:embed="rId3"/>
          <a:stretch/>
        </p:blipFill>
        <p:spPr>
          <a:xfrm>
            <a:off x="1195920" y="1211760"/>
            <a:ext cx="6229080" cy="509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85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 Interesting Example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B46FF429-2625-4AAC-9F6D-FF20D7930DD0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102240" y="505116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4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09/23/19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TextShape 5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Fa19 L3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41" name="Picture 140"/>
          <p:cNvPicPr/>
          <p:nvPr/>
        </p:nvPicPr>
        <p:blipFill>
          <a:blip r:embed="rId2"/>
          <a:stretch/>
        </p:blipFill>
        <p:spPr>
          <a:xfrm>
            <a:off x="182880" y="1389240"/>
            <a:ext cx="8468280" cy="4097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85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Tech in the News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685800" y="960093"/>
            <a:ext cx="7619760" cy="52574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lang="en-US" sz="3000" dirty="0"/>
              <a:t>Scientists are unraveling the Chinese coronavirus with unprecedented speed and openness</a:t>
            </a:r>
            <a:r>
              <a:rPr lang="en-US" sz="3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</a:t>
            </a:r>
          </a:p>
          <a:p>
            <a:pPr marL="800460" lvl="1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https://www.washingtonpost.com/science/2020/01/24/scientists-are-unraveling-chinese-coronavirus-with-unprecedented-speed-openness/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lang="en-US" sz="3000" dirty="0"/>
              <a:t>An AI Epidemiologist Sent the First Warnings of the Wuhan Virus”</a:t>
            </a:r>
          </a:p>
          <a:p>
            <a:pPr marL="800460" lvl="1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https://www.wired.com/story/ai-epidemiologist-wuhan-public-health-warnings/</a:t>
            </a:r>
            <a:endParaRPr lang="en-US" sz="1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460" lvl="1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7" name="TextShape 3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99324ED0-4B71-4600-9F7D-567AA6DC99BF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09/23/19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5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Fa19 L3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39078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685800" y="6048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Environment Diagrams aka what python tutor makes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24A77EE6-4A9D-4C14-AB3C-D2159B51C35A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102240" y="505116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4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09/23/19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TextShape 5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Fa19 L3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" name="TextShape 6"/>
          <p:cNvSpPr txBox="1"/>
          <p:nvPr/>
        </p:nvSpPr>
        <p:spPr>
          <a:xfrm>
            <a:off x="224280" y="896040"/>
            <a:ext cx="8698320" cy="57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Environment Diagrams are organizational tools that help you understand 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Terminology: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Frame: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keeps track of variable-to-value bindings, each function call has a frame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Global Frame: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global for short, the starting frame of all python programs, doesn’t correspond to a specific function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Parent Frame: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 frame of where a function is defined (default parent frame is global)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Frame number: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What we use to keep track of frames, f1, f2, f3, etc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vs 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x = 1. x is the 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1 is the 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Draw the global frame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When evaluating assignments (lines with single equal), 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always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evaluate right side first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 When you 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call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function 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A NEW FRAME!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When assigning a primitive expression (number, boolean, string) right the value in the box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 When assigning anything else, 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draw an arrow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to the value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 When calling a function, name the frame with the intrinsic name – the name of the function that variable points 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 The parent frame of a function is the frame in which it was defined in (default parent frame is global)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 If the value isn’t in the current frame, search in the parent frame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NEVER EVER EVER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draw an arrow from one variable to another.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http://markmiyashita.com/cs61a/environment_diagrams/rules_of_environment_diagrams/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http://albertwu.org/cs61a/notes/environments.html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85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Another example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685800" y="1066680"/>
            <a:ext cx="7619760" cy="60912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 Order Functions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228600" y="1905120"/>
            <a:ext cx="8694000" cy="439812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http://pythontutor.com/composingprograms.html#code=def%20square%28x%29%3A%0A%20%20%20%20return%20x%20*%20x%0A%20%20%20%20%0As%20%3D%20square%0Ax%20%3D%20s%283%29%0A%0Adef%20make_adder%28n%29%3A%0A%20%20%20%20def%20adder%28k%29%3A%0A%20%20%20%20%20%20%20%20return%20k%20%2B%20n%0A%20%20%20%20return%20adder%0A%20%20%20%20%0Aadd_2%20%3D%20make_adder%282%29%0Aadd_3%20%3D%20make_adder%283%29%0Ax%20%3D%20add_2%28x%29%0A%0Adef%20compose%28f,%20g%29%3A%0A%20%20%20%20def%20h%28x%29%3A%0A%20%20%20%20%20%20%20%20return%20f%28g%28x%29%29%0A%20%20%20%20return%20h%0A%0Aadd_5%20%3D%20compose%28add_2,%20add_3%29%0Ay%20%3D%20add_5%28x%29%0A%0Az%20%3D%20compose%28square,%20make_adder%282%29%29%283%29&amp;cumulative=true&amp;mode=edit&amp;origin=composingprograms.js&amp;py=3&amp;rawInputLstJSON=%5B%5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TextShape 4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9C054879-6E75-4724-A5E6-0D10DE6E1693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21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09/23/19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TextShape 6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Fa19 L3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685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 Order Functions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685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that operate on functions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takes a function arg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1905120" y="2027880"/>
            <a:ext cx="6019560" cy="147708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odd(x):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x%2==1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odd(3)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True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1905120" y="4267080"/>
            <a:ext cx="6019560" cy="166176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filter(</a:t>
            </a:r>
            <a:r>
              <a:rPr lang="en-US" sz="24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fun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 s):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[x for x in s if </a:t>
            </a:r>
            <a:r>
              <a:rPr lang="en-US" sz="24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fun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(x)]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filter(odd, [0,1,2,3,4,5,6,7])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[1, 3, 5, 7]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7010280" y="3276720"/>
            <a:ext cx="1371240" cy="761760"/>
          </a:xfrm>
          <a:prstGeom prst="wedgeRectCallout">
            <a:avLst>
              <a:gd name="adj1" fmla="val -98452"/>
              <a:gd name="adj2" fmla="val 141578"/>
            </a:avLst>
          </a:prstGeom>
          <a:solidFill>
            <a:srgbClr val="618FFD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Why is this not ‘odd’ 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6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E8F10D85-10BA-42D8-B690-B9761B5D0DF4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22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0" name="CustomShape 7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09/23/19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8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Fa19 L3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6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7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8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9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1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685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 Order Functions (cont)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685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returns (makes) a function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1066680" y="1752480"/>
            <a:ext cx="7009920" cy="123084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leq_maker(c):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def leq(val):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return val &lt;= 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leq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1066680" y="3352680"/>
            <a:ext cx="693396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&lt;function leq_maker.&lt;locals&gt;.leq at 0x1019d8c80&gt;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1066680" y="4267080"/>
            <a:ext cx="655272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leq_maker(3)(4)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False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1066680" y="5029200"/>
            <a:ext cx="7009920" cy="9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filter(leq_maker(3), [0,1,2,3,4,5,6,7])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[0, 1, 2, 3]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7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3C57D75F-36B0-498F-A6EA-49BF13621FFB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23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CustomShape 8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09/23/19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9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Fa19 L3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70200" y="60480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Three super important HOFS (Wait for lab)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757080" y="1668600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list(map(function_to_apply, list_of_inputs))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685800" y="3200400"/>
            <a:ext cx="729504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list(filter(condition, list_of_inputs))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762120" y="2057400"/>
            <a:ext cx="69109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Applies function to each element of the list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685800" y="3733920"/>
            <a:ext cx="637128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Returns a list of elements for which the condition is true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685800" y="5029200"/>
            <a:ext cx="7238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reduce(function, list_of_inputs)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685800" y="5410080"/>
            <a:ext cx="742968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Reduces the list to a result, given the function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8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24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09/23/19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Fa19 L3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854640" y="1120680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For the builtin filter/map, you need to then call list on it to get a list. If we define our own, we do not need to call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685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Computational Concepts today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685800" y="1066680"/>
            <a:ext cx="7619760" cy="52574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 Order Functions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as Values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with functions as argument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with functions as return values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Environment Diagrams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5EF8A75E-B082-4918-B462-57A16F73F00D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25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85" name="Google Shape;200;p22"/>
          <p:cNvPicPr/>
          <p:nvPr/>
        </p:nvPicPr>
        <p:blipFill>
          <a:blip r:embed="rId2"/>
          <a:stretch/>
        </p:blipFill>
        <p:spPr>
          <a:xfrm>
            <a:off x="15480" y="5029200"/>
            <a:ext cx="990360" cy="1617480"/>
          </a:xfrm>
          <a:prstGeom prst="rect">
            <a:avLst/>
          </a:prstGeom>
          <a:ln>
            <a:noFill/>
          </a:ln>
        </p:spPr>
      </p:pic>
      <p:sp>
        <p:nvSpPr>
          <p:cNvPr id="186" name="CustomShape 4"/>
          <p:cNvSpPr/>
          <p:nvPr/>
        </p:nvSpPr>
        <p:spPr>
          <a:xfrm>
            <a:off x="3581280" y="5181480"/>
            <a:ext cx="497448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Big Idea: Software Design Patterns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09/23/19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6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Fa19 L3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85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Announcements!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685800" y="926640"/>
            <a:ext cx="7619760" cy="52574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Register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iClickers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at any point</a:t>
            </a:r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 Mentors Drop-In Sections</a:t>
            </a:r>
          </a:p>
          <a:p>
            <a:pPr marL="800460" lvl="1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https://piazza.com/class/k5kga9pwx0l754?cid=47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00460" lvl="1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Amazing student group that provides tutoring</a:t>
            </a:r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Midterm: Weds 3/4, 7-9pm.</a:t>
            </a:r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Final Exam:</a:t>
            </a:r>
          </a:p>
          <a:p>
            <a:pPr marL="800460" lvl="1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Trying to only have 1 exam. Section 2, look out for a message soon.</a:t>
            </a:r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you have DSP accommodations, please let us know! We’re here to help.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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99324ED0-4B71-4600-9F7D-567AA6DC99BF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09/23/19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5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Fa19 L3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85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Computational Concepts Toolbox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85800" y="1066680"/>
            <a:ext cx="8152920" cy="52574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type: values, literals, operations,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e.g., int, float, string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Expressions, Call expression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Variables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Assignment Statement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Sequences: list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structures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Call Expressions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 Definition Statement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Conditional Statement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Iteration: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data-driven (list comprehension)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control-driven (for statement)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while statement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BF2D552B-2597-4201-AAD9-754830644066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09/23/19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5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Fa19 L3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85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Computational Concepts today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685800" y="1066680"/>
            <a:ext cx="7619760" cy="52574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 Order Functions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as Values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with functions as argument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with functions as return values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30884EF4-0F9F-4185-AC49-E3F4112DBA30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9" name="Google Shape;120;p15"/>
          <p:cNvPicPr/>
          <p:nvPr/>
        </p:nvPicPr>
        <p:blipFill>
          <a:blip r:embed="rId2"/>
          <a:stretch/>
        </p:blipFill>
        <p:spPr>
          <a:xfrm>
            <a:off x="26631" y="4962294"/>
            <a:ext cx="990360" cy="1617480"/>
          </a:xfrm>
          <a:prstGeom prst="rect">
            <a:avLst/>
          </a:prstGeom>
          <a:ln>
            <a:noFill/>
          </a:ln>
        </p:spPr>
      </p:pic>
      <p:sp>
        <p:nvSpPr>
          <p:cNvPr id="110" name="CustomShape 4"/>
          <p:cNvSpPr/>
          <p:nvPr/>
        </p:nvSpPr>
        <p:spPr>
          <a:xfrm>
            <a:off x="3581280" y="5181480"/>
            <a:ext cx="497448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Big Idea: Software Design Patterns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09/23/19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TextShape 6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Fa19 L3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85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Control Structures Review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02640" y="1187280"/>
            <a:ext cx="7619760" cy="356328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result of </a:t>
            </a:r>
            <a:r>
              <a:rPr lang="en-US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list(range(0,10))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is…
A) </a:t>
            </a:r>
            <a:r>
              <a:rPr lang="en-US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[0, 1, 2, 3, 4, 5, 6, 7, 8, 9]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B) </a:t>
            </a:r>
            <a:r>
              <a:rPr lang="en-US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[0, 1, 2, 3, 4, 5, 6, 7, 8, 9, 10]</a:t>
            </a:r>
            <a:r>
              <a:rPr lang="en-US" sz="24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C) </a:t>
            </a:r>
            <a:r>
              <a:rPr lang="en-US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[1, 2, 3, 4, 5, 6, 7, 8, 9, 10]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D) </a:t>
            </a:r>
            <a:r>
              <a:rPr lang="en-US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[1, 2, 3, 4, 5, 6, 7, 8, 9]</a:t>
            </a:r>
            <a:r>
              <a:rPr lang="en-US" sz="24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E) an error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http://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bit.ly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/88Lec3Q1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C8A1BCD3-D4A4-4B58-95FE-E72403D04895}" type="slidenum">
              <a:rPr lang="en-US" sz="14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338040" y="5128200"/>
            <a:ext cx="788436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Solution:
A) 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list(range(m,n))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creates a list with elements from m to n-1.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09/23/19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TextShape 6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Fa19 L3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2B8EFCEE-847B-3942-8DED-AAE17C61E209}"/>
              </a:ext>
            </a:extLst>
          </p:cNvPr>
          <p:cNvSpPr txBox="1"/>
          <p:nvPr/>
        </p:nvSpPr>
        <p:spPr>
          <a:xfrm>
            <a:off x="748992" y="180282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Types of Things We’ve Seen So Far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EBB1A4-8CEA-4E48-AA7C-D2E148E01397}"/>
              </a:ext>
            </a:extLst>
          </p:cNvPr>
          <p:cNvSpPr txBox="1"/>
          <p:nvPr/>
        </p:nvSpPr>
        <p:spPr>
          <a:xfrm>
            <a:off x="356840" y="1059736"/>
            <a:ext cx="841917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Source Code Pro" panose="020B0509030403020204" pitchFamily="49" charset="77"/>
              </a:rPr>
              <a:t>int</a:t>
            </a:r>
            <a:r>
              <a:rPr lang="en-US" sz="2800" dirty="0" err="1"/>
              <a:t>s</a:t>
            </a:r>
            <a:r>
              <a:rPr lang="en-US" sz="2800" dirty="0"/>
              <a:t> / Integers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ource Code Pro" panose="020B0509030403020204" pitchFamily="49" charset="77"/>
              </a:rPr>
              <a:t>1, -1, 0</a:t>
            </a:r>
            <a:r>
              <a:rPr lang="en-US" sz="2800" dirty="0"/>
              <a:t>, 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ource Code Pro" panose="020B0509030403020204" pitchFamily="49" charset="77"/>
              </a:rPr>
              <a:t>float</a:t>
            </a:r>
            <a:r>
              <a:rPr lang="en-US" sz="2800" dirty="0"/>
              <a:t>s (“decimal numbers”)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ource Code Pro" panose="020B0509030403020204" pitchFamily="49" charset="77"/>
              </a:rPr>
              <a:t>1.0, 3.14159, 20.0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ource Code Pro" panose="020B0509030403020204" pitchFamily="49" charset="77"/>
              </a:rPr>
              <a:t>string</a:t>
            </a:r>
            <a:r>
              <a:rPr lang="en-US" sz="2800" dirty="0"/>
              <a:t>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ource Code Pro" panose="020B0509030403020204" pitchFamily="49" charset="77"/>
              </a:rPr>
              <a:t>“Hello”, “CS88”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ource Code Pro" panose="020B0509030403020204" pitchFamily="49" charset="77"/>
              </a:rPr>
              <a:t>list</a:t>
            </a:r>
            <a:r>
              <a:rPr lang="en-US" sz="2800" dirty="0"/>
              <a:t> / Arrays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ource Code Pro" panose="020B0509030403020204" pitchFamily="49" charset="77"/>
              </a:rPr>
              <a:t> ['CS88', 'DATA8', 'POLSCI2', 'PHILR1B</a:t>
            </a:r>
            <a:r>
              <a:rPr lang="en-US" sz="2800" dirty="0"/>
              <a:t>’]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ource Code Pro" panose="020B0509030403020204" pitchFamily="49" charset="77"/>
              </a:rPr>
              <a:t>function</a:t>
            </a:r>
            <a:r>
              <a:rPr lang="en-US" sz="2800" dirty="0"/>
              <a:t>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ource Code Pro" panose="020B0509030403020204" pitchFamily="49" charset="77"/>
              </a:rPr>
              <a:t>max(), min()</a:t>
            </a:r>
          </a:p>
        </p:txBody>
      </p:sp>
    </p:spTree>
    <p:extLst>
      <p:ext uri="{BB962C8B-B14F-4D97-AF65-F5344CB8AC3E}">
        <p14:creationId xmlns:p14="http://schemas.microsoft.com/office/powerpoint/2010/main" val="2483497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2B8EFCEE-847B-3942-8DED-AAE17C61E209}"/>
              </a:ext>
            </a:extLst>
          </p:cNvPr>
          <p:cNvSpPr txBox="1"/>
          <p:nvPr/>
        </p:nvSpPr>
        <p:spPr>
          <a:xfrm>
            <a:off x="748992" y="180282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Additional Types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EBB1A4-8CEA-4E48-AA7C-D2E148E01397}"/>
              </a:ext>
            </a:extLst>
          </p:cNvPr>
          <p:cNvSpPr txBox="1"/>
          <p:nvPr/>
        </p:nvSpPr>
        <p:spPr>
          <a:xfrm>
            <a:off x="356840" y="1059736"/>
            <a:ext cx="841917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ource Code Pro" panose="020B0509030403020204" pitchFamily="49" charset="77"/>
              </a:rPr>
              <a:t>range</a:t>
            </a:r>
            <a:r>
              <a:rPr lang="en-US" sz="2800" dirty="0"/>
              <a:t>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 function, but is also its own type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range(0, 10)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 “sequence”.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ource Code Pro" panose="020B0509030403020204" pitchFamily="49" charset="77"/>
              </a:rPr>
              <a:t>tuple</a:t>
            </a:r>
            <a:r>
              <a:rPr lang="en-US" sz="2800" dirty="0"/>
              <a:t> / A list you cannot change.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ource Code Pro" panose="020B0509030403020204" pitchFamily="49" charset="77"/>
              </a:rPr>
              <a:t>('CS88', 'DATA8', 'POLSCI2', 'PHILR1B</a:t>
            </a:r>
            <a:r>
              <a:rPr lang="en-US" sz="2800" dirty="0"/>
              <a:t>’)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More sequence types: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map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filter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7001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urier"/>
                <a:cs typeface="Courier"/>
              </a:rPr>
              <a:t>for</a:t>
            </a:r>
            <a:r>
              <a:rPr lang="en-US" sz="3600" dirty="0"/>
              <a:t> statement – iteration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620000" cy="1143000"/>
          </a:xfrm>
        </p:spPr>
        <p:txBody>
          <a:bodyPr/>
          <a:lstStyle/>
          <a:p>
            <a:r>
              <a:rPr lang="en-US" dirty="0"/>
              <a:t>Repeat a block of statements for a structured sequence of variable bindings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1648" y="1981200"/>
            <a:ext cx="68645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&lt;initialization statements&gt;</a:t>
            </a:r>
          </a:p>
          <a:p>
            <a:r>
              <a:rPr lang="en-US" sz="2800" b="1" dirty="0">
                <a:latin typeface="Courier New"/>
                <a:cs typeface="Courier New"/>
              </a:rPr>
              <a:t>for</a:t>
            </a:r>
            <a:r>
              <a:rPr lang="en-US" sz="2000" dirty="0">
                <a:latin typeface="Courier New"/>
                <a:cs typeface="Courier New"/>
              </a:rPr>
              <a:t> &lt;variables&gt; </a:t>
            </a:r>
            <a:r>
              <a:rPr lang="en-US" sz="2800" b="1" dirty="0">
                <a:latin typeface="Courier New"/>
                <a:cs typeface="Courier New"/>
              </a:rPr>
              <a:t>in</a:t>
            </a:r>
            <a:r>
              <a:rPr lang="en-US" sz="2000" dirty="0">
                <a:latin typeface="Courier New"/>
                <a:cs typeface="Courier New"/>
              </a:rPr>
              <a:t> &lt;sequence expression&gt;</a:t>
            </a:r>
            <a:r>
              <a:rPr lang="en-US" sz="2800" b="1" dirty="0">
                <a:latin typeface="Courier New"/>
                <a:cs typeface="Courier New"/>
              </a:rPr>
              <a:t>: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  &lt;body statements&gt;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&lt;rest of the program&gt;</a:t>
            </a:r>
          </a:p>
          <a:p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9</a:t>
            </a:fld>
            <a:endParaRPr lang="en-US" b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6B8224-BA84-894C-92FE-CEEBA2977F17}"/>
              </a:ext>
            </a:extLst>
          </p:cNvPr>
          <p:cNvSpPr/>
          <p:nvPr/>
        </p:nvSpPr>
        <p:spPr>
          <a:xfrm>
            <a:off x="1101648" y="3908216"/>
            <a:ext cx="494175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def </a:t>
            </a:r>
            <a:r>
              <a:rPr lang="en-US" sz="1600" dirty="0" err="1"/>
              <a:t>cum_OR</a:t>
            </a:r>
            <a:r>
              <a:rPr lang="en-US" sz="1600" dirty="0"/>
              <a:t>(</a:t>
            </a:r>
            <a:r>
              <a:rPr lang="en-US" sz="1600" dirty="0" err="1"/>
              <a:t>lst</a:t>
            </a:r>
            <a:r>
              <a:rPr lang="en-US" sz="1600" dirty="0"/>
              <a:t>):</a:t>
            </a:r>
          </a:p>
          <a:p>
            <a:r>
              <a:rPr lang="en-US" sz="1600" dirty="0"/>
              <a:t>    """Return cumulative OR of entries in </a:t>
            </a:r>
            <a:r>
              <a:rPr lang="en-US" sz="1600" dirty="0" err="1"/>
              <a:t>lst</a:t>
            </a:r>
            <a:r>
              <a:rPr lang="en-US" sz="1600" dirty="0"/>
              <a:t>.                              </a:t>
            </a:r>
          </a:p>
          <a:p>
            <a:r>
              <a:rPr lang="en-US" sz="1600" dirty="0"/>
              <a:t>    &gt;&gt;&gt; </a:t>
            </a:r>
            <a:r>
              <a:rPr lang="en-US" sz="1600" dirty="0" err="1"/>
              <a:t>cum_OR</a:t>
            </a:r>
            <a:r>
              <a:rPr lang="en-US" sz="1600" dirty="0"/>
              <a:t>([True, False])                                               </a:t>
            </a:r>
          </a:p>
          <a:p>
            <a:r>
              <a:rPr lang="en-US" sz="1600" dirty="0"/>
              <a:t>    True</a:t>
            </a:r>
          </a:p>
          <a:p>
            <a:r>
              <a:rPr lang="en-US" sz="1600" dirty="0"/>
              <a:t>    &gt;&gt;&gt; </a:t>
            </a:r>
            <a:r>
              <a:rPr lang="en-US" sz="1600" dirty="0" err="1"/>
              <a:t>cum_OR</a:t>
            </a:r>
            <a:r>
              <a:rPr lang="en-US" sz="1600" dirty="0"/>
              <a:t>([False, False])                                              </a:t>
            </a:r>
          </a:p>
          <a:p>
            <a:r>
              <a:rPr lang="en-US" sz="1600" dirty="0"/>
              <a:t>    False</a:t>
            </a:r>
          </a:p>
          <a:p>
            <a:r>
              <a:rPr lang="en-US" sz="1600" dirty="0"/>
              <a:t>    """</a:t>
            </a:r>
          </a:p>
          <a:p>
            <a:r>
              <a:rPr lang="en-US" sz="1600" dirty="0"/>
              <a:t>    co = False</a:t>
            </a:r>
          </a:p>
          <a:p>
            <a:r>
              <a:rPr lang="en-US" sz="1600" dirty="0"/>
              <a:t>    for item in </a:t>
            </a:r>
            <a:r>
              <a:rPr lang="en-US" sz="1600" dirty="0" err="1"/>
              <a:t>lst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        co = co or item</a:t>
            </a:r>
          </a:p>
          <a:p>
            <a:r>
              <a:rPr lang="en-US" sz="1600" dirty="0"/>
              <a:t>    return co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715BC2D-31CB-804A-8657-251724E47F95}"/>
              </a:ext>
            </a:extLst>
          </p:cNvPr>
          <p:cNvSpPr txBox="1">
            <a:spLocks/>
          </p:cNvSpPr>
          <p:nvPr/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FF99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2/3/2020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CBDAA76-C746-7448-A5BD-24C3E8FCC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Sp20 L4</a:t>
            </a:r>
          </a:p>
        </p:txBody>
      </p:sp>
    </p:spTree>
    <p:extLst>
      <p:ext uri="{BB962C8B-B14F-4D97-AF65-F5344CB8AC3E}">
        <p14:creationId xmlns:p14="http://schemas.microsoft.com/office/powerpoint/2010/main" val="188208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796"/>
    </mc:Choice>
    <mc:Fallback xmlns="">
      <p:transition xmlns:p14="http://schemas.microsoft.com/office/powerpoint/2010/main" spd="slow" advTm="101796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2402</TotalTime>
  <Words>2242</Words>
  <Application>Microsoft Macintosh PowerPoint</Application>
  <PresentationFormat>On-screen Show (4:3)</PresentationFormat>
  <Paragraphs>296</Paragraphs>
  <Slides>25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18 VAG Rounded Bold   07390</vt:lpstr>
      <vt:lpstr>Arial</vt:lpstr>
      <vt:lpstr>Courier</vt:lpstr>
      <vt:lpstr>Courier New</vt:lpstr>
      <vt:lpstr>Helvetica Neue</vt:lpstr>
      <vt:lpstr>Source Code Pro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statement – iteration control</vt:lpstr>
      <vt:lpstr>while statement – iteration control</vt:lpstr>
      <vt:lpstr>Data-driven iteration</vt:lpstr>
      <vt:lpstr>PowerPoint Presentation</vt:lpstr>
      <vt:lpstr>Types And Actions</vt:lpstr>
      <vt:lpstr>iClicker Question</vt:lpstr>
      <vt:lpstr>PowerPoint Presentation</vt:lpstr>
      <vt:lpstr>Example “Acronym”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Computational Structures in Data Science</dc:title>
  <dc:subject/>
  <dc:creator/>
  <dc:description/>
  <cp:lastModifiedBy>Microsoft Office User</cp:lastModifiedBy>
  <cp:revision>40</cp:revision>
  <dcterms:modified xsi:type="dcterms:W3CDTF">2020-02-04T00:15:51Z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