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78" r:id="rId5"/>
    <p:sldId id="277" r:id="rId6"/>
    <p:sldId id="258" r:id="rId7"/>
    <p:sldId id="260" r:id="rId8"/>
    <p:sldId id="259" r:id="rId9"/>
    <p:sldId id="271" r:id="rId10"/>
    <p:sldId id="272" r:id="rId11"/>
    <p:sldId id="264" r:id="rId12"/>
    <p:sldId id="265" r:id="rId13"/>
    <p:sldId id="266" r:id="rId14"/>
    <p:sldId id="269" r:id="rId15"/>
    <p:sldId id="276" r:id="rId16"/>
    <p:sldId id="273" r:id="rId17"/>
    <p:sldId id="279" r:id="rId18"/>
    <p:sldId id="274" r:id="rId19"/>
    <p:sldId id="280" r:id="rId20"/>
    <p:sldId id="275" r:id="rId21"/>
    <p:sldId id="267" r:id="rId22"/>
    <p:sldId id="268" r:id="rId23"/>
    <p:sldId id="270" r:id="rId24"/>
  </p:sldIdLst>
  <p:sldSz cx="9144000" cy="6858000" type="screen4x3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0343"/>
  </p:normalViewPr>
  <p:slideViewPr>
    <p:cSldViewPr snapToGrid="0" snapToObjects="1">
      <p:cViewPr varScale="1">
        <p:scale>
          <a:sx n="148" d="100"/>
          <a:sy n="148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pPr>
              <a:lnSpc>
                <a:spcPct val="9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 algn="r">
              <a:lnSpc>
                <a:spcPct val="100000"/>
              </a:lnSpc>
            </a:pPr>
            <a:fld id="{165B8C20-F1E5-4419-B419-F91A10623A09}" type="slidenum">
              <a:rPr lang="en-US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pPr marL="457200" indent="-228240">
              <a:lnSpc>
                <a:spcPct val="9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Roll the three slides into a flow chart. Do I have a sequence of things I’m iterating through / Can I easily make it? If not, Do I have a condition for when I should stop iterating? If not, go back to defining your problem, iteration might not be the correct tool. If so, while loop. If you have a seq, do I want to return a list? If so, most likely list comp will be more compact. If not, for loop.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2F100DDF-FC7A-49CE-BED4-AD7801D2344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85800" y="228600"/>
            <a:ext cx="7695720" cy="341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5800" y="228600"/>
            <a:ext cx="7695720" cy="341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693720" y="914400"/>
            <a:ext cx="765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Google Shape;17;p1"/>
          <p:cNvPicPr/>
          <p:nvPr/>
        </p:nvPicPr>
        <p:blipFill>
          <a:blip r:embed="rId14"/>
          <a:srcRect b="22231"/>
          <a:stretch/>
        </p:blipFill>
        <p:spPr>
          <a:xfrm>
            <a:off x="8229600" y="0"/>
            <a:ext cx="914040" cy="769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693720" y="1219320"/>
            <a:ext cx="765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oogle Shape;20;p2"/>
          <p:cNvPicPr/>
          <p:nvPr/>
        </p:nvPicPr>
        <p:blipFill>
          <a:blip r:embed="rId14"/>
          <a:srcRect b="22231"/>
          <a:stretch/>
        </p:blipFill>
        <p:spPr>
          <a:xfrm>
            <a:off x="8153280" y="0"/>
            <a:ext cx="990360" cy="8330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0" y="6381720"/>
            <a:ext cx="1294920" cy="4759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3200400" y="6381720"/>
            <a:ext cx="2895120" cy="4759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8077320" y="6381720"/>
            <a:ext cx="1066320" cy="4759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BA725A1-1221-4116-8FCA-FFC99E9DF1C8}" type="slidenum">
              <a:rPr lang="en-US" sz="1400" b="1" strike="noStrike" spc="-1">
                <a:solidFill>
                  <a:srgbClr val="FBBA0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3720" y="914400"/>
            <a:ext cx="765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Google Shape;17;p1"/>
          <p:cNvPicPr/>
          <p:nvPr/>
        </p:nvPicPr>
        <p:blipFill>
          <a:blip r:embed="rId14"/>
          <a:srcRect b="22231"/>
          <a:stretch/>
        </p:blipFill>
        <p:spPr>
          <a:xfrm>
            <a:off x="8229600" y="0"/>
            <a:ext cx="914040" cy="76968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0" y="6553080"/>
            <a:ext cx="1523520" cy="30456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048120" y="6553080"/>
            <a:ext cx="2895120" cy="30456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610480" y="6553080"/>
            <a:ext cx="533160" cy="30456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9204482-3BA4-45FE-913D-2611F42CDEFF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lbertwu.org/cs61a/notes/environments.html" TargetMode="External"/><Relationship Id="rId2" Type="http://schemas.openxmlformats.org/officeDocument/2006/relationships/hyperlink" Target="http://markmiyashita.com/cs61a/environment_diagrams/rules_of_environment_diagrams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0/02/06/business/facial-recognition-schools.html" TargetMode="External"/><Relationship Id="rId2" Type="http://schemas.openxmlformats.org/officeDocument/2006/relationships/hyperlink" Target="https://www.nytimes.com/2020/02/10/podcasts/the-daily/facial-recognition-surveillance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tyle.herokuapp.com/cs88-lab02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523880" y="0"/>
            <a:ext cx="6781320" cy="9903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90000"/>
              </a:lnSpc>
            </a:pPr>
            <a:r>
              <a:rPr lang="en-US" sz="28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Computational Structures in Data Science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580698" y="2438280"/>
            <a:ext cx="6667683" cy="335232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457200" indent="-380520" algn="ctr"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Lecture #6: 
Higher Order Functions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-228600" y="2438280"/>
            <a:ext cx="251424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18 VAG Rounded Bold   07390"/>
              </a:rPr>
              <a:t>UC Berkeley EECS</a:t>
            </a:r>
          </a:p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18 VAG Rounded Bold   07390"/>
              </a:rPr>
              <a:t>Lecturer</a:t>
            </a:r>
          </a:p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18 VAG Rounded Bold   07390"/>
              </a:rPr>
              <a:t>Michael Ball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840" y="577013"/>
            <a:ext cx="1149840" cy="1725975"/>
          </a:xfrm>
          <a:prstGeom prst="rect">
            <a:avLst/>
          </a:prstGeom>
          <a:ln>
            <a:noFill/>
          </a:ln>
          <a:effectLst>
            <a:outerShdw dist="38073" dir="7800819">
              <a:srgbClr val="000000">
                <a:alpha val="40000"/>
              </a:srgbClr>
            </a:outerShdw>
          </a:effectLst>
        </p:spPr>
      </p:pic>
      <p:sp>
        <p:nvSpPr>
          <p:cNvPr id="93" name="CustomShape 4"/>
          <p:cNvSpPr/>
          <p:nvPr/>
        </p:nvSpPr>
        <p:spPr>
          <a:xfrm>
            <a:off x="6847920" y="6488640"/>
            <a:ext cx="865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FC0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cs88.org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-75240" y="6488640"/>
            <a:ext cx="179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Feb. 10, 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Interesting 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B46FF429-2625-4AAC-9F6D-FF20D7930DD0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82880" y="1389240"/>
            <a:ext cx="8468280" cy="409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5800" y="6048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 aka what python tutor makes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24A77EE6-4A9D-4C14-AB3C-D2159B51C35A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6"/>
          <p:cNvSpPr txBox="1"/>
          <p:nvPr/>
        </p:nvSpPr>
        <p:spPr>
          <a:xfrm>
            <a:off x="224280" y="896040"/>
            <a:ext cx="8698320" cy="57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 Diagrams are organizational tools that help you understand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Terminology: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keeps track of variable-to-value bindings, each function call has a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Frame: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for short, the starting frame of all python programs, doesn’t correspond to a specific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 Frame: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frame of where a function is defined (default parent frame is global)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 number: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What we use to keep track of frames, f1, f2, f3, etc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x = 1. x is the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1 is the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Draw the global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When evaluating assignments (lines with single equal),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evaluate right side first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When you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function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 NEW FRAME!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When assigning a primitive expression (number, boolean, string) right the value in the box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When assigning anything else,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 an arrow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the 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When calling a function, name the frame with the intrinsic name – the name of the function that variable points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The parent frame of a function is the frame in which it was defined in (default parent frame is global)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If the value isn’t in the current frame, search in the parent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 EVER EVER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 an arrow from one variable to another.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http://markmiyashita.com/cs61a/environment_diagrams/rules_of_environment_diagrams/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http://albertwu.org/cs61a/notes/environments.html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Another 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85800" y="1066680"/>
            <a:ext cx="7619760" cy="60912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28600" y="1905120"/>
            <a:ext cx="8694000" cy="439812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C054879-6E75-4724-A5E6-0D10DE6E1693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0422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85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62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685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685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685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854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Today's Task: Acronym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"The University of California at Berkeley"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757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84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62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757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854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757079" y="4876072"/>
            <a:ext cx="7517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 SourceCodePro-Light" panose="020B0509030403020204" pitchFamily="49" charset="77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sequence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):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[ function(item) </a:t>
            </a:r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item </a:t>
            </a:r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sequence 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</a:br>
            <a:endParaRPr lang="en-US" b="0" dirty="0">
              <a:solidFill>
                <a:srgbClr val="000000"/>
              </a:solidFill>
              <a:effectLst/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58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FILTER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62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757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501804" y="4697555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 SourceCodePro-Light" panose="020B0509030403020204" pitchFamily="49" charset="77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sequence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):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[ item </a:t>
            </a:r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item </a:t>
            </a:r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sequence </a:t>
            </a:r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</a:br>
            <a:endParaRPr lang="en-US" b="0" dirty="0">
              <a:solidFill>
                <a:srgbClr val="000000"/>
              </a:solidFill>
              <a:effectLst/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58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57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81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specifically,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757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655200" y="4493067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reduce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 SourceCodePro-Light" panose="020B0509030403020204" pitchFamily="49" charset="77"/>
              </a:rPr>
              <a:t>sequence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   result = function(sequence[</a:t>
            </a:r>
            <a:r>
              <a:rPr lang="en-US" b="0" dirty="0">
                <a:solidFill>
                  <a:srgbClr val="098658"/>
                </a:solidFill>
                <a:effectLst/>
                <a:latin typeface=" SourceCodePro-Light" panose="020B0509030403020204" pitchFamily="49" charset="77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], sequence[</a:t>
            </a:r>
            <a:r>
              <a:rPr lang="en-US" b="0" dirty="0">
                <a:solidFill>
                  <a:srgbClr val="098658"/>
                </a:solidFill>
                <a:effectLst/>
                <a:latin typeface=" SourceCodePro-Light" panose="020B0509030403020204" pitchFamily="49" charset="77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])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index </a:t>
            </a:r>
            <a:r>
              <a:rPr lang="en-US" b="0" dirty="0">
                <a:solidFill>
                  <a:srgbClr val="0000FF"/>
                </a:solidFill>
                <a:effectLst/>
                <a:latin typeface=" SourceCodePro-Light" panose="020B0509030403020204" pitchFamily="49" charset="77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 SourceCodePro-Light" panose="020B0509030403020204" pitchFamily="49" charset="77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 SourceCodePro-Light" panose="020B0509030403020204" pitchFamily="49" charset="77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 SourceCodePro-Light" panose="020B0509030403020204" pitchFamily="49" charset="77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 SourceCodePro-Light" panose="020B0509030403020204" pitchFamily="49" charset="77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Computing in the News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92664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discussion about facial recognition</a:t>
            </a: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"The End of Privacy as We Know It?"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https://www.nytimes.com/2020/02/10/podcasts/the-daily/facial-recognition-surveillance.html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lang="en-US" dirty="0"/>
              <a:t> A secretive start-up promising the next generation of facial recognition software has compiled a database of images far bigger than anything ever constructed by the United States government: over three billion, it says. Is this technology a breakthrough for law enforcement — or the end of privacy as we know it?"</a:t>
            </a: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lang="en-US" b="1" dirty="0"/>
              <a:t> Facial Recognition Moves Into a New Front: Schools</a:t>
            </a:r>
            <a:r>
              <a:rPr lang="en-US" dirty="0"/>
              <a:t> "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https://www.nytimes.com/2020/02/06/business/facial-recognition-schools.html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lang="en-US" dirty="0"/>
              <a:t>  Lockport's Aegis software studies images of faces captured by 300 newly installed cameras and calculates whether those faces match a "persons of interest" database compiled by school administrators; if the system finds a match, it alerts security staff who vet the image for confirmation."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9324ED0-4B71-4600-9F7D-567AA6DC99BF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85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905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905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7010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 (cont)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066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leq_maker(c):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leq(val):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val &lt;= 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leq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066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066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1066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C57D75F-36B0-498F-A6EA-49BF13621FFB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EF8A75E-B082-4918-B462-57A16F73F00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Google Shape;200;p22"/>
          <p:cNvPicPr/>
          <p:nvPr/>
        </p:nvPicPr>
        <p:blipFill>
          <a:blip r:embed="rId2"/>
          <a:stretch/>
        </p:blipFill>
        <p:spPr>
          <a:xfrm>
            <a:off x="15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3581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iClicker</a:t>
            </a: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Check-In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92664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are you feeling about CS88 so far?</a:t>
            </a: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It's going very well!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It's going good…</a:t>
            </a: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So, so…</a:t>
            </a: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Not so great…</a:t>
            </a: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Terribly.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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9324ED0-4B71-4600-9F7D-567AA6DC99BF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7451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Announcements!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92664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Bonus Questions in Labs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 practice, not just coding.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 is to focus on the concepts.</a:t>
            </a:r>
          </a:p>
          <a:p>
            <a:pPr marL="1200240" lvl="2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styles of questions promote different ways of thinking and synthesizing information. </a:t>
            </a:r>
            <a:endParaRPr lang="en-US" sz="2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Half point extra for each lab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complete, ~5 points throughout the semester. (Labs are 40 points total.)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https://codestyle.herokuapp.com/cs88-lab02</a:t>
            </a:r>
            <a:endParaRPr lang="en-US" sz="2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9324ED0-4B71-4600-9F7D-567AA6DC99BF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5;p14"/>
          <p:cNvPicPr/>
          <p:nvPr/>
        </p:nvPicPr>
        <p:blipFill>
          <a:blip r:embed="rId3"/>
          <a:stretch/>
        </p:blipFill>
        <p:spPr>
          <a:xfrm>
            <a:off x="1522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Toolbox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066680"/>
            <a:ext cx="815292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type: values, literals, operations,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e.g., int, float, string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Expressions, Call expression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Assignment Statement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Sequences: list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structures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 Expressions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 Definition Statement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Conditional Statement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Iteration: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data-driven (list comprehension)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control-driven (for statement)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 statement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BF2D552B-2597-4201-AAD9-754830644066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Iteration flow chart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9B7273F-AB0F-40A4-A578-FF100E356761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7" name="Picture 5"/>
          <p:cNvPicPr/>
          <p:nvPr/>
        </p:nvPicPr>
        <p:blipFill>
          <a:blip r:embed="rId3"/>
          <a:stretch/>
        </p:blipFill>
        <p:spPr>
          <a:xfrm>
            <a:off x="1195920" y="1211760"/>
            <a:ext cx="6229080" cy="509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5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</a:t>
            </a:r>
            <a:r>
              <a:rPr lang="en-US" sz="2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 function</a:t>
            </a:r>
          </a:p>
          <a:p>
            <a:pPr marL="457560" lvl="1">
              <a:lnSpc>
                <a:spcPct val="90000"/>
              </a:lnSpc>
              <a:buClr>
                <a:srgbClr val="000000"/>
              </a:buClr>
            </a:pPr>
            <a:endParaRPr lang="en-US" sz="2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Python, we use () to </a:t>
            </a:r>
            <a:r>
              <a:rPr lang="en-US" sz="2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function.</a:t>
            </a: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don't need to do this!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0884EF4-0F9F-4185-AC49-E3F4112DBA30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Functions: A New Kind of Data!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5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Lists, Numbers, Strings: All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inds of data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its own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kind of data, too!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Why?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expressive programs, a new kind of abstraction.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be one of the trickier concepts in CS88.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0884EF4-0F9F-4185-AC49-E3F4112DBA30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3581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5617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iClicker</a:t>
            </a: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Question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5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  What's the result of the following?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 print('Hello, ' + name)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 = greet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print('Hi, ' + name)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hello('CS88')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Error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prints "Hello, CS88"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prints "Hi, CS88"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"I'm lost…."</a:t>
            </a:r>
          </a:p>
        </p:txBody>
      </p:sp>
      <p:sp>
        <p:nvSpPr>
          <p:cNvPr id="108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0884EF4-0F9F-4185-AC49-E3F4112DBA30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638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</TotalTime>
  <Words>2038</Words>
  <Application>Microsoft Macintosh PowerPoint</Application>
  <PresentationFormat>On-screen Show (4:3)</PresentationFormat>
  <Paragraphs>281</Paragraphs>
  <Slides>22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 SourceCodePro-Light</vt:lpstr>
      <vt:lpstr>18 VAG Rounded Bold   07390</vt:lpstr>
      <vt:lpstr>Arial</vt:lpstr>
      <vt:lpstr>Courier New</vt:lpstr>
      <vt:lpstr>Helvetica Neue</vt:lpstr>
      <vt:lpstr>Source Code Pro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37</cp:revision>
  <cp:lastPrinted>2020-02-11T00:18:25Z</cp:lastPrinted>
  <dcterms:modified xsi:type="dcterms:W3CDTF">2020-02-11T00:22:55Z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