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3"/>
  </p:notesMasterIdLst>
  <p:sldIdLst>
    <p:sldId id="256" r:id="rId3"/>
    <p:sldId id="277" r:id="rId4"/>
    <p:sldId id="258" r:id="rId5"/>
    <p:sldId id="259" r:id="rId6"/>
    <p:sldId id="264" r:id="rId7"/>
    <p:sldId id="269" r:id="rId8"/>
    <p:sldId id="276" r:id="rId9"/>
    <p:sldId id="273" r:id="rId10"/>
    <p:sldId id="274" r:id="rId11"/>
    <p:sldId id="267" r:id="rId12"/>
    <p:sldId id="280" r:id="rId13"/>
    <p:sldId id="275" r:id="rId14"/>
    <p:sldId id="281" r:id="rId15"/>
    <p:sldId id="282" r:id="rId16"/>
    <p:sldId id="283" r:id="rId17"/>
    <p:sldId id="284" r:id="rId18"/>
    <p:sldId id="268" r:id="rId19"/>
    <p:sldId id="265" r:id="rId20"/>
    <p:sldId id="266" r:id="rId21"/>
    <p:sldId id="270" r:id="rId22"/>
  </p:sldIdLst>
  <p:sldSz cx="9144000" cy="6858000" type="screen4x3"/>
  <p:notesSz cx="6997700" cy="91948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53"/>
    <p:restoredTop sz="90272"/>
  </p:normalViewPr>
  <p:slideViewPr>
    <p:cSldViewPr snapToGrid="0" snapToObjects="1">
      <p:cViewPr varScale="1">
        <p:scale>
          <a:sx n="115" d="100"/>
          <a:sy n="115" d="100"/>
        </p:scale>
        <p:origin x="21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85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86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87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88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1E6A0497-FA14-4881-862A-AC8598D64A92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3983040" y="8763120"/>
            <a:ext cx="3038040" cy="409320"/>
          </a:xfrm>
          <a:prstGeom prst="rect">
            <a:avLst/>
          </a:prstGeom>
          <a:noFill/>
          <a:ln>
            <a:noFill/>
          </a:ln>
        </p:spPr>
        <p:txBody>
          <a:bodyPr lIns="17280" tIns="0" rIns="17280" bIns="0" anchor="b"/>
          <a:lstStyle/>
          <a:p>
            <a:pPr>
              <a:lnSpc>
                <a:spcPct val="100000"/>
              </a:lnSpc>
            </a:pPr>
            <a:fld id="{0DFD83B9-9663-45A3-A75D-FB9D87875DE1}" type="slidenum">
              <a:rPr lang="en-US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1</a:t>
            </a:fld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933480" y="4367160"/>
            <a:ext cx="5130360" cy="4136760"/>
          </a:xfrm>
          <a:prstGeom prst="rect">
            <a:avLst/>
          </a:prstGeom>
        </p:spPr>
        <p:txBody>
          <a:bodyPr lIns="92880" rIns="9288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body"/>
          </p:nvPr>
        </p:nvSpPr>
        <p:spPr>
          <a:xfrm>
            <a:off x="933480" y="4367160"/>
            <a:ext cx="5130360" cy="4136760"/>
          </a:xfrm>
          <a:prstGeom prst="rect">
            <a:avLst/>
          </a:prstGeom>
        </p:spPr>
        <p:txBody>
          <a:bodyPr lIns="92880" rIns="92880"/>
          <a:lstStyle/>
          <a:p>
            <a:pPr>
              <a:lnSpc>
                <a:spcPct val="90000"/>
              </a:lnSpc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TextShape 2"/>
          <p:cNvSpPr txBox="1"/>
          <p:nvPr/>
        </p:nvSpPr>
        <p:spPr>
          <a:xfrm>
            <a:off x="3983040" y="8763120"/>
            <a:ext cx="3038040" cy="409320"/>
          </a:xfrm>
          <a:prstGeom prst="rect">
            <a:avLst/>
          </a:prstGeom>
          <a:noFill/>
          <a:ln>
            <a:noFill/>
          </a:ln>
        </p:spPr>
        <p:txBody>
          <a:bodyPr lIns="17280" tIns="0" rIns="17280" bIns="0" anchor="b"/>
          <a:lstStyle/>
          <a:p>
            <a:pPr algn="r">
              <a:lnSpc>
                <a:spcPct val="100000"/>
              </a:lnSpc>
            </a:pPr>
            <a:fld id="{165B8C20-F1E5-4419-B419-F91A10623A09}" type="slidenum">
              <a:rPr lang="en-US" sz="9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3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695720" cy="736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85800" y="1066680"/>
            <a:ext cx="7619760" cy="2507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85800" y="3813120"/>
            <a:ext cx="7619760" cy="2507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695720" cy="736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85800" y="1066680"/>
            <a:ext cx="3718080" cy="2507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90000" y="1066680"/>
            <a:ext cx="3718080" cy="2507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590000" y="3813120"/>
            <a:ext cx="3718080" cy="2507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85800" y="3813120"/>
            <a:ext cx="3718080" cy="2507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695720" cy="736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85800" y="1066680"/>
            <a:ext cx="7619760" cy="5257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685800" y="1066680"/>
            <a:ext cx="7619760" cy="5257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1" name="Picture 40"/>
          <p:cNvPicPr/>
          <p:nvPr/>
        </p:nvPicPr>
        <p:blipFill>
          <a:blip r:embed="rId2"/>
          <a:stretch/>
        </p:blipFill>
        <p:spPr>
          <a:xfrm>
            <a:off x="1200960" y="1066680"/>
            <a:ext cx="6589080" cy="5257440"/>
          </a:xfrm>
          <a:prstGeom prst="rect">
            <a:avLst/>
          </a:prstGeom>
          <a:ln>
            <a:noFill/>
          </a:ln>
        </p:spPr>
      </p:pic>
      <p:pic>
        <p:nvPicPr>
          <p:cNvPr id="42" name="Picture 41"/>
          <p:cNvPicPr/>
          <p:nvPr/>
        </p:nvPicPr>
        <p:blipFill>
          <a:blip r:embed="rId2"/>
          <a:stretch/>
        </p:blipFill>
        <p:spPr>
          <a:xfrm>
            <a:off x="1200960" y="1066680"/>
            <a:ext cx="6589080" cy="5257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695720" cy="736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685800" y="1066680"/>
            <a:ext cx="7619760" cy="5257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695720" cy="736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85800" y="1066680"/>
            <a:ext cx="7619760" cy="5257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695720" cy="736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85800" y="1066680"/>
            <a:ext cx="3718080" cy="5257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590000" y="1066680"/>
            <a:ext cx="3718080" cy="5257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695720" cy="736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685800" y="228600"/>
            <a:ext cx="7695720" cy="3413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695720" cy="736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85800" y="1066680"/>
            <a:ext cx="3718080" cy="2507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85800" y="3813120"/>
            <a:ext cx="3718080" cy="2507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90000" y="1066680"/>
            <a:ext cx="3718080" cy="5257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695720" cy="736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685800" y="1066680"/>
            <a:ext cx="7619760" cy="5257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695720" cy="736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85800" y="1066680"/>
            <a:ext cx="3718080" cy="5257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90000" y="1066680"/>
            <a:ext cx="3718080" cy="2507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90000" y="3813120"/>
            <a:ext cx="3718080" cy="2507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695720" cy="736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85800" y="1066680"/>
            <a:ext cx="3718080" cy="2507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90000" y="1066680"/>
            <a:ext cx="3718080" cy="2507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85800" y="3813120"/>
            <a:ext cx="7619760" cy="2507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695720" cy="736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85800" y="1066680"/>
            <a:ext cx="7619760" cy="2507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85800" y="3813120"/>
            <a:ext cx="7619760" cy="2507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695720" cy="736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85800" y="1066680"/>
            <a:ext cx="3718080" cy="2507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590000" y="1066680"/>
            <a:ext cx="3718080" cy="2507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4590000" y="3813120"/>
            <a:ext cx="3718080" cy="2507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685800" y="3813120"/>
            <a:ext cx="3718080" cy="2507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695720" cy="736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85800" y="1066680"/>
            <a:ext cx="7619760" cy="5257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685800" y="1066680"/>
            <a:ext cx="7619760" cy="5257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2" name="Picture 81"/>
          <p:cNvPicPr/>
          <p:nvPr/>
        </p:nvPicPr>
        <p:blipFill>
          <a:blip r:embed="rId2"/>
          <a:stretch/>
        </p:blipFill>
        <p:spPr>
          <a:xfrm>
            <a:off x="1200960" y="1066680"/>
            <a:ext cx="6589080" cy="5257440"/>
          </a:xfrm>
          <a:prstGeom prst="rect">
            <a:avLst/>
          </a:prstGeom>
          <a:ln>
            <a:noFill/>
          </a:ln>
        </p:spPr>
      </p:pic>
      <p:pic>
        <p:nvPicPr>
          <p:cNvPr id="83" name="Picture 82"/>
          <p:cNvPicPr/>
          <p:nvPr/>
        </p:nvPicPr>
        <p:blipFill>
          <a:blip r:embed="rId2"/>
          <a:stretch/>
        </p:blipFill>
        <p:spPr>
          <a:xfrm>
            <a:off x="1200960" y="1066680"/>
            <a:ext cx="6589080" cy="5257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695720" cy="736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85800" y="1066680"/>
            <a:ext cx="7619760" cy="5257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695720" cy="736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85800" y="1066680"/>
            <a:ext cx="3718080" cy="5257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590000" y="1066680"/>
            <a:ext cx="3718080" cy="5257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695720" cy="736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685800" y="228600"/>
            <a:ext cx="7695720" cy="3413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695720" cy="736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85800" y="1066680"/>
            <a:ext cx="3718080" cy="2507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85800" y="3813120"/>
            <a:ext cx="3718080" cy="2507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590000" y="1066680"/>
            <a:ext cx="3718080" cy="5257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695720" cy="736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85800" y="1066680"/>
            <a:ext cx="3718080" cy="5257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590000" y="1066680"/>
            <a:ext cx="3718080" cy="2507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90000" y="3813120"/>
            <a:ext cx="3718080" cy="2507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695720" cy="736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85800" y="1066680"/>
            <a:ext cx="3718080" cy="2507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90000" y="1066680"/>
            <a:ext cx="3718080" cy="2507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85800" y="3813120"/>
            <a:ext cx="7619760" cy="2507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1" hidden="1"/>
          <p:cNvSpPr/>
          <p:nvPr/>
        </p:nvSpPr>
        <p:spPr>
          <a:xfrm>
            <a:off x="693720" y="914400"/>
            <a:ext cx="76514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7520">
            <a:solidFill>
              <a:srgbClr val="FBBA0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0" name="Google Shape;17;p1"/>
          <p:cNvPicPr/>
          <p:nvPr/>
        </p:nvPicPr>
        <p:blipFill>
          <a:blip r:embed="rId14"/>
          <a:srcRect b="22231"/>
          <a:stretch/>
        </p:blipFill>
        <p:spPr>
          <a:xfrm>
            <a:off x="8229600" y="0"/>
            <a:ext cx="914040" cy="769680"/>
          </a:xfrm>
          <a:prstGeom prst="rect">
            <a:avLst/>
          </a:prstGeom>
          <a:ln>
            <a:noFill/>
          </a:ln>
        </p:spPr>
      </p:pic>
      <p:sp>
        <p:nvSpPr>
          <p:cNvPr id="2" name="CustomShape 2"/>
          <p:cNvSpPr/>
          <p:nvPr/>
        </p:nvSpPr>
        <p:spPr>
          <a:xfrm>
            <a:off x="693720" y="1219320"/>
            <a:ext cx="76514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7520">
            <a:solidFill>
              <a:srgbClr val="FBBA0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" name="Google Shape;20;p2"/>
          <p:cNvPicPr/>
          <p:nvPr/>
        </p:nvPicPr>
        <p:blipFill>
          <a:blip r:embed="rId14"/>
          <a:srcRect b="22231"/>
          <a:stretch/>
        </p:blipFill>
        <p:spPr>
          <a:xfrm>
            <a:off x="8153280" y="0"/>
            <a:ext cx="990360" cy="833040"/>
          </a:xfrm>
          <a:prstGeom prst="rect">
            <a:avLst/>
          </a:prstGeom>
          <a:ln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92160" tIns="46080" rIns="92160" bIns="4608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dt"/>
          </p:nvPr>
        </p:nvSpPr>
        <p:spPr>
          <a:xfrm>
            <a:off x="0" y="6381720"/>
            <a:ext cx="1294920" cy="475920"/>
          </a:xfrm>
          <a:prstGeom prst="rect">
            <a:avLst/>
          </a:prstGeom>
        </p:spPr>
        <p:txBody>
          <a:bodyPr lIns="92160" tIns="46080" rIns="92160" bIns="4608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/>
          </p:nvPr>
        </p:nvSpPr>
        <p:spPr>
          <a:xfrm>
            <a:off x="3200400" y="6381720"/>
            <a:ext cx="2895120" cy="475920"/>
          </a:xfrm>
          <a:prstGeom prst="rect">
            <a:avLst/>
          </a:prstGeom>
        </p:spPr>
        <p:txBody>
          <a:bodyPr lIns="92160" tIns="46080" rIns="92160" bIns="4608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/>
          </p:nvPr>
        </p:nvSpPr>
        <p:spPr>
          <a:xfrm>
            <a:off x="8077320" y="6381720"/>
            <a:ext cx="1066320" cy="475920"/>
          </a:xfrm>
          <a:prstGeom prst="rect">
            <a:avLst/>
          </a:prstGeom>
        </p:spPr>
        <p:txBody>
          <a:bodyPr lIns="92160" tIns="46080" rIns="92160" bIns="46080" anchor="ctr"/>
          <a:lstStyle/>
          <a:p>
            <a:pPr algn="r">
              <a:lnSpc>
                <a:spcPct val="100000"/>
              </a:lnSpc>
            </a:pPr>
            <a:fld id="{7BA725A1-1221-4116-8FCA-FFC99E9DF1C8}" type="slidenum">
              <a:rPr lang="en-US" sz="1400" b="1" strike="noStrike" spc="-1">
                <a:solidFill>
                  <a:srgbClr val="FBBA03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693720" y="914400"/>
            <a:ext cx="76514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7520">
            <a:solidFill>
              <a:srgbClr val="FBBA0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4" name="Google Shape;17;p1"/>
          <p:cNvPicPr/>
          <p:nvPr/>
        </p:nvPicPr>
        <p:blipFill>
          <a:blip r:embed="rId14"/>
          <a:srcRect b="22231"/>
          <a:stretch/>
        </p:blipFill>
        <p:spPr>
          <a:xfrm>
            <a:off x="8229600" y="0"/>
            <a:ext cx="914040" cy="769680"/>
          </a:xfrm>
          <a:prstGeom prst="rect">
            <a:avLst/>
          </a:prstGeom>
          <a:ln>
            <a:noFill/>
          </a:ln>
        </p:spPr>
      </p:pic>
      <p:sp>
        <p:nvSpPr>
          <p:cNvPr id="45" name="PlaceHolder 2"/>
          <p:cNvSpPr>
            <a:spLocks noGrp="1"/>
          </p:cNvSpPr>
          <p:nvPr>
            <p:ph type="title"/>
          </p:nvPr>
        </p:nvSpPr>
        <p:spPr>
          <a:xfrm>
            <a:off x="685800" y="228600"/>
            <a:ext cx="7695720" cy="736200"/>
          </a:xfrm>
          <a:prstGeom prst="rect">
            <a:avLst/>
          </a:prstGeom>
        </p:spPr>
        <p:txBody>
          <a:bodyPr lIns="92160" tIns="46080" rIns="92160" bIns="4608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85800" y="1066680"/>
            <a:ext cx="7619760" cy="525744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  <p:sp>
        <p:nvSpPr>
          <p:cNvPr id="47" name="PlaceHolder 4"/>
          <p:cNvSpPr>
            <a:spLocks noGrp="1"/>
          </p:cNvSpPr>
          <p:nvPr>
            <p:ph type="dt"/>
          </p:nvPr>
        </p:nvSpPr>
        <p:spPr>
          <a:xfrm>
            <a:off x="0" y="6553080"/>
            <a:ext cx="1523520" cy="304560"/>
          </a:xfrm>
          <a:prstGeom prst="rect">
            <a:avLst/>
          </a:prstGeom>
        </p:spPr>
        <p:txBody>
          <a:bodyPr lIns="92160" tIns="46080" rIns="92160" bIns="4608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ftr"/>
          </p:nvPr>
        </p:nvSpPr>
        <p:spPr>
          <a:xfrm>
            <a:off x="3048120" y="6553080"/>
            <a:ext cx="2895120" cy="304560"/>
          </a:xfrm>
          <a:prstGeom prst="rect">
            <a:avLst/>
          </a:prstGeom>
        </p:spPr>
        <p:txBody>
          <a:bodyPr lIns="92160" tIns="46080" rIns="92160" bIns="4608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9" name="PlaceHolder 6"/>
          <p:cNvSpPr>
            <a:spLocks noGrp="1"/>
          </p:cNvSpPr>
          <p:nvPr>
            <p:ph type="sldNum"/>
          </p:nvPr>
        </p:nvSpPr>
        <p:spPr>
          <a:xfrm>
            <a:off x="8610480" y="6553080"/>
            <a:ext cx="533160" cy="304560"/>
          </a:xfrm>
          <a:prstGeom prst="rect">
            <a:avLst/>
          </a:prstGeom>
        </p:spPr>
        <p:txBody>
          <a:bodyPr lIns="92160" tIns="46080" rIns="92160" bIns="46080" anchor="ctr"/>
          <a:lstStyle/>
          <a:p>
            <a:pPr algn="r">
              <a:lnSpc>
                <a:spcPct val="100000"/>
              </a:lnSpc>
            </a:pPr>
            <a:fld id="{39204482-3BA4-45FE-913D-2611F42CDEFF}" type="slidenum">
              <a:rPr lang="en-US" sz="1400" b="1" strike="noStrike" spc="-1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albertwu.org/cs61a/notes/environments.html" TargetMode="External"/><Relationship Id="rId2" Type="http://schemas.openxmlformats.org/officeDocument/2006/relationships/hyperlink" Target="http://markmiyashita.com/cs61a/environment_diagrams/rules_of_environment_diagrams/" TargetMode="Externa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1523880" y="0"/>
            <a:ext cx="6781320" cy="9903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ctr">
              <a:lnSpc>
                <a:spcPct val="90000"/>
              </a:lnSpc>
            </a:pPr>
            <a:r>
              <a:rPr lang="en-US" sz="2800" b="1" strike="noStrike" spc="-1">
                <a:solidFill>
                  <a:srgbClr val="0332B7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
Computational Structures in Data Science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1580698" y="2438280"/>
            <a:ext cx="6667683" cy="335232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/>
          <a:lstStyle/>
          <a:p>
            <a:pPr marL="457200" indent="-380520" algn="ctr">
              <a:lnSpc>
                <a:spcPct val="90000"/>
              </a:lnSpc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520" algn="ctr">
              <a:lnSpc>
                <a:spcPct val="90000"/>
              </a:lnSpc>
            </a:pPr>
            <a:r>
              <a:rPr lang="en-US" sz="4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Lecture #7: 
Higher Order Functions</a:t>
            </a:r>
          </a:p>
          <a:p>
            <a:pPr marL="457200" indent="-380520" algn="ctr">
              <a:lnSpc>
                <a:spcPct val="90000"/>
              </a:lnSpc>
            </a:pPr>
            <a:r>
              <a:rPr lang="en-US" sz="4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&amp; Environments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-228600" y="2438280"/>
            <a:ext cx="2514240" cy="115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18 VAG Rounded Bold   07390"/>
              </a:rPr>
              <a:t>UC Berkeley EECS</a:t>
            </a:r>
          </a:p>
          <a:p>
            <a:pPr algn="ctr">
              <a:lnSpc>
                <a:spcPct val="100000"/>
              </a:lnSpc>
            </a:pPr>
            <a:r>
              <a:rPr lang="en-US" sz="1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18 VAG Rounded Bold   07390"/>
              </a:rPr>
              <a:t>Lecturer</a:t>
            </a:r>
          </a:p>
          <a:p>
            <a:pPr algn="ctr">
              <a:lnSpc>
                <a:spcPct val="100000"/>
              </a:lnSpc>
            </a:pPr>
            <a:r>
              <a:rPr lang="en-US" sz="1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18 VAG Rounded Bold   07390"/>
              </a:rPr>
              <a:t>Michael Ball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2" name="Picture 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8840" y="577013"/>
            <a:ext cx="1149840" cy="1725975"/>
          </a:xfrm>
          <a:prstGeom prst="rect">
            <a:avLst/>
          </a:prstGeom>
          <a:ln>
            <a:noFill/>
          </a:ln>
          <a:effectLst>
            <a:outerShdw dist="38073" dir="7800819">
              <a:srgbClr val="000000">
                <a:alpha val="40000"/>
              </a:srgbClr>
            </a:outerShdw>
          </a:effectLst>
        </p:spPr>
      </p:pic>
      <p:sp>
        <p:nvSpPr>
          <p:cNvPr id="93" name="CustomShape 4"/>
          <p:cNvSpPr/>
          <p:nvPr/>
        </p:nvSpPr>
        <p:spPr>
          <a:xfrm>
            <a:off x="6847920" y="6488640"/>
            <a:ext cx="86544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u="sng" strike="noStrike" spc="-1">
                <a:solidFill>
                  <a:srgbClr val="FC0128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cs88.org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5"/>
          <p:cNvSpPr/>
          <p:nvPr/>
        </p:nvSpPr>
        <p:spPr>
          <a:xfrm>
            <a:off x="-75240" y="6488640"/>
            <a:ext cx="17967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Feb. 14, 2020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685800" y="228600"/>
            <a:ext cx="7695720" cy="73620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>
              <a:lnSpc>
                <a:spcPct val="90000"/>
              </a:lnSpc>
            </a:pPr>
            <a:r>
              <a:rPr lang="en-US" sz="3200" b="1" strike="noStrike" spc="-1">
                <a:solidFill>
                  <a:srgbClr val="0332B7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Higher Order Functions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TextShape 2"/>
          <p:cNvSpPr txBox="1"/>
          <p:nvPr/>
        </p:nvSpPr>
        <p:spPr>
          <a:xfrm>
            <a:off x="685800" y="1066680"/>
            <a:ext cx="7619760" cy="45684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/>
          <a:lstStyle/>
          <a:p>
            <a:pPr marL="285840" indent="-2854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Functions that operate on functions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 function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132840">
              <a:lnSpc>
                <a:spcPct val="90000"/>
              </a:lnSpc>
            </a:pP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132840">
              <a:lnSpc>
                <a:spcPct val="90000"/>
              </a:lnSpc>
            </a:pP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132840">
              <a:lnSpc>
                <a:spcPct val="90000"/>
              </a:lnSpc>
            </a:pPr>
            <a:b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</a:br>
            <a:b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</a:br>
            <a:b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</a:br>
            <a:b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</a:br>
            <a:b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</a:br>
            <a:b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</a:b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132840">
              <a:lnSpc>
                <a:spcPct val="90000"/>
              </a:lnSpc>
            </a:pP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 function that takes a function </a:t>
            </a:r>
            <a:r>
              <a:rPr lang="en-US" sz="2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arg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3"/>
          <p:cNvSpPr/>
          <p:nvPr/>
        </p:nvSpPr>
        <p:spPr>
          <a:xfrm>
            <a:off x="1905120" y="2027880"/>
            <a:ext cx="6019560" cy="1477080"/>
          </a:xfrm>
          <a:prstGeom prst="rect">
            <a:avLst/>
          </a:prstGeom>
          <a:noFill/>
          <a:ln w="9360">
            <a:solidFill>
              <a:srgbClr val="4F81B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def odd(x):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 return x%2==1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odd(3)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True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4"/>
          <p:cNvSpPr/>
          <p:nvPr/>
        </p:nvSpPr>
        <p:spPr>
          <a:xfrm>
            <a:off x="1905120" y="4267080"/>
            <a:ext cx="6019560" cy="1661760"/>
          </a:xfrm>
          <a:prstGeom prst="rect">
            <a:avLst/>
          </a:prstGeom>
          <a:noFill/>
          <a:ln w="9360">
            <a:solidFill>
              <a:srgbClr val="4F81B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def filter(</a:t>
            </a:r>
            <a:r>
              <a:rPr lang="en-US" sz="2400" b="1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fun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, s):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 return [x for x in s if </a:t>
            </a:r>
            <a:r>
              <a:rPr lang="en-US" sz="2400" b="1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fun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(x)]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filter(odd, [0,1,2,3,4,5,6,7])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[1, 3, 5, 7]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CustomShape 5"/>
          <p:cNvSpPr/>
          <p:nvPr/>
        </p:nvSpPr>
        <p:spPr>
          <a:xfrm>
            <a:off x="7010280" y="3276720"/>
            <a:ext cx="1371240" cy="761760"/>
          </a:xfrm>
          <a:prstGeom prst="wedgeRectCallout">
            <a:avLst>
              <a:gd name="adj1" fmla="val -98452"/>
              <a:gd name="adj2" fmla="val 141578"/>
            </a:avLst>
          </a:prstGeom>
          <a:solidFill>
            <a:srgbClr val="618FFD"/>
          </a:solidFill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Why is this not ‘odd’ ?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TextShape 6"/>
          <p:cNvSpPr txBox="1"/>
          <p:nvPr/>
        </p:nvSpPr>
        <p:spPr>
          <a:xfrm>
            <a:off x="8610480" y="6553080"/>
            <a:ext cx="53316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r">
              <a:lnSpc>
                <a:spcPct val="100000"/>
              </a:lnSpc>
            </a:pPr>
            <a:fld id="{E8F10D85-10BA-42D8-B690-B9761B5D0DF4}" type="slidenum">
              <a:rPr lang="en-US" sz="1400" b="1" strike="noStrike" spc="-1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10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0" name="CustomShape 7"/>
          <p:cNvSpPr/>
          <p:nvPr/>
        </p:nvSpPr>
        <p:spPr>
          <a:xfrm>
            <a:off x="0" y="6553080"/>
            <a:ext cx="1523520" cy="304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/>
          <a:lstStyle/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02/14/2020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TextShape 8"/>
          <p:cNvSpPr txBox="1"/>
          <p:nvPr/>
        </p:nvSpPr>
        <p:spPr>
          <a:xfrm>
            <a:off x="3048120" y="6553080"/>
            <a:ext cx="289512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114FFB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UCB CS88 Fa20 L7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0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36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41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757080" y="272353"/>
            <a:ext cx="8474400" cy="73620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>
              <a:lnSpc>
                <a:spcPct val="90000"/>
              </a:lnSpc>
            </a:pPr>
            <a:r>
              <a:rPr lang="en-US" sz="3200" b="1" strike="noStrike" spc="-1" dirty="0">
                <a:solidFill>
                  <a:srgbClr val="0332B7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What does this do?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757080" y="999528"/>
            <a:ext cx="8372520" cy="52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list(filter(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return_false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, </a:t>
            </a:r>
            <a:b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</a:b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    range(100) </a:t>
            </a: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))</a:t>
            </a:r>
            <a:b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</a:br>
            <a:b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</a:b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Assu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me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return_false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(42) == False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Code Pro" panose="020B0509030403020204" pitchFamily="49" charset="77"/>
            </a:endParaRPr>
          </a:p>
        </p:txBody>
      </p:sp>
      <p:sp>
        <p:nvSpPr>
          <p:cNvPr id="174" name="CustomShape 4"/>
          <p:cNvSpPr/>
          <p:nvPr/>
        </p:nvSpPr>
        <p:spPr>
          <a:xfrm>
            <a:off x="258792" y="3333775"/>
            <a:ext cx="8807570" cy="31773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A) 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range(0, 100) # A standard range object</a:t>
            </a:r>
            <a:endParaRPr lang="en-US" sz="2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pPr>
              <a:lnSpc>
                <a:spcPct val="100000"/>
              </a:lnSpc>
            </a:pP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B) 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[0, 1, 2, … 96, 97, 98, 99]</a:t>
            </a:r>
            <a:endParaRPr lang="en-US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C) [ ]</a:t>
            </a:r>
          </a:p>
          <a:p>
            <a:pPr>
              <a:lnSpc>
                <a:spcPct val="100000"/>
              </a:lnSpc>
            </a:pP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D) Error</a:t>
            </a:r>
          </a:p>
          <a:p>
            <a:pPr>
              <a:lnSpc>
                <a:spcPct val="100000"/>
              </a:lnSpc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E) I'm lost.</a:t>
            </a:r>
            <a:endParaRPr lang="en-US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TextShape 8"/>
          <p:cNvSpPr txBox="1"/>
          <p:nvPr/>
        </p:nvSpPr>
        <p:spPr>
          <a:xfrm>
            <a:off x="8610480" y="6553080"/>
            <a:ext cx="53316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r">
              <a:lnSpc>
                <a:spcPct val="100000"/>
              </a:lnSpc>
            </a:pPr>
            <a:fld id="{713BEC69-ACC0-4745-91F6-6864BC87B08D}" type="slidenum">
              <a:rPr lang="en-US" sz="1400" b="1" strike="noStrike" spc="-1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11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9" name="CustomShape 9"/>
          <p:cNvSpPr/>
          <p:nvPr/>
        </p:nvSpPr>
        <p:spPr>
          <a:xfrm>
            <a:off x="0" y="6553080"/>
            <a:ext cx="1523520" cy="304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/>
          <a:lstStyle/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02/14/2020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TextShape 10"/>
          <p:cNvSpPr txBox="1"/>
          <p:nvPr/>
        </p:nvSpPr>
        <p:spPr>
          <a:xfrm>
            <a:off x="3048120" y="6553080"/>
            <a:ext cx="289512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114FFB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UCB CS88 Fa20 L7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3115194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757080" y="272353"/>
            <a:ext cx="8474400" cy="73620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>
              <a:lnSpc>
                <a:spcPct val="90000"/>
              </a:lnSpc>
            </a:pPr>
            <a:r>
              <a:rPr lang="en-US" sz="3200" b="1" strike="noStrike" spc="-1" dirty="0">
                <a:solidFill>
                  <a:srgbClr val="0332B7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REDUCE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757080" y="999528"/>
            <a:ext cx="8372520" cy="52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reduce(function,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list_of_inputs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)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Code Pro" panose="020B0509030403020204" pitchFamily="49" charset="77"/>
            </a:endParaRPr>
          </a:p>
        </p:txBody>
      </p:sp>
      <p:sp>
        <p:nvSpPr>
          <p:cNvPr id="174" name="CustomShape 4"/>
          <p:cNvSpPr/>
          <p:nvPr/>
        </p:nvSpPr>
        <p:spPr>
          <a:xfrm>
            <a:off x="481548" y="1455959"/>
            <a:ext cx="8372520" cy="31773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Successively </a:t>
            </a:r>
            <a:r>
              <a:rPr lang="en-US" sz="2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combine 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items of our sequence</a:t>
            </a:r>
          </a:p>
          <a:p>
            <a:pPr>
              <a:lnSpc>
                <a:spcPct val="100000"/>
              </a:lnSpc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• function: add(), takes 2 inputs gives us 1 value. </a:t>
            </a:r>
            <a:endParaRPr lang="en-US" sz="2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Arial"/>
            </a:endParaRPr>
          </a:p>
          <a:p>
            <a:pPr>
              <a:lnSpc>
                <a:spcPct val="100000"/>
              </a:lnSpc>
            </a:pP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Inputs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  <a:t> (Domain):</a:t>
            </a:r>
            <a:b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</a:b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  <a:t>	• Function, with 2 inputs</a:t>
            </a:r>
          </a:p>
          <a:p>
            <a:pPr>
              <a:lnSpc>
                <a:spcPct val="100000"/>
              </a:lnSpc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  <a:t>	• Sequence</a:t>
            </a:r>
            <a:b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</a:b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  <a:t>Output (Range):</a:t>
            </a:r>
          </a:p>
          <a:p>
            <a:pPr>
              <a:lnSpc>
                <a:spcPct val="100000"/>
              </a:lnSpc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  <a:t>	• An item, specifically, the output of our function.</a:t>
            </a:r>
          </a:p>
          <a:p>
            <a:pPr>
              <a:lnSpc>
                <a:spcPct val="100000"/>
              </a:lnSpc>
            </a:pPr>
            <a:endParaRPr lang="en-US" sz="2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  <a:sym typeface="Wingdings" pitchFamily="2" charset="2"/>
            </a:endParaRPr>
          </a:p>
          <a:p>
            <a:pPr>
              <a:lnSpc>
                <a:spcPct val="100000"/>
              </a:lnSpc>
            </a:pPr>
            <a:endParaRPr lang="en-US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TextShape 8"/>
          <p:cNvSpPr txBox="1"/>
          <p:nvPr/>
        </p:nvSpPr>
        <p:spPr>
          <a:xfrm>
            <a:off x="8610480" y="6553080"/>
            <a:ext cx="53316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r">
              <a:lnSpc>
                <a:spcPct val="100000"/>
              </a:lnSpc>
            </a:pPr>
            <a:fld id="{713BEC69-ACC0-4745-91F6-6864BC87B08D}" type="slidenum">
              <a:rPr lang="en-US" sz="1400" b="1" strike="noStrike" spc="-1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12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9" name="CustomShape 9"/>
          <p:cNvSpPr/>
          <p:nvPr/>
        </p:nvSpPr>
        <p:spPr>
          <a:xfrm>
            <a:off x="0" y="6553080"/>
            <a:ext cx="1523520" cy="304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/>
          <a:lstStyle/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02/14/2020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TextShape 10"/>
          <p:cNvSpPr txBox="1"/>
          <p:nvPr/>
        </p:nvSpPr>
        <p:spPr>
          <a:xfrm>
            <a:off x="3048120" y="6553080"/>
            <a:ext cx="289512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114FFB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UCB CS88 Fa20 L7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1" name="TextShape 11"/>
          <p:cNvSpPr txBox="1"/>
          <p:nvPr/>
        </p:nvSpPr>
        <p:spPr>
          <a:xfrm>
            <a:off x="757080" y="5012456"/>
            <a:ext cx="717156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3BA0DD-C671-564E-8D6D-0143E2712244}"/>
              </a:ext>
            </a:extLst>
          </p:cNvPr>
          <p:cNvSpPr/>
          <p:nvPr/>
        </p:nvSpPr>
        <p:spPr>
          <a:xfrm>
            <a:off x="655200" y="4493067"/>
            <a:ext cx="8474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 SourceCodePro-Light" panose="020B0509030403020204" pitchFamily="49" charset="77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 SourceCodePro-Light" panose="020B0509030403020204" pitchFamily="49" charset="77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 SourceCodePro-Light" panose="020B0509030403020204" pitchFamily="49" charset="77"/>
              </a:rPr>
              <a:t>reduce</a:t>
            </a:r>
            <a:r>
              <a:rPr lang="en-US" b="0" dirty="0">
                <a:solidFill>
                  <a:srgbClr val="000000"/>
                </a:solidFill>
                <a:effectLst/>
                <a:latin typeface=" SourceCodePro-Light" panose="020B0509030403020204" pitchFamily="49" charset="77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 SourceCodePro-Light" panose="020B0509030403020204" pitchFamily="49" charset="77"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  <a:latin typeface=" SourceCodePro-Light" panose="020B0509030403020204" pitchFamily="49" charset="77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 SourceCodePro-Light" panose="020B0509030403020204" pitchFamily="49" charset="77"/>
              </a:rPr>
              <a:t>sequence</a:t>
            </a:r>
            <a:r>
              <a:rPr lang="en-US" b="0" dirty="0">
                <a:solidFill>
                  <a:srgbClr val="000000"/>
                </a:solidFill>
                <a:effectLst/>
                <a:latin typeface=" SourceCodePro-Light" panose="020B0509030403020204" pitchFamily="49" charset="77"/>
              </a:rPr>
              <a:t>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 SourceCodePro-Light" panose="020B0509030403020204" pitchFamily="49" charset="77"/>
              </a:rPr>
              <a:t>    result = function(sequence[</a:t>
            </a:r>
            <a:r>
              <a:rPr lang="en-US" b="0" dirty="0">
                <a:solidFill>
                  <a:srgbClr val="098658"/>
                </a:solidFill>
                <a:effectLst/>
                <a:latin typeface=" SourceCodePro-Light" panose="020B0509030403020204" pitchFamily="49" charset="77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 SourceCodePro-Light" panose="020B0509030403020204" pitchFamily="49" charset="77"/>
              </a:rPr>
              <a:t>], sequence[</a:t>
            </a:r>
            <a:r>
              <a:rPr lang="en-US" b="0" dirty="0">
                <a:solidFill>
                  <a:srgbClr val="098658"/>
                </a:solidFill>
                <a:effectLst/>
                <a:latin typeface=" SourceCodePro-Light" panose="020B0509030403020204" pitchFamily="49" charset="77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 SourceCodePro-Light" panose="020B0509030403020204" pitchFamily="49" charset="77"/>
              </a:rPr>
              <a:t>])</a:t>
            </a:r>
          </a:p>
          <a:p>
            <a:r>
              <a:rPr lang="en-US" b="0" dirty="0">
                <a:solidFill>
                  <a:srgbClr val="AF00DB"/>
                </a:solidFill>
                <a:effectLst/>
                <a:latin typeface=" SourceCodePro-Light" panose="020B0509030403020204" pitchFamily="49" charset="77"/>
              </a:rPr>
              <a:t>    for</a:t>
            </a:r>
            <a:r>
              <a:rPr lang="en-US" b="0" dirty="0">
                <a:solidFill>
                  <a:srgbClr val="000000"/>
                </a:solidFill>
                <a:effectLst/>
                <a:latin typeface=" SourceCodePro-Light" panose="020B0509030403020204" pitchFamily="49" charset="77"/>
              </a:rPr>
              <a:t> index </a:t>
            </a:r>
            <a:r>
              <a:rPr lang="en-US" b="0" dirty="0">
                <a:solidFill>
                  <a:srgbClr val="0000FF"/>
                </a:solidFill>
                <a:effectLst/>
                <a:latin typeface=" SourceCodePro-Light" panose="020B0509030403020204" pitchFamily="49" charset="77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 SourceCodePro-Light" panose="020B0509030403020204" pitchFamily="49" charset="77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 SourceCodePro-Light" panose="020B0509030403020204" pitchFamily="49" charset="77"/>
              </a:rPr>
              <a:t>range</a:t>
            </a:r>
            <a:r>
              <a:rPr lang="en-US" b="0" dirty="0">
                <a:solidFill>
                  <a:srgbClr val="000000"/>
                </a:solidFill>
                <a:effectLst/>
                <a:latin typeface=" SourceCodePro-Light" panose="020B0509030403020204" pitchFamily="49" charset="77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 SourceCodePro-Light" panose="020B0509030403020204" pitchFamily="49" charset="77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 SourceCodePro-Light" panose="020B0509030403020204" pitchFamily="49" charset="77"/>
              </a:rPr>
              <a:t>, </a:t>
            </a:r>
            <a:r>
              <a:rPr lang="en-US" b="0" dirty="0" err="1">
                <a:solidFill>
                  <a:srgbClr val="795E26"/>
                </a:solidFill>
                <a:effectLst/>
                <a:latin typeface=" SourceCodePro-Light" panose="020B0509030403020204" pitchFamily="49" charset="77"/>
              </a:rPr>
              <a:t>len</a:t>
            </a:r>
            <a:r>
              <a:rPr lang="en-US" b="0" dirty="0">
                <a:solidFill>
                  <a:srgbClr val="000000"/>
                </a:solidFill>
                <a:effectLst/>
                <a:latin typeface=" SourceCodePro-Light" panose="020B0509030403020204" pitchFamily="49" charset="77"/>
              </a:rPr>
              <a:t>(sequence)):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 SourceCodePro-Light" panose="020B0509030403020204" pitchFamily="49" charset="77"/>
              </a:rPr>
              <a:t>        result = function(result, sequence[index])</a:t>
            </a:r>
          </a:p>
          <a:p>
            <a:r>
              <a:rPr lang="en-US" b="0" dirty="0">
                <a:solidFill>
                  <a:srgbClr val="AF00DB"/>
                </a:solidFill>
                <a:effectLst/>
                <a:latin typeface=" SourceCodePro-Light" panose="020B0509030403020204" pitchFamily="49" charset="77"/>
              </a:rPr>
              <a:t>    return</a:t>
            </a:r>
            <a:r>
              <a:rPr lang="en-US" b="0" dirty="0">
                <a:solidFill>
                  <a:srgbClr val="000000"/>
                </a:solidFill>
                <a:effectLst/>
                <a:latin typeface=" SourceCodePro-Light" panose="020B0509030403020204" pitchFamily="49" charset="77"/>
              </a:rPr>
              <a:t> result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0A49C3-D812-0B47-9520-851980378650}"/>
              </a:ext>
            </a:extLst>
          </p:cNvPr>
          <p:cNvSpPr txBox="1"/>
          <p:nvPr/>
        </p:nvSpPr>
        <p:spPr>
          <a:xfrm>
            <a:off x="662870" y="6183748"/>
            <a:ext cx="666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This reduce is slightly different than the homework one….</a:t>
            </a:r>
          </a:p>
        </p:txBody>
      </p:sp>
    </p:spTree>
    <p:extLst>
      <p:ext uri="{BB962C8B-B14F-4D97-AF65-F5344CB8AC3E}">
        <p14:creationId xmlns:p14="http://schemas.microsoft.com/office/powerpoint/2010/main" val="17106830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757080" y="272353"/>
            <a:ext cx="8474400" cy="73620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>
              <a:lnSpc>
                <a:spcPct val="90000"/>
              </a:lnSpc>
            </a:pPr>
            <a:r>
              <a:rPr lang="en-US" sz="3200" b="1" strike="noStrike" spc="-1" dirty="0">
                <a:solidFill>
                  <a:srgbClr val="0332B7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Question: Inputs to our reducer?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757080" y="999528"/>
            <a:ext cx="8372520" cy="52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reduce(sub, range(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5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))</a:t>
            </a:r>
          </a:p>
          <a:p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reduce(add, range(5))</a:t>
            </a:r>
          </a:p>
          <a:p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reduce(REDUCER, range(5))</a:t>
            </a:r>
            <a:b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</a:br>
            <a:b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</a:b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How many inputs should our reducer accept?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Code Pro" panose="020B0509030403020204" pitchFamily="49" charset="77"/>
            </a:endParaRPr>
          </a:p>
        </p:txBody>
      </p:sp>
      <p:sp>
        <p:nvSpPr>
          <p:cNvPr id="174" name="CustomShape 4"/>
          <p:cNvSpPr/>
          <p:nvPr/>
        </p:nvSpPr>
        <p:spPr>
          <a:xfrm>
            <a:off x="258792" y="3333775"/>
            <a:ext cx="8807570" cy="31773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A) 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0</a:t>
            </a:r>
            <a:endParaRPr lang="en-US" sz="2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pPr>
              <a:lnSpc>
                <a:spcPct val="100000"/>
              </a:lnSpc>
            </a:pP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B) 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1</a:t>
            </a:r>
            <a:endParaRPr lang="en-US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C) 2</a:t>
            </a:r>
          </a:p>
          <a:p>
            <a:pPr>
              <a:lnSpc>
                <a:spcPct val="100000"/>
              </a:lnSpc>
            </a:pP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D) 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Unlimited</a:t>
            </a:r>
            <a:endParaRPr lang="en-US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E) I'm lost.</a:t>
            </a:r>
            <a:endParaRPr lang="en-US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TextShape 8"/>
          <p:cNvSpPr txBox="1"/>
          <p:nvPr/>
        </p:nvSpPr>
        <p:spPr>
          <a:xfrm>
            <a:off x="8610480" y="6553080"/>
            <a:ext cx="53316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r">
              <a:lnSpc>
                <a:spcPct val="100000"/>
              </a:lnSpc>
            </a:pPr>
            <a:fld id="{713BEC69-ACC0-4745-91F6-6864BC87B08D}" type="slidenum">
              <a:rPr lang="en-US" sz="1400" b="1" strike="noStrike" spc="-1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13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9" name="CustomShape 9"/>
          <p:cNvSpPr/>
          <p:nvPr/>
        </p:nvSpPr>
        <p:spPr>
          <a:xfrm>
            <a:off x="0" y="6553080"/>
            <a:ext cx="1523520" cy="304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/>
          <a:lstStyle/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02/14/2020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TextShape 10"/>
          <p:cNvSpPr txBox="1"/>
          <p:nvPr/>
        </p:nvSpPr>
        <p:spPr>
          <a:xfrm>
            <a:off x="3048120" y="6553080"/>
            <a:ext cx="289512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114FFB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UCB CS88 Fa20 L7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5341340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757080" y="272353"/>
            <a:ext cx="8474400" cy="73620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>
              <a:lnSpc>
                <a:spcPct val="90000"/>
              </a:lnSpc>
            </a:pPr>
            <a:r>
              <a:rPr lang="en-US" sz="3200" b="1" strike="noStrike" spc="-1" dirty="0">
                <a:solidFill>
                  <a:srgbClr val="0332B7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Question: What's the output?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757080" y="999528"/>
            <a:ext cx="8372520" cy="52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reduce(add, range(5))</a:t>
            </a:r>
          </a:p>
          <a:p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Code Pro" panose="020B0509030403020204" pitchFamily="49" charset="77"/>
              <a:ea typeface="Courier New"/>
            </a:endParaRPr>
          </a:p>
          <a:p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What is the value of this expression?</a:t>
            </a:r>
          </a:p>
        </p:txBody>
      </p:sp>
      <p:sp>
        <p:nvSpPr>
          <p:cNvPr id="174" name="CustomShape 4"/>
          <p:cNvSpPr/>
          <p:nvPr/>
        </p:nvSpPr>
        <p:spPr>
          <a:xfrm>
            <a:off x="258792" y="3333775"/>
            <a:ext cx="8807570" cy="31773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  <a:ea typeface="Arial"/>
              </a:rPr>
              <a:t>A) 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  <a:ea typeface="Courier New"/>
              </a:rPr>
              <a:t>0</a:t>
            </a:r>
            <a:endParaRPr lang="en-US" sz="2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  <a:ea typeface="Arial"/>
            </a:endParaRPr>
          </a:p>
          <a:p>
            <a:pPr>
              <a:lnSpc>
                <a:spcPct val="100000"/>
              </a:lnSpc>
            </a:pP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B) 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9</a:t>
            </a:r>
            <a:endParaRPr lang="en-US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  <a:p>
            <a:pPr>
              <a:lnSpc>
                <a:spcPct val="100000"/>
              </a:lnSpc>
            </a:pP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C) 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10</a:t>
            </a:r>
            <a:endParaRPr lang="en-US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  <a:p>
            <a:pPr>
              <a:lnSpc>
                <a:spcPct val="100000"/>
              </a:lnSpc>
            </a:pP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D) 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15</a:t>
            </a:r>
            <a:endParaRPr lang="en-US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  <a:p>
            <a:pPr>
              <a:lnSpc>
                <a:spcPct val="100000"/>
              </a:lnSpc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E)  Error</a:t>
            </a:r>
            <a:endParaRPr lang="en-US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</p:txBody>
      </p:sp>
      <p:sp>
        <p:nvSpPr>
          <p:cNvPr id="178" name="TextShape 8"/>
          <p:cNvSpPr txBox="1"/>
          <p:nvPr/>
        </p:nvSpPr>
        <p:spPr>
          <a:xfrm>
            <a:off x="8610480" y="6553080"/>
            <a:ext cx="53316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r">
              <a:lnSpc>
                <a:spcPct val="100000"/>
              </a:lnSpc>
            </a:pPr>
            <a:fld id="{713BEC69-ACC0-4745-91F6-6864BC87B08D}" type="slidenum">
              <a:rPr lang="en-US" sz="1400" b="1" strike="noStrike" spc="-1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14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9" name="CustomShape 9"/>
          <p:cNvSpPr/>
          <p:nvPr/>
        </p:nvSpPr>
        <p:spPr>
          <a:xfrm>
            <a:off x="0" y="6553080"/>
            <a:ext cx="1523520" cy="304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/>
          <a:lstStyle/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02/14/2020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TextShape 10"/>
          <p:cNvSpPr txBox="1"/>
          <p:nvPr/>
        </p:nvSpPr>
        <p:spPr>
          <a:xfrm>
            <a:off x="3048120" y="6553080"/>
            <a:ext cx="289512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114FFB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UCB CS88 Fa20 L7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1481553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757080" y="272353"/>
            <a:ext cx="8474400" cy="73620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>
              <a:lnSpc>
                <a:spcPct val="90000"/>
              </a:lnSpc>
            </a:pPr>
            <a:r>
              <a:rPr lang="en-US" sz="3200" b="1" strike="noStrike" spc="-1" dirty="0">
                <a:solidFill>
                  <a:srgbClr val="0332B7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Question: What's the output?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757080" y="999528"/>
            <a:ext cx="8372520" cy="52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reduce(sub, range(5))</a:t>
            </a:r>
          </a:p>
          <a:p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Code Pro" panose="020B0509030403020204" pitchFamily="49" charset="77"/>
              <a:ea typeface="Courier New"/>
            </a:endParaRPr>
          </a:p>
          <a:p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What is the value of this expression?</a:t>
            </a:r>
          </a:p>
        </p:txBody>
      </p:sp>
      <p:sp>
        <p:nvSpPr>
          <p:cNvPr id="174" name="CustomShape 4"/>
          <p:cNvSpPr/>
          <p:nvPr/>
        </p:nvSpPr>
        <p:spPr>
          <a:xfrm>
            <a:off x="258792" y="3333775"/>
            <a:ext cx="8807570" cy="31773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  <a:ea typeface="Arial"/>
              </a:rPr>
              <a:t>A) 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  <a:ea typeface="Courier New"/>
              </a:rPr>
              <a:t>0</a:t>
            </a:r>
            <a:endParaRPr lang="en-US" sz="2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  <a:ea typeface="Arial"/>
            </a:endParaRPr>
          </a:p>
          <a:p>
            <a:pPr>
              <a:lnSpc>
                <a:spcPct val="100000"/>
              </a:lnSpc>
            </a:pP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B) - 5</a:t>
            </a:r>
          </a:p>
          <a:p>
            <a:pPr>
              <a:lnSpc>
                <a:spcPct val="100000"/>
              </a:lnSpc>
            </a:pP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C) -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10</a:t>
            </a:r>
          </a:p>
          <a:p>
            <a:pPr>
              <a:lnSpc>
                <a:spcPct val="100000"/>
              </a:lnSpc>
            </a:pP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D) -15</a:t>
            </a:r>
          </a:p>
          <a:p>
            <a:pPr>
              <a:lnSpc>
                <a:spcPct val="100000"/>
              </a:lnSpc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E)  Error</a:t>
            </a:r>
            <a:endParaRPr lang="en-US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</p:txBody>
      </p:sp>
      <p:sp>
        <p:nvSpPr>
          <p:cNvPr id="178" name="TextShape 8"/>
          <p:cNvSpPr txBox="1"/>
          <p:nvPr/>
        </p:nvSpPr>
        <p:spPr>
          <a:xfrm>
            <a:off x="8610480" y="6553080"/>
            <a:ext cx="53316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r">
              <a:lnSpc>
                <a:spcPct val="100000"/>
              </a:lnSpc>
            </a:pPr>
            <a:fld id="{713BEC69-ACC0-4745-91F6-6864BC87B08D}" type="slidenum">
              <a:rPr lang="en-US" sz="1400" b="1" strike="noStrike" spc="-1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15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9" name="CustomShape 9"/>
          <p:cNvSpPr/>
          <p:nvPr/>
        </p:nvSpPr>
        <p:spPr>
          <a:xfrm>
            <a:off x="0" y="6553080"/>
            <a:ext cx="1523520" cy="304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/>
          <a:lstStyle/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02/14/2020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TextShape 10"/>
          <p:cNvSpPr txBox="1"/>
          <p:nvPr/>
        </p:nvSpPr>
        <p:spPr>
          <a:xfrm>
            <a:off x="3048120" y="6553080"/>
            <a:ext cx="289512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114FFB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UCB CS88 Fa20 L7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764082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757080" y="272353"/>
            <a:ext cx="8474400" cy="73620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>
              <a:lnSpc>
                <a:spcPct val="90000"/>
              </a:lnSpc>
            </a:pPr>
            <a:r>
              <a:rPr lang="en-US" sz="3200" b="1" strike="noStrike" spc="-1" dirty="0">
                <a:solidFill>
                  <a:srgbClr val="0332B7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Map, Filter, Reduce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4"/>
          <p:cNvSpPr/>
          <p:nvPr/>
        </p:nvSpPr>
        <p:spPr>
          <a:xfrm>
            <a:off x="481548" y="1069675"/>
            <a:ext cx="8372520" cy="356365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Each takes in a function and a sequence</a:t>
            </a:r>
            <a:b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</a:b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  <a:t>• Function – what this does depends on your goal!</a:t>
            </a:r>
          </a:p>
          <a:p>
            <a:pPr>
              <a:lnSpc>
                <a:spcPct val="100000"/>
              </a:lnSpc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  <a:t>	• Map: Returns a new value</a:t>
            </a:r>
          </a:p>
          <a:p>
            <a:pPr>
              <a:lnSpc>
                <a:spcPct val="100000"/>
              </a:lnSpc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  <a:t>	• Filter: Returns a </a:t>
            </a:r>
            <a:r>
              <a:rPr lang="en-US" sz="2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  <a:t>boolean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  <a:t> value</a:t>
            </a:r>
          </a:p>
          <a:p>
            <a:pPr>
              <a:lnSpc>
                <a:spcPct val="100000"/>
              </a:lnSpc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  <a:t>	• Reduce: Takes in 2 values, "combines" them</a:t>
            </a:r>
          </a:p>
          <a:p>
            <a:pPr>
              <a:lnSpc>
                <a:spcPct val="100000"/>
              </a:lnSpc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  <a:t>• Sequence</a:t>
            </a:r>
            <a:b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</a:br>
            <a:endParaRPr lang="en-US" sz="2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  <a:sym typeface="Wingdings" pitchFamily="2" charset="2"/>
            </a:endParaRPr>
          </a:p>
          <a:p>
            <a:pPr>
              <a:lnSpc>
                <a:spcPct val="100000"/>
              </a:lnSpc>
            </a:pPr>
            <a:r>
              <a:rPr lang="en-US" sz="2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sym typeface="Wingdings" pitchFamily="2" charset="2"/>
              </a:rPr>
              <a:t>A</a:t>
            </a:r>
            <a:r>
              <a:rPr lang="en-US" sz="2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sym typeface="Wingdings" pitchFamily="2" charset="2"/>
              </a:rPr>
              <a:t>lways consider your output!</a:t>
            </a:r>
          </a:p>
          <a:p>
            <a:pPr>
              <a:lnSpc>
                <a:spcPct val="100000"/>
              </a:lnSpc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sym typeface="Wingdings" pitchFamily="2" charset="2"/>
              </a:rPr>
              <a:t>• Am I returning a new list of different items?</a:t>
            </a:r>
          </a:p>
          <a:p>
            <a:pPr>
              <a:lnSpc>
                <a:spcPct val="100000"/>
              </a:lnSpc>
            </a:pPr>
            <a:r>
              <a:rPr lang="en-US" sz="2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sym typeface="Wingdings" pitchFamily="2" charset="2"/>
              </a:rPr>
              <a:t>• A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sym typeface="Wingdings" pitchFamily="2" charset="2"/>
              </a:rPr>
              <a:t>m I excluding items from my list?</a:t>
            </a:r>
          </a:p>
          <a:p>
            <a:pPr>
              <a:lnSpc>
                <a:spcPct val="100000"/>
              </a:lnSpc>
            </a:pPr>
            <a:r>
              <a:rPr lang="en-US" sz="2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sym typeface="Wingdings" pitchFamily="2" charset="2"/>
              </a:rPr>
              <a:t>• 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sym typeface="Wingdings" pitchFamily="2" charset="2"/>
              </a:rPr>
              <a:t>Do I need a list as my result?</a:t>
            </a:r>
            <a:endParaRPr lang="en-US" sz="26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TextShape 8"/>
          <p:cNvSpPr txBox="1"/>
          <p:nvPr/>
        </p:nvSpPr>
        <p:spPr>
          <a:xfrm>
            <a:off x="8610480" y="6553080"/>
            <a:ext cx="53316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r">
              <a:lnSpc>
                <a:spcPct val="100000"/>
              </a:lnSpc>
            </a:pPr>
            <a:fld id="{713BEC69-ACC0-4745-91F6-6864BC87B08D}" type="slidenum">
              <a:rPr lang="en-US" sz="1400" b="1" strike="noStrike" spc="-1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16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9" name="CustomShape 9"/>
          <p:cNvSpPr/>
          <p:nvPr/>
        </p:nvSpPr>
        <p:spPr>
          <a:xfrm>
            <a:off x="0" y="6553080"/>
            <a:ext cx="1523520" cy="304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/>
          <a:lstStyle/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02/14/2020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TextShape 10"/>
          <p:cNvSpPr txBox="1"/>
          <p:nvPr/>
        </p:nvSpPr>
        <p:spPr>
          <a:xfrm>
            <a:off x="3048120" y="6553080"/>
            <a:ext cx="289512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114FFB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UCB CS88 Fa20 L7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1" name="TextShape 11"/>
          <p:cNvSpPr txBox="1"/>
          <p:nvPr/>
        </p:nvSpPr>
        <p:spPr>
          <a:xfrm>
            <a:off x="757080" y="5012456"/>
            <a:ext cx="717156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7975967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685800" y="228600"/>
            <a:ext cx="7695720" cy="73620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>
              <a:lnSpc>
                <a:spcPct val="90000"/>
              </a:lnSpc>
            </a:pPr>
            <a:r>
              <a:rPr lang="en-US" sz="3200" b="1" strike="noStrike" spc="-1" dirty="0">
                <a:solidFill>
                  <a:srgbClr val="0332B7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Returning a New Function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TextShape 2"/>
          <p:cNvSpPr txBox="1"/>
          <p:nvPr/>
        </p:nvSpPr>
        <p:spPr>
          <a:xfrm>
            <a:off x="685800" y="1066680"/>
            <a:ext cx="7619760" cy="45684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/>
          <a:lstStyle/>
          <a:p>
            <a:pPr marL="285840" indent="-2854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 function that returns (makes) a function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132840">
              <a:lnSpc>
                <a:spcPct val="90000"/>
              </a:lnSpc>
            </a:pP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1066680" y="1752480"/>
            <a:ext cx="7009920" cy="1230840"/>
          </a:xfrm>
          <a:prstGeom prst="rect">
            <a:avLst/>
          </a:prstGeom>
          <a:noFill/>
          <a:ln w="9360">
            <a:solidFill>
              <a:srgbClr val="4F81B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def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leq_maker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(c):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 def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leq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(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val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):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     return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val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&lt;= c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 return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leq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4"/>
          <p:cNvSpPr/>
          <p:nvPr/>
        </p:nvSpPr>
        <p:spPr>
          <a:xfrm>
            <a:off x="1066680" y="3352680"/>
            <a:ext cx="6933960" cy="64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&gt;&gt;&gt; leq_maker(3)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&lt;function leq_maker.&lt;locals&gt;.leq at 0x1019d8c80&gt;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CustomShape 5"/>
          <p:cNvSpPr/>
          <p:nvPr/>
        </p:nvSpPr>
        <p:spPr>
          <a:xfrm>
            <a:off x="1066680" y="4267080"/>
            <a:ext cx="6552720" cy="64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&gt;&gt;&gt; leq_maker(3)(4)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False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CustomShape 6"/>
          <p:cNvSpPr/>
          <p:nvPr/>
        </p:nvSpPr>
        <p:spPr>
          <a:xfrm>
            <a:off x="1066680" y="5029200"/>
            <a:ext cx="7009920" cy="923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&gt;&gt;&gt; filter(leq_maker(3), [0,1,2,3,4,5,6,7])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[0, 1, 2, 3]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TextShape 7"/>
          <p:cNvSpPr txBox="1"/>
          <p:nvPr/>
        </p:nvSpPr>
        <p:spPr>
          <a:xfrm>
            <a:off x="8610480" y="6553080"/>
            <a:ext cx="53316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r">
              <a:lnSpc>
                <a:spcPct val="100000"/>
              </a:lnSpc>
            </a:pPr>
            <a:fld id="{3C57D75F-36B0-498F-A6EA-49BF13621FFB}" type="slidenum">
              <a:rPr lang="en-US" sz="1400" b="1" strike="noStrike" spc="-1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17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9" name="CustomShape 8"/>
          <p:cNvSpPr/>
          <p:nvPr/>
        </p:nvSpPr>
        <p:spPr>
          <a:xfrm>
            <a:off x="0" y="6553080"/>
            <a:ext cx="1523520" cy="304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/>
          <a:lstStyle/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02/14/2020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TextShape 9"/>
          <p:cNvSpPr txBox="1"/>
          <p:nvPr/>
        </p:nvSpPr>
        <p:spPr>
          <a:xfrm>
            <a:off x="3048120" y="6553080"/>
            <a:ext cx="289512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114FFB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UCB CS88 Fa20 L7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685800" y="60480"/>
            <a:ext cx="7695720" cy="73620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>
              <a:lnSpc>
                <a:spcPct val="90000"/>
              </a:lnSpc>
            </a:pPr>
            <a:r>
              <a:rPr lang="en-US" sz="3200" b="1" strike="noStrike" spc="-1">
                <a:solidFill>
                  <a:srgbClr val="0332B7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Environment Diagrams aka what python tutor makes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TextShape 2"/>
          <p:cNvSpPr txBox="1"/>
          <p:nvPr/>
        </p:nvSpPr>
        <p:spPr>
          <a:xfrm>
            <a:off x="8610480" y="6553080"/>
            <a:ext cx="53316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r">
              <a:lnSpc>
                <a:spcPct val="100000"/>
              </a:lnSpc>
            </a:pPr>
            <a:fld id="{24A77EE6-4A9D-4C14-AB3C-D2159B51C35A}" type="slidenum">
              <a:rPr lang="en-US" sz="1400" b="1" strike="noStrike" spc="-1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18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102240" y="5051160"/>
            <a:ext cx="7884360" cy="82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5" name="CustomShape 4"/>
          <p:cNvSpPr/>
          <p:nvPr/>
        </p:nvSpPr>
        <p:spPr>
          <a:xfrm>
            <a:off x="0" y="6553080"/>
            <a:ext cx="1523520" cy="304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/>
          <a:lstStyle/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02/14/2020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TextShape 5"/>
          <p:cNvSpPr txBox="1"/>
          <p:nvPr/>
        </p:nvSpPr>
        <p:spPr>
          <a:xfrm>
            <a:off x="3048120" y="6553080"/>
            <a:ext cx="289512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114FFB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UCB CS88 Fa20 L7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7" name="TextShape 6"/>
          <p:cNvSpPr txBox="1"/>
          <p:nvPr/>
        </p:nvSpPr>
        <p:spPr>
          <a:xfrm>
            <a:off x="224280" y="896040"/>
            <a:ext cx="8698320" cy="5763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Environment Diagrams are organizational tools that help you understand code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Terminology: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</a:t>
            </a:r>
            <a:r>
              <a:rPr lang="en-US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Frame:</a:t>
            </a: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keeps track of variable-to-value bindings, each function call has a frame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</a:t>
            </a:r>
            <a:r>
              <a:rPr lang="en-US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Global Frame: </a:t>
            </a: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global for short, the starting frame of all python programs, doesn’t correspond to a specific function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</a:t>
            </a:r>
            <a:r>
              <a:rPr lang="en-US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Parent Frame:</a:t>
            </a: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The frame of where a function is defined (default parent frame is global)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</a:t>
            </a:r>
            <a:r>
              <a:rPr lang="en-US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Frame number:</a:t>
            </a: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What we use to keep track of frames, f1, f2, f3, etc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</a:t>
            </a:r>
            <a:r>
              <a:rPr lang="en-US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Variable </a:t>
            </a: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vs </a:t>
            </a:r>
            <a:r>
              <a:rPr lang="en-US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Value</a:t>
            </a: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x = 1. x is the </a:t>
            </a:r>
            <a:r>
              <a:rPr lang="en-US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variable</a:t>
            </a: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1 is the </a:t>
            </a:r>
            <a:r>
              <a:rPr lang="en-US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value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Steps: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 Draw the global frame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 When evaluating assignments (lines with single equal), </a:t>
            </a:r>
            <a:r>
              <a:rPr lang="en-US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always</a:t>
            </a: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evaluate right side first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 When you </a:t>
            </a:r>
            <a:r>
              <a:rPr lang="en-US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call</a:t>
            </a: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 function </a:t>
            </a:r>
            <a:r>
              <a:rPr lang="en-US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MAKE A NEW FRAME!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 When assigning a primitive expression (number, boolean, string) right the value in the box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 When assigning anything else, </a:t>
            </a:r>
            <a:r>
              <a:rPr lang="en-US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draw an arrow</a:t>
            </a: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to the value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 When calling a function, name the frame with the intrinsic name – the name of the function that variable points to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 The parent frame of a function is the frame in which it was defined in (default parent frame is global)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8 If the value isn’t in the current frame, search in the parent frame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NEVER EVER EVER </a:t>
            </a: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draw an arrow from one variable to another.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Source: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2"/>
              </a:rPr>
              <a:t>http://markmiyashita.com/cs61a/environment_diagrams/rules_of_environment_diagrams/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3"/>
              </a:rPr>
              <a:t>http://albertwu.org/cs61a/notes/environments.html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685800" y="228600"/>
            <a:ext cx="7695720" cy="73620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>
              <a:lnSpc>
                <a:spcPct val="90000"/>
              </a:lnSpc>
            </a:pPr>
            <a:r>
              <a:rPr lang="en-US" sz="3200" b="1" strike="noStrike" spc="-1">
                <a:solidFill>
                  <a:srgbClr val="0332B7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Another example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TextShape 2"/>
          <p:cNvSpPr txBox="1"/>
          <p:nvPr/>
        </p:nvSpPr>
        <p:spPr>
          <a:xfrm>
            <a:off x="685800" y="1066680"/>
            <a:ext cx="7619760" cy="60912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/>
          <a:lstStyle/>
          <a:p>
            <a:pPr marL="285840" indent="-2854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Higher Order Functions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CustomShape 3"/>
          <p:cNvSpPr/>
          <p:nvPr/>
        </p:nvSpPr>
        <p:spPr>
          <a:xfrm>
            <a:off x="228600" y="1905120"/>
            <a:ext cx="8694000" cy="4398120"/>
          </a:xfrm>
          <a:prstGeom prst="rect">
            <a:avLst/>
          </a:prstGeom>
          <a:noFill/>
          <a:ln w="9360">
            <a:solidFill>
              <a:srgbClr val="4F81B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http://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pythontutor.com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/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composingprograms.html#code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=def%20square%28x%29%3A%0A%20%20%20%20return%20x%20*%20x%0A%20%20%20%20%0As%20%3D%20square%0Ax%20%3D%20s%283%29%0A%0Adef%20make_adder%28n%29%3A%0A%20%20%20%20def%20adder%28k%29%3A%0A%20%20%20%20%20%20%20%20return%20k%20%2B%20n%0A%20%20%20%20return%20adder%0A%20%20%20%20%0Aadd_2%20%3D%20make_adder%282%29%0Aadd_3%20%3D%20make_adder%283%29%0Ax%20%3D%20add_2%28x%29%0A%0Adef%20compose%28f,%20g%29%3A%0A%20%20%20%20def%20h%28x%29%3A%0A%20%20%20%20%20%20%20%20return%20f%28g%28x%29%29%0A%20%20%20%20return%20h%0A%0Aadd_5%20%3D%20compose%28add_2,%20add_3%29%0Ay%20%3D%20add_5%28x%29%0A%0Az%20%3D%20compose%28square,%20make_adder%282%29%29%283%29&amp;cumulative=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true&amp;mode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=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edit&amp;origin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=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composingprograms.js&amp;py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=3&amp;rawInputLstJSON=%5B%5D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TextShape 4"/>
          <p:cNvSpPr txBox="1"/>
          <p:nvPr/>
        </p:nvSpPr>
        <p:spPr>
          <a:xfrm>
            <a:off x="8610480" y="6553080"/>
            <a:ext cx="53316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r">
              <a:lnSpc>
                <a:spcPct val="100000"/>
              </a:lnSpc>
            </a:pPr>
            <a:fld id="{9C054879-6E75-4724-A5E6-0D10DE6E1693}" type="slidenum">
              <a:rPr lang="en-US" sz="1400" b="1" strike="noStrike" spc="-1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19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2" name="CustomShape 5"/>
          <p:cNvSpPr/>
          <p:nvPr/>
        </p:nvSpPr>
        <p:spPr>
          <a:xfrm>
            <a:off x="0" y="6553080"/>
            <a:ext cx="1523520" cy="304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/>
          <a:lstStyle/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02/14/2020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TextShape 6"/>
          <p:cNvSpPr txBox="1"/>
          <p:nvPr/>
        </p:nvSpPr>
        <p:spPr>
          <a:xfrm>
            <a:off x="3048120" y="6553080"/>
            <a:ext cx="289512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114FFB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UCB CS88 Fa20 L7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685800" y="228600"/>
            <a:ext cx="7695720" cy="73620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>
              <a:lnSpc>
                <a:spcPct val="90000"/>
              </a:lnSpc>
            </a:pPr>
            <a:r>
              <a:rPr lang="en-US" sz="3200" b="1" strike="noStrike" spc="-1">
                <a:solidFill>
                  <a:srgbClr val="0332B7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Announcements!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685800" y="926640"/>
            <a:ext cx="7619760" cy="525744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/>
          <a:lstStyle/>
          <a:p>
            <a:pPr marL="285840" indent="-2854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endParaRPr lang="en-US" sz="26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pPr marL="743040" lvl="1" indent="-2854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Late Adds:</a:t>
            </a:r>
            <a:endParaRPr lang="en-US" sz="26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00240" lvl="2" indent="-2854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 you filled out the form </a:t>
            </a:r>
            <a:r>
              <a:rPr lang="en-US" sz="2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 Piazza you'll hear from us soon.</a:t>
            </a:r>
          </a:p>
          <a:p>
            <a:pPr marL="1200240" lvl="2" indent="-2854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 you're coming from 61A, you can copy over Labs and HW 0-2</a:t>
            </a:r>
          </a:p>
          <a:p>
            <a:pPr marL="1657440" lvl="3" indent="-2854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roster is delayed  </a:t>
            </a:r>
            <a:r>
              <a:rPr lang="en-US" sz="2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sym typeface="Wingdings" pitchFamily="2" charset="2"/>
              </a:rPr>
              <a:t>, so please send us an email so we can add you</a:t>
            </a:r>
            <a:endParaRPr lang="en-US" sz="26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657440" lvl="3" indent="-2854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 you want </a:t>
            </a:r>
            <a:r>
              <a:rPr lang="en-US" sz="2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E.C. for lab practice questions you'll need to turn in lab 2 – you'll get an extension to turn in lab since you cannot try the practice until we add you.</a:t>
            </a:r>
          </a:p>
          <a:p>
            <a:pPr marL="743040" lvl="1" indent="-2854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 Class Monday, please attend any lab Tues!</a:t>
            </a:r>
            <a:endParaRPr lang="en-US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TextShape 3"/>
          <p:cNvSpPr txBox="1"/>
          <p:nvPr/>
        </p:nvSpPr>
        <p:spPr>
          <a:xfrm>
            <a:off x="8610480" y="6553080"/>
            <a:ext cx="53316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r">
              <a:lnSpc>
                <a:spcPct val="100000"/>
              </a:lnSpc>
            </a:pPr>
            <a:fld id="{99324ED0-4B71-4600-9F7D-567AA6DC99BF}" type="slidenum">
              <a:rPr lang="en-US" sz="1400" b="1" strike="noStrike" spc="-1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2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8" name="CustomShape 4"/>
          <p:cNvSpPr/>
          <p:nvPr/>
        </p:nvSpPr>
        <p:spPr>
          <a:xfrm>
            <a:off x="0" y="6553080"/>
            <a:ext cx="1523520" cy="304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/>
          <a:lstStyle/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02/14/2020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TextShape 5"/>
          <p:cNvSpPr txBox="1"/>
          <p:nvPr/>
        </p:nvSpPr>
        <p:spPr>
          <a:xfrm>
            <a:off x="3048120" y="6553080"/>
            <a:ext cx="289512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114FFB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UCB CS88 Fa20 L7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0037221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685800" y="228600"/>
            <a:ext cx="7695720" cy="73620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>
              <a:lnSpc>
                <a:spcPct val="90000"/>
              </a:lnSpc>
            </a:pPr>
            <a:r>
              <a:rPr lang="en-US" sz="3200" b="1" strike="noStrike" spc="-1">
                <a:solidFill>
                  <a:srgbClr val="0332B7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Computational Concepts today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TextShape 2"/>
          <p:cNvSpPr txBox="1"/>
          <p:nvPr/>
        </p:nvSpPr>
        <p:spPr>
          <a:xfrm>
            <a:off x="685800" y="1066680"/>
            <a:ext cx="7619760" cy="525744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/>
          <a:lstStyle/>
          <a:p>
            <a:pPr marL="285840" indent="-2854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Higher Order Functions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Functions as Values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Functions with functions as argument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Functions with functions as return values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Environment Diagrams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TextShape 3"/>
          <p:cNvSpPr txBox="1"/>
          <p:nvPr/>
        </p:nvSpPr>
        <p:spPr>
          <a:xfrm>
            <a:off x="8610480" y="6553080"/>
            <a:ext cx="53316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r">
              <a:lnSpc>
                <a:spcPct val="100000"/>
              </a:lnSpc>
            </a:pPr>
            <a:fld id="{5EF8A75E-B082-4918-B462-57A16F73F00D}" type="slidenum">
              <a:rPr lang="en-US" sz="1400" b="1" strike="noStrike" spc="-1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20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85" name="Google Shape;200;p22"/>
          <p:cNvPicPr/>
          <p:nvPr/>
        </p:nvPicPr>
        <p:blipFill>
          <a:blip r:embed="rId2"/>
          <a:stretch/>
        </p:blipFill>
        <p:spPr>
          <a:xfrm>
            <a:off x="15480" y="5029200"/>
            <a:ext cx="990360" cy="1617480"/>
          </a:xfrm>
          <a:prstGeom prst="rect">
            <a:avLst/>
          </a:prstGeom>
          <a:ln>
            <a:noFill/>
          </a:ln>
        </p:spPr>
      </p:pic>
      <p:sp>
        <p:nvSpPr>
          <p:cNvPr id="186" name="CustomShape 4"/>
          <p:cNvSpPr/>
          <p:nvPr/>
        </p:nvSpPr>
        <p:spPr>
          <a:xfrm>
            <a:off x="3581280" y="5181480"/>
            <a:ext cx="4974480" cy="461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Big Idea: Software Design Patterns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CustomShape 5"/>
          <p:cNvSpPr/>
          <p:nvPr/>
        </p:nvSpPr>
        <p:spPr>
          <a:xfrm>
            <a:off x="0" y="6553080"/>
            <a:ext cx="1523520" cy="304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/>
          <a:lstStyle/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02/14/2020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TextShape 6"/>
          <p:cNvSpPr txBox="1"/>
          <p:nvPr/>
        </p:nvSpPr>
        <p:spPr>
          <a:xfrm>
            <a:off x="3048120" y="6553080"/>
            <a:ext cx="289512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114FFB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UCB CS88 Fa20 L7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5;p14"/>
          <p:cNvPicPr/>
          <p:nvPr/>
        </p:nvPicPr>
        <p:blipFill>
          <a:blip r:embed="rId3"/>
          <a:stretch/>
        </p:blipFill>
        <p:spPr>
          <a:xfrm>
            <a:off x="152280" y="5029200"/>
            <a:ext cx="990360" cy="1617480"/>
          </a:xfrm>
          <a:prstGeom prst="rect">
            <a:avLst/>
          </a:prstGeom>
          <a:ln>
            <a:noFill/>
          </a:ln>
        </p:spPr>
      </p:pic>
      <p:sp>
        <p:nvSpPr>
          <p:cNvPr id="101" name="TextShape 1"/>
          <p:cNvSpPr txBox="1"/>
          <p:nvPr/>
        </p:nvSpPr>
        <p:spPr>
          <a:xfrm>
            <a:off x="685800" y="228600"/>
            <a:ext cx="7695720" cy="73620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>
              <a:lnSpc>
                <a:spcPct val="90000"/>
              </a:lnSpc>
            </a:pPr>
            <a:r>
              <a:rPr lang="en-US" sz="3200" b="1" strike="noStrike" spc="-1">
                <a:solidFill>
                  <a:srgbClr val="0332B7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Computational Concepts Toolbox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685800" y="1066680"/>
            <a:ext cx="8152920" cy="525744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/>
          <a:lstStyle/>
          <a:p>
            <a:pPr marL="285840" indent="-2854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Data type: values, literals, operations, 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8240">
              <a:lnSpc>
                <a:spcPct val="9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e.g., int, float, string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Expressions, Call expression		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Variables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Assignment Statement		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Sequences: list		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Data structures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Call Expressions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Function Definition Statement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Conditional Statement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Iteration: 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8240">
              <a:lnSpc>
                <a:spcPct val="9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data-driven (list comprehension)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8240">
              <a:lnSpc>
                <a:spcPct val="9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control-driven (for statement)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8240">
              <a:lnSpc>
                <a:spcPct val="9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while statement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132840">
              <a:lnSpc>
                <a:spcPct val="90000"/>
              </a:lnSpc>
            </a:pP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132840">
              <a:lnSpc>
                <a:spcPct val="90000"/>
              </a:lnSpc>
            </a:pP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TextShape 3"/>
          <p:cNvSpPr txBox="1"/>
          <p:nvPr/>
        </p:nvSpPr>
        <p:spPr>
          <a:xfrm>
            <a:off x="8610480" y="6553080"/>
            <a:ext cx="53316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r">
              <a:lnSpc>
                <a:spcPct val="100000"/>
              </a:lnSpc>
            </a:pPr>
            <a:fld id="{BF2D552B-2597-4201-AAD9-754830644066}" type="slidenum">
              <a:rPr lang="en-US" sz="1400" b="1" strike="noStrike" spc="-1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3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4" name="CustomShape 4"/>
          <p:cNvSpPr/>
          <p:nvPr/>
        </p:nvSpPr>
        <p:spPr>
          <a:xfrm>
            <a:off x="0" y="6553080"/>
            <a:ext cx="1523520" cy="304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/>
          <a:lstStyle/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02/14/2020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TextShape 5"/>
          <p:cNvSpPr txBox="1"/>
          <p:nvPr/>
        </p:nvSpPr>
        <p:spPr>
          <a:xfrm>
            <a:off x="3048120" y="6553080"/>
            <a:ext cx="289512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114FFB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UCB CS88 Fa20 L7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685800" y="228600"/>
            <a:ext cx="7695720" cy="73620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>
              <a:lnSpc>
                <a:spcPct val="90000"/>
              </a:lnSpc>
            </a:pPr>
            <a:r>
              <a:rPr lang="en-US" sz="3200" b="1" strike="noStrike" spc="-1">
                <a:solidFill>
                  <a:srgbClr val="0332B7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Computational Concepts today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685800" y="1066680"/>
            <a:ext cx="7619760" cy="525744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/>
          <a:lstStyle/>
          <a:p>
            <a:pPr marL="285840" indent="-2854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Higher Order Functions</a:t>
            </a:r>
            <a:endParaRPr lang="en-US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4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Functions as Values</a:t>
            </a:r>
            <a:endParaRPr lang="en-US" sz="26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4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Functions with functions as argument</a:t>
            </a:r>
            <a:endParaRPr lang="en-US" sz="26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4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Functions that </a:t>
            </a:r>
            <a:r>
              <a:rPr lang="en-US" sz="2600" b="1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return</a:t>
            </a:r>
            <a:r>
              <a:rPr lang="en-US" sz="2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a function</a:t>
            </a:r>
          </a:p>
          <a:p>
            <a:pPr marL="285840" indent="-2854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"Environments"</a:t>
            </a:r>
          </a:p>
          <a:p>
            <a:pPr marL="743040" lvl="1" indent="-2854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These are a tools to help us understand what variables or parameters are accessible in which functions.</a:t>
            </a:r>
          </a:p>
        </p:txBody>
      </p:sp>
      <p:sp>
        <p:nvSpPr>
          <p:cNvPr id="108" name="TextShape 3"/>
          <p:cNvSpPr txBox="1"/>
          <p:nvPr/>
        </p:nvSpPr>
        <p:spPr>
          <a:xfrm>
            <a:off x="8610480" y="6553080"/>
            <a:ext cx="53316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r">
              <a:lnSpc>
                <a:spcPct val="100000"/>
              </a:lnSpc>
            </a:pPr>
            <a:fld id="{30884EF4-0F9F-4185-AC49-E3F4112DBA30}" type="slidenum">
              <a:rPr lang="en-US" sz="1400" b="1" strike="noStrike" spc="-1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4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1" name="CustomShape 5"/>
          <p:cNvSpPr/>
          <p:nvPr/>
        </p:nvSpPr>
        <p:spPr>
          <a:xfrm>
            <a:off x="0" y="6553080"/>
            <a:ext cx="1523520" cy="304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/>
          <a:lstStyle/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02/14/2020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TextShape 6"/>
          <p:cNvSpPr txBox="1"/>
          <p:nvPr/>
        </p:nvSpPr>
        <p:spPr>
          <a:xfrm>
            <a:off x="3048120" y="6553080"/>
            <a:ext cx="289512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114FFB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UCB CS88 Fa20 L7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685800" y="228600"/>
            <a:ext cx="7695720" cy="73620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>
              <a:lnSpc>
                <a:spcPct val="90000"/>
              </a:lnSpc>
            </a:pPr>
            <a:r>
              <a:rPr lang="en-US" sz="3200" b="1" strike="noStrike" spc="-1">
                <a:solidFill>
                  <a:srgbClr val="0332B7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An Interesting Example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8610480" y="6553080"/>
            <a:ext cx="53316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r">
              <a:lnSpc>
                <a:spcPct val="100000"/>
              </a:lnSpc>
            </a:pPr>
            <a:fld id="{B46FF429-2625-4AAC-9F6D-FF20D7930DD0}" type="slidenum">
              <a:rPr lang="en-US" sz="1400" b="1" strike="noStrike" spc="-1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5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102240" y="5051160"/>
            <a:ext cx="7884360" cy="82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9" name="CustomShape 4"/>
          <p:cNvSpPr/>
          <p:nvPr/>
        </p:nvSpPr>
        <p:spPr>
          <a:xfrm>
            <a:off x="0" y="6553080"/>
            <a:ext cx="1523520" cy="304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/>
          <a:lstStyle/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02/14/2020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TextShape 5"/>
          <p:cNvSpPr txBox="1"/>
          <p:nvPr/>
        </p:nvSpPr>
        <p:spPr>
          <a:xfrm>
            <a:off x="3048120" y="6553080"/>
            <a:ext cx="289512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114FFB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UCB CS88 Fa20 L7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41" name="Picture 140"/>
          <p:cNvPicPr/>
          <p:nvPr/>
        </p:nvPicPr>
        <p:blipFill>
          <a:blip r:embed="rId2"/>
          <a:stretch/>
        </p:blipFill>
        <p:spPr>
          <a:xfrm>
            <a:off x="182880" y="1389240"/>
            <a:ext cx="8468280" cy="4097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750422" y="60480"/>
            <a:ext cx="8474400" cy="73620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>
              <a:lnSpc>
                <a:spcPct val="90000"/>
              </a:lnSpc>
            </a:pPr>
            <a:r>
              <a:rPr lang="en-US" sz="3200" b="1" strike="noStrike" spc="-1" dirty="0">
                <a:solidFill>
                  <a:srgbClr val="0332B7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Three super important HOFS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757080" y="1668600"/>
            <a:ext cx="8372520" cy="52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list(map(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function_to_apply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,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list_of_inputs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))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Code Pro" panose="020B0509030403020204" pitchFamily="49" charset="77"/>
            </a:endParaRPr>
          </a:p>
        </p:txBody>
      </p:sp>
      <p:sp>
        <p:nvSpPr>
          <p:cNvPr id="173" name="CustomShape 3"/>
          <p:cNvSpPr/>
          <p:nvPr/>
        </p:nvSpPr>
        <p:spPr>
          <a:xfrm>
            <a:off x="685800" y="3200400"/>
            <a:ext cx="7924680" cy="52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list(filter(condition,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list_of_inputs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))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Code Pro" panose="020B0509030403020204" pitchFamily="49" charset="77"/>
            </a:endParaRPr>
          </a:p>
        </p:txBody>
      </p:sp>
      <p:sp>
        <p:nvSpPr>
          <p:cNvPr id="174" name="CustomShape 4"/>
          <p:cNvSpPr/>
          <p:nvPr/>
        </p:nvSpPr>
        <p:spPr>
          <a:xfrm>
            <a:off x="762120" y="2057400"/>
            <a:ext cx="6910920" cy="52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Applies function to each element of the list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5"/>
          <p:cNvSpPr/>
          <p:nvPr/>
        </p:nvSpPr>
        <p:spPr>
          <a:xfrm>
            <a:off x="685800" y="3733920"/>
            <a:ext cx="6371280" cy="95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Returns a list of elements for which the condition is true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6"/>
          <p:cNvSpPr/>
          <p:nvPr/>
        </p:nvSpPr>
        <p:spPr>
          <a:xfrm>
            <a:off x="685800" y="5029200"/>
            <a:ext cx="7238520" cy="52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reduce(function,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list_of_inputs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Code Pro" panose="020B0509030403020204" pitchFamily="49" charset="77"/>
            </a:endParaRPr>
          </a:p>
        </p:txBody>
      </p:sp>
      <p:sp>
        <p:nvSpPr>
          <p:cNvPr id="177" name="CustomShape 7"/>
          <p:cNvSpPr/>
          <p:nvPr/>
        </p:nvSpPr>
        <p:spPr>
          <a:xfrm>
            <a:off x="685800" y="5410080"/>
            <a:ext cx="7429680" cy="52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Applies the function, combining items of the list into a "single" value.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TextShape 8"/>
          <p:cNvSpPr txBox="1"/>
          <p:nvPr/>
        </p:nvSpPr>
        <p:spPr>
          <a:xfrm>
            <a:off x="8610480" y="6553080"/>
            <a:ext cx="53316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r">
              <a:lnSpc>
                <a:spcPct val="100000"/>
              </a:lnSpc>
            </a:pPr>
            <a:fld id="{713BEC69-ACC0-4745-91F6-6864BC87B08D}" type="slidenum">
              <a:rPr lang="en-US" sz="1400" b="1" strike="noStrike" spc="-1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6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9" name="CustomShape 9"/>
          <p:cNvSpPr/>
          <p:nvPr/>
        </p:nvSpPr>
        <p:spPr>
          <a:xfrm>
            <a:off x="0" y="6553080"/>
            <a:ext cx="1523520" cy="304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/>
          <a:lstStyle/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02/14/2020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TextShape 10"/>
          <p:cNvSpPr txBox="1"/>
          <p:nvPr/>
        </p:nvSpPr>
        <p:spPr>
          <a:xfrm>
            <a:off x="3048120" y="6553080"/>
            <a:ext cx="289512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114FFB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UCB CS88 Fa20 L7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1" name="TextShape 11"/>
          <p:cNvSpPr txBox="1"/>
          <p:nvPr/>
        </p:nvSpPr>
        <p:spPr>
          <a:xfrm>
            <a:off x="854640" y="1120680"/>
            <a:ext cx="717156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* For the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builtin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filter/map, you need to then call list on it to get a list. If we define our own, we do not need to call list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757080" y="272353"/>
            <a:ext cx="8474400" cy="73620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>
              <a:lnSpc>
                <a:spcPct val="90000"/>
              </a:lnSpc>
            </a:pPr>
            <a:r>
              <a:rPr lang="en-US" sz="3200" b="1" strike="noStrike" spc="-1" dirty="0">
                <a:solidFill>
                  <a:srgbClr val="0332B7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Today's Task: Acronym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757080" y="999528"/>
            <a:ext cx="8372520" cy="52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Code Pro" panose="020B0509030403020204" pitchFamily="49" charset="77"/>
            </a:endParaRPr>
          </a:p>
          <a:p>
            <a:pPr>
              <a:lnSpc>
                <a:spcPct val="100000"/>
              </a:lnSpc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Input: 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"The University of California at Berkeley"</a:t>
            </a:r>
          </a:p>
          <a:p>
            <a:pPr>
              <a:lnSpc>
                <a:spcPct val="100000"/>
              </a:lnSpc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Code Pro" panose="020B0509030403020204" pitchFamily="49" charset="77"/>
            </a:endParaRPr>
          </a:p>
          <a:p>
            <a:pPr>
              <a:lnSpc>
                <a:spcPct val="100000"/>
              </a:lnSpc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Output: "UCB"</a:t>
            </a:r>
          </a:p>
          <a:p>
            <a:pPr>
              <a:lnSpc>
                <a:spcPct val="100000"/>
              </a:lnSpc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Code Pro" panose="020B0509030403020204" pitchFamily="49" charset="77"/>
            </a:endParaRPr>
          </a:p>
          <a:p>
            <a:pPr>
              <a:lnSpc>
                <a:spcPct val="100000"/>
              </a:lnSpc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def acronym(sentence):</a:t>
            </a:r>
          </a:p>
          <a:p>
            <a:pPr>
              <a:lnSpc>
                <a:spcPct val="100000"/>
              </a:lnSpc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	"""YOUR CODE HERE"""</a:t>
            </a:r>
          </a:p>
        </p:txBody>
      </p:sp>
      <p:sp>
        <p:nvSpPr>
          <p:cNvPr id="178" name="TextShape 8"/>
          <p:cNvSpPr txBox="1"/>
          <p:nvPr/>
        </p:nvSpPr>
        <p:spPr>
          <a:xfrm>
            <a:off x="8610480" y="6553080"/>
            <a:ext cx="53316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r">
              <a:lnSpc>
                <a:spcPct val="100000"/>
              </a:lnSpc>
            </a:pPr>
            <a:fld id="{713BEC69-ACC0-4745-91F6-6864BC87B08D}" type="slidenum">
              <a:rPr lang="en-US" sz="1400" b="1" strike="noStrike" spc="-1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7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9" name="CustomShape 9"/>
          <p:cNvSpPr/>
          <p:nvPr/>
        </p:nvSpPr>
        <p:spPr>
          <a:xfrm>
            <a:off x="0" y="6553080"/>
            <a:ext cx="1523520" cy="304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/>
          <a:lstStyle/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02/14/2020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TextShape 10"/>
          <p:cNvSpPr txBox="1"/>
          <p:nvPr/>
        </p:nvSpPr>
        <p:spPr>
          <a:xfrm>
            <a:off x="3048120" y="6553080"/>
            <a:ext cx="289512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114FFB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UCB CS88 Fa20 L7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1" name="TextShape 11"/>
          <p:cNvSpPr txBox="1"/>
          <p:nvPr/>
        </p:nvSpPr>
        <p:spPr>
          <a:xfrm>
            <a:off x="757080" y="5012456"/>
            <a:ext cx="717156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P.S. 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Pedantry alert: This is really an </a:t>
            </a:r>
            <a:r>
              <a:rPr lang="en-US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initialism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but that's rather annoying to say and type. 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sym typeface="Wingdings" pitchFamily="2" charset="2"/>
              </a:rPr>
              <a:t> (However, the code we write is the same, the difference is in how you pronounce the result.) The more you know!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7598401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757080" y="272353"/>
            <a:ext cx="8474400" cy="73620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>
              <a:lnSpc>
                <a:spcPct val="90000"/>
              </a:lnSpc>
            </a:pPr>
            <a:r>
              <a:rPr lang="en-US" sz="3200" b="1" strike="noStrike" spc="-1" dirty="0">
                <a:solidFill>
                  <a:srgbClr val="0332B7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MAP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757080" y="999528"/>
            <a:ext cx="8372520" cy="52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list(map(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function_to_apply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,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list_of_inputs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))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Code Pro" panose="020B0509030403020204" pitchFamily="49" charset="77"/>
            </a:endParaRPr>
          </a:p>
        </p:txBody>
      </p:sp>
      <p:sp>
        <p:nvSpPr>
          <p:cNvPr id="174" name="CustomShape 4"/>
          <p:cNvSpPr/>
          <p:nvPr/>
        </p:nvSpPr>
        <p:spPr>
          <a:xfrm>
            <a:off x="762120" y="1634375"/>
            <a:ext cx="6910920" cy="31773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Transform each of items by a function.</a:t>
            </a:r>
          </a:p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e.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. square()</a:t>
            </a:r>
          </a:p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Inputs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  <a:t> (Domain):</a:t>
            </a:r>
            <a:b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</a:b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  <a:t>	• Function</a:t>
            </a:r>
          </a:p>
          <a:p>
            <a:pPr>
              <a:lnSpc>
                <a:spcPct val="100000"/>
              </a:lnSpc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  <a:t>	• Sequence</a:t>
            </a:r>
            <a:b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</a:b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  <a:t>Output (Range):</a:t>
            </a:r>
          </a:p>
          <a:p>
            <a:pPr>
              <a:lnSpc>
                <a:spcPct val="100000"/>
              </a:lnSpc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  <a:t>	• A sequence</a:t>
            </a:r>
          </a:p>
          <a:p>
            <a:pPr>
              <a:lnSpc>
                <a:spcPct val="100000"/>
              </a:lnSpc>
            </a:pP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  <a:sym typeface="Wingdings" pitchFamily="2" charset="2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TextShape 8"/>
          <p:cNvSpPr txBox="1"/>
          <p:nvPr/>
        </p:nvSpPr>
        <p:spPr>
          <a:xfrm>
            <a:off x="8610480" y="6553080"/>
            <a:ext cx="53316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r">
              <a:lnSpc>
                <a:spcPct val="100000"/>
              </a:lnSpc>
            </a:pPr>
            <a:fld id="{713BEC69-ACC0-4745-91F6-6864BC87B08D}" type="slidenum">
              <a:rPr lang="en-US" sz="1400" b="1" strike="noStrike" spc="-1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8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9" name="CustomShape 9"/>
          <p:cNvSpPr/>
          <p:nvPr/>
        </p:nvSpPr>
        <p:spPr>
          <a:xfrm>
            <a:off x="0" y="6553080"/>
            <a:ext cx="1523520" cy="304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/>
          <a:lstStyle/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02/14/2020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TextShape 10"/>
          <p:cNvSpPr txBox="1"/>
          <p:nvPr/>
        </p:nvSpPr>
        <p:spPr>
          <a:xfrm>
            <a:off x="3048120" y="6553080"/>
            <a:ext cx="289512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114FFB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UCB CS88 Fa20 L7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1" name="TextShape 11"/>
          <p:cNvSpPr txBox="1"/>
          <p:nvPr/>
        </p:nvSpPr>
        <p:spPr>
          <a:xfrm>
            <a:off x="757080" y="5012456"/>
            <a:ext cx="717156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TextShape 11">
            <a:extLst>
              <a:ext uri="{FF2B5EF4-FFF2-40B4-BE49-F238E27FC236}">
                <a16:creationId xmlns:a16="http://schemas.microsoft.com/office/drawing/2014/main" id="{CD52A5B2-39FC-CD45-AEED-54BDCC1A8C5F}"/>
              </a:ext>
            </a:extLst>
          </p:cNvPr>
          <p:cNvSpPr txBox="1"/>
          <p:nvPr/>
        </p:nvSpPr>
        <p:spPr>
          <a:xfrm>
            <a:off x="854640" y="1120680"/>
            <a:ext cx="717156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E23900-24AC-C541-A848-5EDC8E5E8C5E}"/>
              </a:ext>
            </a:extLst>
          </p:cNvPr>
          <p:cNvSpPr/>
          <p:nvPr/>
        </p:nvSpPr>
        <p:spPr>
          <a:xfrm>
            <a:off x="757079" y="4876072"/>
            <a:ext cx="751712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 SourceCodePro-Light" panose="020B0509030403020204" pitchFamily="49" charset="77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 SourceCodePro-Light" panose="020B0509030403020204" pitchFamily="49" charset="77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 SourceCodePro-Light" panose="020B0509030403020204" pitchFamily="49" charset="77"/>
              </a:rPr>
              <a:t>map</a:t>
            </a:r>
            <a:r>
              <a:rPr lang="en-US" b="0" dirty="0">
                <a:solidFill>
                  <a:srgbClr val="000000"/>
                </a:solidFill>
                <a:effectLst/>
                <a:latin typeface=" SourceCodePro-Light" panose="020B0509030403020204" pitchFamily="49" charset="77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 SourceCodePro-Light" panose="020B0509030403020204" pitchFamily="49" charset="77"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  <a:latin typeface=" SourceCodePro-Light" panose="020B0509030403020204" pitchFamily="49" charset="77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 SourceCodePro-Light" panose="020B0509030403020204" pitchFamily="49" charset="77"/>
              </a:rPr>
              <a:t>sequence</a:t>
            </a:r>
            <a:r>
              <a:rPr lang="en-US" b="0" dirty="0">
                <a:solidFill>
                  <a:srgbClr val="000000"/>
                </a:solidFill>
                <a:effectLst/>
                <a:latin typeface=" SourceCodePro-Light" panose="020B0509030403020204" pitchFamily="49" charset="77"/>
              </a:rPr>
              <a:t>):</a:t>
            </a:r>
          </a:p>
          <a:p>
            <a:r>
              <a:rPr lang="en-US" b="0" dirty="0">
                <a:solidFill>
                  <a:srgbClr val="AF00DB"/>
                </a:solidFill>
                <a:effectLst/>
                <a:latin typeface=" SourceCodePro-Light" panose="020B0509030403020204" pitchFamily="49" charset="77"/>
              </a:rPr>
              <a:t>    return</a:t>
            </a:r>
            <a:r>
              <a:rPr lang="en-US" b="0" dirty="0">
                <a:solidFill>
                  <a:srgbClr val="000000"/>
                </a:solidFill>
                <a:effectLst/>
                <a:latin typeface=" SourceCodePro-Light" panose="020B0509030403020204" pitchFamily="49" charset="77"/>
              </a:rPr>
              <a:t> [ function(item) </a:t>
            </a:r>
            <a:r>
              <a:rPr lang="en-US" b="0" dirty="0">
                <a:solidFill>
                  <a:srgbClr val="AF00DB"/>
                </a:solidFill>
                <a:effectLst/>
                <a:latin typeface=" SourceCodePro-Light" panose="020B0509030403020204" pitchFamily="49" charset="77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 SourceCodePro-Light" panose="020B0509030403020204" pitchFamily="49" charset="77"/>
              </a:rPr>
              <a:t> item </a:t>
            </a:r>
            <a:r>
              <a:rPr lang="en-US" b="0" dirty="0">
                <a:solidFill>
                  <a:srgbClr val="0000FF"/>
                </a:solidFill>
                <a:effectLst/>
                <a:latin typeface=" SourceCodePro-Light" panose="020B0509030403020204" pitchFamily="49" charset="77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 SourceCodePro-Light" panose="020B0509030403020204" pitchFamily="49" charset="77"/>
              </a:rPr>
              <a:t> sequence ]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 SourceCodePro-Light" panose="020B0509030403020204" pitchFamily="49" charset="77"/>
              </a:rPr>
            </a:br>
            <a:endParaRPr lang="en-US" b="0" dirty="0">
              <a:solidFill>
                <a:srgbClr val="000000"/>
              </a:solidFill>
              <a:effectLst/>
              <a:latin typeface=" SourceCodePro-Light" panose="020B0509030403020204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71814236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757080" y="272353"/>
            <a:ext cx="8474400" cy="73620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>
              <a:lnSpc>
                <a:spcPct val="90000"/>
              </a:lnSpc>
            </a:pPr>
            <a:r>
              <a:rPr lang="en-US" sz="3200" b="1" strike="noStrike" spc="-1" dirty="0">
                <a:solidFill>
                  <a:srgbClr val="0332B7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FILTER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757080" y="999528"/>
            <a:ext cx="8372520" cy="52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list(filter(function,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list_of_inputs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))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Code Pro" panose="020B0509030403020204" pitchFamily="49" charset="77"/>
            </a:endParaRPr>
          </a:p>
        </p:txBody>
      </p:sp>
      <p:sp>
        <p:nvSpPr>
          <p:cNvPr id="174" name="CustomShape 4"/>
          <p:cNvSpPr/>
          <p:nvPr/>
        </p:nvSpPr>
        <p:spPr>
          <a:xfrm>
            <a:off x="762120" y="1634375"/>
            <a:ext cx="6910920" cy="31773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*Keeps* each of item where the function is true.</a:t>
            </a: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Inputs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  <a:t> (Domain):</a:t>
            </a:r>
            <a:b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</a:b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  <a:t>	• Function</a:t>
            </a:r>
          </a:p>
          <a:p>
            <a:pPr>
              <a:lnSpc>
                <a:spcPct val="100000"/>
              </a:lnSpc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  <a:t>	• Sequence</a:t>
            </a:r>
            <a:b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</a:b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  <a:t>Output (Range):</a:t>
            </a:r>
          </a:p>
          <a:p>
            <a:pPr>
              <a:lnSpc>
                <a:spcPct val="100000"/>
              </a:lnSpc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  <a:t>	• A sequence</a:t>
            </a:r>
          </a:p>
          <a:p>
            <a:pPr>
              <a:lnSpc>
                <a:spcPct val="100000"/>
              </a:lnSpc>
            </a:pP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  <a:sym typeface="Wingdings" pitchFamily="2" charset="2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TextShape 8"/>
          <p:cNvSpPr txBox="1"/>
          <p:nvPr/>
        </p:nvSpPr>
        <p:spPr>
          <a:xfrm>
            <a:off x="8610480" y="6553080"/>
            <a:ext cx="53316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r">
              <a:lnSpc>
                <a:spcPct val="100000"/>
              </a:lnSpc>
            </a:pPr>
            <a:fld id="{713BEC69-ACC0-4745-91F6-6864BC87B08D}" type="slidenum">
              <a:rPr lang="en-US" sz="1400" b="1" strike="noStrike" spc="-1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9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9" name="CustomShape 9"/>
          <p:cNvSpPr/>
          <p:nvPr/>
        </p:nvSpPr>
        <p:spPr>
          <a:xfrm>
            <a:off x="0" y="6553080"/>
            <a:ext cx="1523520" cy="304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/>
          <a:lstStyle/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02/14/2020 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TextShape 10"/>
          <p:cNvSpPr txBox="1"/>
          <p:nvPr/>
        </p:nvSpPr>
        <p:spPr>
          <a:xfrm>
            <a:off x="3048120" y="6553080"/>
            <a:ext cx="289512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114FFB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UCB CS88 Fa20 L7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1" name="TextShape 11"/>
          <p:cNvSpPr txBox="1"/>
          <p:nvPr/>
        </p:nvSpPr>
        <p:spPr>
          <a:xfrm>
            <a:off x="757080" y="5012456"/>
            <a:ext cx="717156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2751185-0159-7645-BAEC-59FF9A798C28}"/>
              </a:ext>
            </a:extLst>
          </p:cNvPr>
          <p:cNvSpPr/>
          <p:nvPr/>
        </p:nvSpPr>
        <p:spPr>
          <a:xfrm>
            <a:off x="501804" y="4697555"/>
            <a:ext cx="837252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 SourceCodePro-Light" panose="020B0509030403020204" pitchFamily="49" charset="77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 SourceCodePro-Light" panose="020B0509030403020204" pitchFamily="49" charset="77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 SourceCodePro-Light" panose="020B0509030403020204" pitchFamily="49" charset="77"/>
              </a:rPr>
              <a:t>filter</a:t>
            </a:r>
            <a:r>
              <a:rPr lang="en-US" b="0" dirty="0">
                <a:solidFill>
                  <a:srgbClr val="000000"/>
                </a:solidFill>
                <a:effectLst/>
                <a:latin typeface=" SourceCodePro-Light" panose="020B0509030403020204" pitchFamily="49" charset="77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 SourceCodePro-Light" panose="020B0509030403020204" pitchFamily="49" charset="77"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  <a:latin typeface=" SourceCodePro-Light" panose="020B0509030403020204" pitchFamily="49" charset="77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 SourceCodePro-Light" panose="020B0509030403020204" pitchFamily="49" charset="77"/>
              </a:rPr>
              <a:t>sequence</a:t>
            </a:r>
            <a:r>
              <a:rPr lang="en-US" b="0" dirty="0">
                <a:solidFill>
                  <a:srgbClr val="000000"/>
                </a:solidFill>
                <a:effectLst/>
                <a:latin typeface=" SourceCodePro-Light" panose="020B0509030403020204" pitchFamily="49" charset="77"/>
              </a:rPr>
              <a:t>):</a:t>
            </a:r>
          </a:p>
          <a:p>
            <a:r>
              <a:rPr lang="en-US" b="0" dirty="0">
                <a:solidFill>
                  <a:srgbClr val="AF00DB"/>
                </a:solidFill>
                <a:effectLst/>
                <a:latin typeface=" SourceCodePro-Light" panose="020B0509030403020204" pitchFamily="49" charset="77"/>
              </a:rPr>
              <a:t>    return</a:t>
            </a:r>
            <a:r>
              <a:rPr lang="en-US" b="0" dirty="0">
                <a:solidFill>
                  <a:srgbClr val="000000"/>
                </a:solidFill>
                <a:effectLst/>
                <a:latin typeface=" SourceCodePro-Light" panose="020B0509030403020204" pitchFamily="49" charset="77"/>
              </a:rPr>
              <a:t> [ item </a:t>
            </a:r>
            <a:r>
              <a:rPr lang="en-US" b="0" dirty="0">
                <a:solidFill>
                  <a:srgbClr val="AF00DB"/>
                </a:solidFill>
                <a:effectLst/>
                <a:latin typeface=" SourceCodePro-Light" panose="020B0509030403020204" pitchFamily="49" charset="77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 SourceCodePro-Light" panose="020B0509030403020204" pitchFamily="49" charset="77"/>
              </a:rPr>
              <a:t> item </a:t>
            </a:r>
            <a:r>
              <a:rPr lang="en-US" b="0" dirty="0">
                <a:solidFill>
                  <a:srgbClr val="0000FF"/>
                </a:solidFill>
                <a:effectLst/>
                <a:latin typeface=" SourceCodePro-Light" panose="020B0509030403020204" pitchFamily="49" charset="77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 SourceCodePro-Light" panose="020B0509030403020204" pitchFamily="49" charset="77"/>
              </a:rPr>
              <a:t> sequence</a:t>
            </a:r>
          </a:p>
          <a:p>
            <a:r>
              <a:rPr lang="en-US" b="0" dirty="0">
                <a:solidFill>
                  <a:srgbClr val="AF00DB"/>
                </a:solidFill>
                <a:effectLst/>
                <a:latin typeface=" SourceCodePro-Light" panose="020B0509030403020204" pitchFamily="49" charset="77"/>
              </a:rPr>
              <a:t>              if</a:t>
            </a:r>
            <a:r>
              <a:rPr lang="en-US" b="0" dirty="0">
                <a:solidFill>
                  <a:srgbClr val="000000"/>
                </a:solidFill>
                <a:effectLst/>
                <a:latin typeface=" SourceCodePro-Light" panose="020B0509030403020204" pitchFamily="49" charset="77"/>
              </a:rPr>
              <a:t> function(item) == True ]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 SourceCodePro-Light" panose="020B0509030403020204" pitchFamily="49" charset="77"/>
              </a:rPr>
            </a:br>
            <a:endParaRPr lang="en-US" b="0" dirty="0">
              <a:solidFill>
                <a:srgbClr val="000000"/>
              </a:solidFill>
              <a:effectLst/>
              <a:latin typeface=" SourceCodePro-Light" panose="020B0509030403020204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06225873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5881</TotalTime>
  <Words>1796</Words>
  <Application>Microsoft Macintosh PowerPoint</Application>
  <PresentationFormat>On-screen Show (4:3)</PresentationFormat>
  <Paragraphs>259</Paragraphs>
  <Slides>20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 SourceCodePro-Light</vt:lpstr>
      <vt:lpstr>18 VAG Rounded Bold   07390</vt:lpstr>
      <vt:lpstr>Arial</vt:lpstr>
      <vt:lpstr>Courier New</vt:lpstr>
      <vt:lpstr>Helvetica Neue</vt:lpstr>
      <vt:lpstr>Source Code Pro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Computational Structures in Data Science</dc:title>
  <dc:subject/>
  <dc:creator/>
  <dc:description/>
  <cp:lastModifiedBy>Microsoft Office User</cp:lastModifiedBy>
  <cp:revision>47</cp:revision>
  <cp:lastPrinted>2020-02-14T23:07:53Z</cp:lastPrinted>
  <dcterms:modified xsi:type="dcterms:W3CDTF">2020-02-17T03:13:22Z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15.0032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16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16</vt:i4>
  </property>
</Properties>
</file>