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6"/>
  </p:notesMasterIdLst>
  <p:sldIdLst>
    <p:sldId id="290" r:id="rId2"/>
    <p:sldId id="401" r:id="rId3"/>
    <p:sldId id="402" r:id="rId4"/>
    <p:sldId id="403" r:id="rId5"/>
    <p:sldId id="265" r:id="rId6"/>
    <p:sldId id="404" r:id="rId7"/>
    <p:sldId id="405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3" r:id="rId19"/>
    <p:sldId id="284" r:id="rId20"/>
    <p:sldId id="286" r:id="rId21"/>
    <p:sldId id="287" r:id="rId22"/>
    <p:sldId id="288" r:id="rId23"/>
    <p:sldId id="399" r:id="rId24"/>
    <p:sldId id="396" r:id="rId25"/>
  </p:sldIdLst>
  <p:sldSz cx="9144000" cy="6858000" type="screen4x3"/>
  <p:notesSz cx="6997700" cy="9194800"/>
  <p:embeddedFontLst>
    <p:embeddedFont>
      <p:font typeface="Helvetica Neue" panose="02000503000000020004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9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23813" y="22225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83038" y="22225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-23813" y="8763000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9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600" tIns="44300" rIns="88600" bIns="44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563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2236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4472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7194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3401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7770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3331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2" name="Google Shape;492;p3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 = 1,2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x,y = 3,4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a,b = z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34:notes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sz="9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4804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1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049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08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9" name="Google Shape;26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8397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7725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131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8090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711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2"/>
          <p:cNvCxnSpPr/>
          <p:nvPr/>
        </p:nvCxnSpPr>
        <p:spPr>
          <a:xfrm>
            <a:off x="693738" y="1219200"/>
            <a:ext cx="7651750" cy="0"/>
          </a:xfrm>
          <a:prstGeom prst="straightConnector1">
            <a:avLst/>
          </a:prstGeom>
          <a:noFill/>
          <a:ln w="47625" cap="flat" cmpd="thinThick">
            <a:solidFill>
              <a:srgbClr val="FBBA0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" name="Google Shape;20;p2" descr="front"/>
          <p:cNvPicPr preferRelativeResize="0"/>
          <p:nvPr/>
        </p:nvPicPr>
        <p:blipFill rotWithShape="1">
          <a:blip r:embed="rId2">
            <a:alphaModFix/>
          </a:blip>
          <a:srcRect b="22223"/>
          <a:stretch/>
        </p:blipFill>
        <p:spPr>
          <a:xfrm>
            <a:off x="8153400" y="0"/>
            <a:ext cx="990600" cy="83343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R="0" lvl="0" algn="ctr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32004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8077200" y="6381750"/>
            <a:ext cx="1066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-114300"/>
            <a:ext cx="52578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457200" y="1782762"/>
            <a:ext cx="4038600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3"/>
          </p:nvPr>
        </p:nvSpPr>
        <p:spPr>
          <a:xfrm>
            <a:off x="4645025" y="1143000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4"/>
          </p:nvPr>
        </p:nvSpPr>
        <p:spPr>
          <a:xfrm>
            <a:off x="4645025" y="1782762"/>
            <a:ext cx="4041775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 rot="5400000">
            <a:off x="4371975" y="2314575"/>
            <a:ext cx="6096000" cy="192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 rot="5400000">
            <a:off x="447675" y="466725"/>
            <a:ext cx="6096000" cy="561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3"/>
          </p:nvPr>
        </p:nvSpPr>
        <p:spPr>
          <a:xfrm>
            <a:off x="4572000" y="3771900"/>
            <a:ext cx="3733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990600" y="1142999"/>
            <a:ext cx="7391400" cy="358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R="0" lvl="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Google Shape;16;p1"/>
          <p:cNvCxnSpPr/>
          <p:nvPr/>
        </p:nvCxnSpPr>
        <p:spPr>
          <a:xfrm>
            <a:off x="693738" y="914400"/>
            <a:ext cx="7651750" cy="0"/>
          </a:xfrm>
          <a:prstGeom prst="straightConnector1">
            <a:avLst/>
          </a:prstGeom>
          <a:noFill/>
          <a:ln w="47625" cap="flat" cmpd="thinThick">
            <a:solidFill>
              <a:srgbClr val="FBBA0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17;p1" descr="front"/>
          <p:cNvPicPr preferRelativeResize="0"/>
          <p:nvPr/>
        </p:nvPicPr>
        <p:blipFill rotWithShape="1">
          <a:blip r:embed="rId12">
            <a:alphaModFix/>
          </a:blip>
          <a:srcRect b="22223"/>
          <a:stretch/>
        </p:blipFill>
        <p:spPr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inst.eecs.berkeley.edu/~cs88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def+sum_of_squares(n):%0D%0A++++n_squared+=+n**2%0D%0A++++if+n+%3C+1:%0D%0A++++++++return+0%0D%0A++++else:%0D%0A++++++++return+n_squared+++sum_of_squares(n-1)%0D%0Asum_of_squares(3)&amp;mode=display&amp;origin=opt-frontend.js&amp;cumulative=false&amp;heapPrimitives=false&amp;textReferences=false&amp;py=2&amp;rawInputLstJSON=%5B%5D&amp;curInstr=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composingprograms.html#code=def+sum_of_squares(n):%0A++++n_squared+=+n**2%0A++++if+n+==+1:%0A++++++++return+1%0A++++else:%0A++++++++return+n_squared+++sum_of_squares(n-1)%0A++++++++%0Asum_of_squares(3)%0A&amp;mode=display&amp;origin=composingprograms.js&amp;cumulative=true&amp;py=3&amp;rawInputLstJSON=%5B%5D&amp;curInstr=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CiFaUJ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0"/>
            <a:ext cx="6781800" cy="990600"/>
          </a:xfrm>
        </p:spPr>
        <p:txBody>
          <a:bodyPr/>
          <a:lstStyle/>
          <a:p>
            <a:b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Computational Structures in Data Science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56733" y="1715669"/>
            <a:ext cx="8610600" cy="1379491"/>
          </a:xfrm>
        </p:spPr>
        <p:txBody>
          <a:bodyPr/>
          <a:lstStyle/>
          <a:p>
            <a:endParaRPr lang="en-US" sz="18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Lecture 6: </a:t>
            </a:r>
            <a:b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Environment Diagrams,</a:t>
            </a:r>
            <a:b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Recursion Review,</a:t>
            </a:r>
            <a:b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Midterm Review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28600" y="2438400"/>
            <a:ext cx="2514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UC Berkeley EECS</a:t>
            </a:r>
            <a:br>
              <a:rPr lang="en-US" b="1" dirty="0">
                <a:solidFill>
                  <a:schemeClr val="bg2"/>
                </a:solidFill>
                <a:latin typeface="18 VAG Rounded Bold   07390"/>
              </a:rPr>
            </a:b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Adj. Ass. Prof.</a:t>
            </a:r>
            <a:br>
              <a:rPr lang="en-US" b="1" dirty="0">
                <a:solidFill>
                  <a:schemeClr val="bg2"/>
                </a:solidFill>
                <a:latin typeface="18 VAG Rounded Bold   07390"/>
              </a:rPr>
            </a:b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Dr. Gerald Friedland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l="3020" r="4174"/>
          <a:stretch>
            <a:fillRect/>
          </a:stretch>
        </p:blipFill>
        <p:spPr bwMode="auto">
          <a:xfrm>
            <a:off x="152400" y="152400"/>
            <a:ext cx="1608666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5415696" y="6488668"/>
            <a:ext cx="3728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hlinkClick r:id="rId4"/>
              </a:rPr>
              <a:t>http://inst.eecs.berkeley.edu/~cs88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0" y="6488668"/>
            <a:ext cx="13276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March 4, 2019</a:t>
            </a:r>
          </a:p>
        </p:txBody>
      </p:sp>
    </p:spTree>
    <p:extLst>
      <p:ext uri="{BB962C8B-B14F-4D97-AF65-F5344CB8AC3E}">
        <p14:creationId xmlns:p14="http://schemas.microsoft.com/office/powerpoint/2010/main" val="420569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Environments Example</a:t>
            </a:r>
            <a:endParaRPr/>
          </a:p>
        </p:txBody>
      </p:sp>
      <p:sp>
        <p:nvSpPr>
          <p:cNvPr id="274" name="Google Shape;274;p2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27"/>
          <p:cNvSpPr/>
          <p:nvPr/>
        </p:nvSpPr>
        <p:spPr>
          <a:xfrm>
            <a:off x="762000" y="6096000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pythontutor.com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27" descr="Screen Shot 2016-02-17 at 7.16.55 A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066800"/>
            <a:ext cx="9144000" cy="2374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7" descr="Screen Shot 2016-02-17 at 7.17.25 AM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4013676"/>
            <a:ext cx="9144000" cy="216686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7F1968-055C-1647-97BC-F6B68764E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L6</a:t>
            </a:r>
          </a:p>
        </p:txBody>
      </p:sp>
      <p:sp>
        <p:nvSpPr>
          <p:cNvPr id="10" name="Google Shape;121;p15">
            <a:extLst>
              <a:ext uri="{FF2B5EF4-FFF2-40B4-BE49-F238E27FC236}">
                <a16:creationId xmlns:a16="http://schemas.microsoft.com/office/drawing/2014/main" id="{5D20854C-158E-D744-968D-71D5C219F5F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3/04/19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87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Environments Example</a:t>
            </a:r>
            <a:endParaRPr/>
          </a:p>
        </p:txBody>
      </p:sp>
      <p:sp>
        <p:nvSpPr>
          <p:cNvPr id="285" name="Google Shape;285;p2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6" name="Google Shape;286;p28" descr="Screen Shot 2016-02-17 at 7.17.44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0" y="1066800"/>
            <a:ext cx="9144000" cy="2103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8" descr="Screen Shot 2016-02-17 at 7.22.06 A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460156"/>
            <a:ext cx="9144000" cy="156904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685CB9C-F561-2440-9722-DAE4DDF8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L6</a:t>
            </a:r>
          </a:p>
        </p:txBody>
      </p:sp>
      <p:sp>
        <p:nvSpPr>
          <p:cNvPr id="9" name="Google Shape;121;p15">
            <a:extLst>
              <a:ext uri="{FF2B5EF4-FFF2-40B4-BE49-F238E27FC236}">
                <a16:creationId xmlns:a16="http://schemas.microsoft.com/office/drawing/2014/main" id="{996D1475-C2F4-874B-AF54-085DE6EF18D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3/04/19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345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Environments Example</a:t>
            </a:r>
            <a:endParaRPr/>
          </a:p>
        </p:txBody>
      </p:sp>
      <p:sp>
        <p:nvSpPr>
          <p:cNvPr id="295" name="Google Shape;295;p2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6" name="Google Shape;296;p29" descr="Screen Shot 2016-02-17 at 7.22.37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63071"/>
            <a:ext cx="9144000" cy="1999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9" descr="Screen Shot 2016-02-17 at 7.22.56 A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222888"/>
            <a:ext cx="9144000" cy="219786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15BA31-5235-A34D-84B7-45FE11E7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L6</a:t>
            </a:r>
          </a:p>
        </p:txBody>
      </p:sp>
      <p:sp>
        <p:nvSpPr>
          <p:cNvPr id="9" name="Google Shape;121;p15">
            <a:extLst>
              <a:ext uri="{FF2B5EF4-FFF2-40B4-BE49-F238E27FC236}">
                <a16:creationId xmlns:a16="http://schemas.microsoft.com/office/drawing/2014/main" id="{F6F9EFEA-844D-F348-A9CB-4616A0904A5D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3/04/19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222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Environments Example</a:t>
            </a:r>
            <a:endParaRPr/>
          </a:p>
        </p:txBody>
      </p:sp>
      <p:sp>
        <p:nvSpPr>
          <p:cNvPr id="305" name="Google Shape;305;p3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6" name="Google Shape;306;p30" descr="Screen Shot 2016-02-17 at 7.23.10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6800"/>
            <a:ext cx="9144000" cy="2205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0" descr="Screen Shot 2016-02-17 at 7.23.22 A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452734"/>
            <a:ext cx="9144000" cy="279566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37CF9E1-47D9-CE44-B435-EEC5FEBA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L6</a:t>
            </a:r>
          </a:p>
        </p:txBody>
      </p:sp>
      <p:sp>
        <p:nvSpPr>
          <p:cNvPr id="9" name="Google Shape;121;p15">
            <a:extLst>
              <a:ext uri="{FF2B5EF4-FFF2-40B4-BE49-F238E27FC236}">
                <a16:creationId xmlns:a16="http://schemas.microsoft.com/office/drawing/2014/main" id="{694985A1-BAEB-6649-BC29-3EF558EB2DE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3/04/19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85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Environments Example</a:t>
            </a:r>
            <a:endParaRPr/>
          </a:p>
        </p:txBody>
      </p:sp>
      <p:sp>
        <p:nvSpPr>
          <p:cNvPr id="313" name="Google Shape;313;p3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2/22/16</a:t>
            </a:r>
            <a:endParaRPr/>
          </a:p>
        </p:txBody>
      </p:sp>
      <p:sp>
        <p:nvSpPr>
          <p:cNvPr id="314" name="Google Shape;314;p3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Sp16 L4</a:t>
            </a:r>
            <a:endParaRPr/>
          </a:p>
        </p:txBody>
      </p:sp>
      <p:sp>
        <p:nvSpPr>
          <p:cNvPr id="315" name="Google Shape;315;p3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762000" y="6096000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permlink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31" descr="Screen Shot 2016-02-17 at 7.23.42 A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982387"/>
            <a:ext cx="9144000" cy="2950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1" descr="Screen Shot 2016-02-17 at 7.23.57 AM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946849"/>
            <a:ext cx="9144000" cy="2911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023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Environments Example</a:t>
            </a:r>
            <a:endParaRPr/>
          </a:p>
        </p:txBody>
      </p:sp>
      <p:sp>
        <p:nvSpPr>
          <p:cNvPr id="326" name="Google Shape;326;p32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7" name="Google Shape;327;p32" descr="Screen Shot 2016-02-17 at 7.24.09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97527"/>
            <a:ext cx="9144000" cy="311727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3E1F946-780E-D647-8FFE-6275D6F9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L6</a:t>
            </a:r>
          </a:p>
        </p:txBody>
      </p:sp>
      <p:sp>
        <p:nvSpPr>
          <p:cNvPr id="8" name="Google Shape;121;p15">
            <a:extLst>
              <a:ext uri="{FF2B5EF4-FFF2-40B4-BE49-F238E27FC236}">
                <a16:creationId xmlns:a16="http://schemas.microsoft.com/office/drawing/2014/main" id="{ADA2CA6A-4D1A-BA43-8F36-11907174C21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3/04/19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4748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Environments Example</a:t>
            </a:r>
            <a:endParaRPr/>
          </a:p>
        </p:txBody>
      </p:sp>
      <p:sp>
        <p:nvSpPr>
          <p:cNvPr id="335" name="Google Shape;335;p3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6" name="Google Shape;336;p33" descr="Screen Shot 2016-02-17 at 7.24.21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19200"/>
            <a:ext cx="9144000" cy="347845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6C82F20-B43F-2446-AD15-1073F2193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L6</a:t>
            </a:r>
          </a:p>
        </p:txBody>
      </p:sp>
      <p:sp>
        <p:nvSpPr>
          <p:cNvPr id="8" name="Google Shape;121;p15">
            <a:extLst>
              <a:ext uri="{FF2B5EF4-FFF2-40B4-BE49-F238E27FC236}">
                <a16:creationId xmlns:a16="http://schemas.microsoft.com/office/drawing/2014/main" id="{45C5D793-D5AE-1B49-91BE-C596F472D00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3/04/19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0254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Environments Example</a:t>
            </a:r>
            <a:endParaRPr/>
          </a:p>
        </p:txBody>
      </p:sp>
      <p:sp>
        <p:nvSpPr>
          <p:cNvPr id="344" name="Google Shape;344;p3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5" name="Google Shape;345;p34" descr="Screen Shot 2016-02-17 at 7.24.33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19200"/>
            <a:ext cx="9144000" cy="375557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15A25CD-5980-374E-8C6A-0FD17E58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L6</a:t>
            </a:r>
          </a:p>
        </p:txBody>
      </p:sp>
      <p:sp>
        <p:nvSpPr>
          <p:cNvPr id="8" name="Google Shape;121;p15">
            <a:extLst>
              <a:ext uri="{FF2B5EF4-FFF2-40B4-BE49-F238E27FC236}">
                <a16:creationId xmlns:a16="http://schemas.microsoft.com/office/drawing/2014/main" id="{CA5DCFDD-3C2C-2D49-BDE2-136F4E83416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3/04/19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8918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How much  ???</a:t>
            </a:r>
            <a:endParaRPr/>
          </a:p>
        </p:txBody>
      </p:sp>
      <p:sp>
        <p:nvSpPr>
          <p:cNvPr id="396" name="Google Shape;396;p39"/>
          <p:cNvSpPr txBox="1">
            <a:spLocks noGrp="1"/>
          </p:cNvSpPr>
          <p:nvPr>
            <p:ph type="body" idx="1"/>
          </p:nvPr>
        </p:nvSpPr>
        <p:spPr>
          <a:xfrm>
            <a:off x="533400" y="1066800"/>
            <a:ext cx="76962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is required to compute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sum_of_squares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(n)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Recursively?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Iteratively ?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Space is required to compute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sum_of_squares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(n)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Recursively?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Iteratively ?</a:t>
            </a:r>
            <a:endParaRPr dirty="0"/>
          </a:p>
          <a:p>
            <a:pPr marL="685800" marR="0" lvl="1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 the frames…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Recursive is linear, iterative is constant!</a:t>
            </a: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0" name="Google Shape;400;p39"/>
          <p:cNvSpPr txBox="1"/>
          <p:nvPr/>
        </p:nvSpPr>
        <p:spPr>
          <a:xfrm>
            <a:off x="6172200" y="1447800"/>
            <a:ext cx="1852904" cy="92333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proportional to 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some c</a:t>
            </a:r>
            <a:endParaRPr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E08D06D-CBBC-3F44-9377-C8F4578E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L6</a:t>
            </a:r>
          </a:p>
        </p:txBody>
      </p:sp>
      <p:sp>
        <p:nvSpPr>
          <p:cNvPr id="11" name="Google Shape;121;p15">
            <a:extLst>
              <a:ext uri="{FF2B5EF4-FFF2-40B4-BE49-F238E27FC236}">
                <a16:creationId xmlns:a16="http://schemas.microsoft.com/office/drawing/2014/main" id="{705234DE-99E0-F34F-AECF-7B7A592B0207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3/04/19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Tail Recursion</a:t>
            </a:r>
            <a:endParaRPr/>
          </a:p>
        </p:txBody>
      </p:sp>
      <p:sp>
        <p:nvSpPr>
          <p:cNvPr id="406" name="Google Shape;406;p40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the work happens on the way down the recursion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way back up, just return</a:t>
            </a:r>
            <a:endParaRPr/>
          </a:p>
        </p:txBody>
      </p:sp>
      <p:sp>
        <p:nvSpPr>
          <p:cNvPr id="409" name="Google Shape;409;p4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40"/>
          <p:cNvSpPr/>
          <p:nvPr/>
        </p:nvSpPr>
        <p:spPr>
          <a:xfrm>
            <a:off x="304800" y="2785408"/>
            <a:ext cx="8610600" cy="317009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sum_up_squares(i, n, accum):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"""Sum the squares from i to n in incr. order"""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if i &gt; n: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accum</a:t>
            </a:r>
            <a:endParaRPr sz="2000"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else: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sum_up_squares(i+1, n, accum + i**2)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sum_up_squares(1,3,0)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14</a:t>
            </a:r>
            <a:endParaRPr/>
          </a:p>
        </p:txBody>
      </p:sp>
      <p:sp>
        <p:nvSpPr>
          <p:cNvPr id="411" name="Google Shape;411;p40"/>
          <p:cNvSpPr/>
          <p:nvPr/>
        </p:nvSpPr>
        <p:spPr>
          <a:xfrm>
            <a:off x="1524000" y="3810000"/>
            <a:ext cx="3730580" cy="304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Case</a:t>
            </a:r>
            <a:endParaRPr/>
          </a:p>
        </p:txBody>
      </p:sp>
      <p:sp>
        <p:nvSpPr>
          <p:cNvPr id="412" name="Google Shape;412;p40"/>
          <p:cNvSpPr/>
          <p:nvPr/>
        </p:nvSpPr>
        <p:spPr>
          <a:xfrm>
            <a:off x="1524000" y="4343400"/>
            <a:ext cx="6705600" cy="533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Tail Recursive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Case</a:t>
            </a:r>
            <a:endParaRPr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FE80E83-20DF-7149-B544-8AE1562F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L6</a:t>
            </a:r>
          </a:p>
        </p:txBody>
      </p:sp>
      <p:sp>
        <p:nvSpPr>
          <p:cNvPr id="13" name="Google Shape;121;p15">
            <a:extLst>
              <a:ext uri="{FF2B5EF4-FFF2-40B4-BE49-F238E27FC236}">
                <a16:creationId xmlns:a16="http://schemas.microsoft.com/office/drawing/2014/main" id="{58F70224-3FE6-2F4B-BF17-688452E1A99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3/04/19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C4E4A-5B6C-4E40-BE3B-0299D5FA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C71A7-63FA-6B4B-AD82-F4FE87BE40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65B16-FE15-6B43-8BC1-2F52E79A0EC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3B60C-AC8C-1F42-A560-FC18DC2295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4219218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Tree Recursion</a:t>
            </a:r>
            <a:endParaRPr/>
          </a:p>
        </p:txBody>
      </p:sp>
      <p:sp>
        <p:nvSpPr>
          <p:cNvPr id="429" name="Google Shape;429;p42"/>
          <p:cNvSpPr txBox="1">
            <a:spLocks noGrp="1"/>
          </p:cNvSpPr>
          <p:nvPr>
            <p:ph type="body" idx="1"/>
          </p:nvPr>
        </p:nvSpPr>
        <p:spPr>
          <a:xfrm>
            <a:off x="762000" y="990600"/>
            <a:ext cx="7620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 the problem into multiple smaller sub-problems, and Solve them recursively</a:t>
            </a:r>
            <a:endParaRPr/>
          </a:p>
        </p:txBody>
      </p:sp>
      <p:sp>
        <p:nvSpPr>
          <p:cNvPr id="432" name="Google Shape;432;p42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42"/>
          <p:cNvSpPr/>
          <p:nvPr/>
        </p:nvSpPr>
        <p:spPr>
          <a:xfrm>
            <a:off x="381000" y="1905000"/>
            <a:ext cx="8458200" cy="4247317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split(x, s):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[i for i in s if i &lt;= x], [i for i in s if i &gt; x]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qsort(s):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"""Sort a sequence - split it by the first element,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sort both parts and put them back together."””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if not 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[]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else: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pivot = first(s)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lessor, more = split(pivot, rest(s))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qsort(lessor) + [pivot] + qsort(more)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qsort([3,3,1,4,5,4,3,2,1,17])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[1, 1, 2, 3, 3, 3, 4, 4, 5, 17]</a:t>
            </a:r>
            <a:endParaRPr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A13C37-3A39-1B48-987E-0EEAB35E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L6</a:t>
            </a:r>
          </a:p>
        </p:txBody>
      </p:sp>
      <p:sp>
        <p:nvSpPr>
          <p:cNvPr id="9" name="Google Shape;121;p15">
            <a:extLst>
              <a:ext uri="{FF2B5EF4-FFF2-40B4-BE49-F238E27FC236}">
                <a16:creationId xmlns:a16="http://schemas.microsoft.com/office/drawing/2014/main" id="{50DA166F-27C0-F146-BAFD-22A6EE02BF9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3/04/19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9501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QuickSort Example</a:t>
            </a:r>
            <a:endParaRPr/>
          </a:p>
        </p:txBody>
      </p:sp>
      <p:sp>
        <p:nvSpPr>
          <p:cNvPr id="441" name="Google Shape;441;p4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2" name="Google Shape;442;p43"/>
          <p:cNvSpPr/>
          <p:nvPr/>
        </p:nvSpPr>
        <p:spPr>
          <a:xfrm>
            <a:off x="2286000" y="1219200"/>
            <a:ext cx="4478848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[3, 3, 1, 4, 5, 4, 3, 2, 1, 17]</a:t>
            </a:r>
            <a:endParaRPr/>
          </a:p>
        </p:txBody>
      </p:sp>
      <p:sp>
        <p:nvSpPr>
          <p:cNvPr id="443" name="Google Shape;443;p43"/>
          <p:cNvSpPr/>
          <p:nvPr/>
        </p:nvSpPr>
        <p:spPr>
          <a:xfrm>
            <a:off x="2362200" y="1219200"/>
            <a:ext cx="457200" cy="381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43"/>
          <p:cNvSpPr/>
          <p:nvPr/>
        </p:nvSpPr>
        <p:spPr>
          <a:xfrm>
            <a:off x="914400" y="1828800"/>
            <a:ext cx="2262496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[3, 1, 3, 2, 1]</a:t>
            </a:r>
            <a:endParaRPr/>
          </a:p>
        </p:txBody>
      </p:sp>
      <p:sp>
        <p:nvSpPr>
          <p:cNvPr id="445" name="Google Shape;445;p43"/>
          <p:cNvSpPr/>
          <p:nvPr/>
        </p:nvSpPr>
        <p:spPr>
          <a:xfrm>
            <a:off x="5638800" y="1828800"/>
            <a:ext cx="1985452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[4, 5, 4, 17]</a:t>
            </a:r>
            <a:endParaRPr/>
          </a:p>
        </p:txBody>
      </p:sp>
      <p:sp>
        <p:nvSpPr>
          <p:cNvPr id="446" name="Google Shape;446;p43"/>
          <p:cNvSpPr/>
          <p:nvPr/>
        </p:nvSpPr>
        <p:spPr>
          <a:xfrm>
            <a:off x="990600" y="1828800"/>
            <a:ext cx="457200" cy="381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3"/>
          <p:cNvSpPr/>
          <p:nvPr/>
        </p:nvSpPr>
        <p:spPr>
          <a:xfrm>
            <a:off x="614110" y="2461736"/>
            <a:ext cx="1846930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[1, 3, 2, 1]</a:t>
            </a:r>
            <a:endParaRPr/>
          </a:p>
        </p:txBody>
      </p:sp>
      <p:sp>
        <p:nvSpPr>
          <p:cNvPr id="448" name="Google Shape;448;p43"/>
          <p:cNvSpPr/>
          <p:nvPr/>
        </p:nvSpPr>
        <p:spPr>
          <a:xfrm>
            <a:off x="2976310" y="2461736"/>
            <a:ext cx="461710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[]</a:t>
            </a:r>
            <a:endParaRPr/>
          </a:p>
        </p:txBody>
      </p:sp>
      <p:sp>
        <p:nvSpPr>
          <p:cNvPr id="449" name="Google Shape;449;p43"/>
          <p:cNvSpPr/>
          <p:nvPr/>
        </p:nvSpPr>
        <p:spPr>
          <a:xfrm>
            <a:off x="690310" y="2450068"/>
            <a:ext cx="457200" cy="381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43"/>
          <p:cNvSpPr/>
          <p:nvPr/>
        </p:nvSpPr>
        <p:spPr>
          <a:xfrm>
            <a:off x="533400" y="3059668"/>
            <a:ext cx="600232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[1]</a:t>
            </a:r>
            <a:endParaRPr/>
          </a:p>
        </p:txBody>
      </p:sp>
      <p:sp>
        <p:nvSpPr>
          <p:cNvPr id="451" name="Google Shape;451;p43"/>
          <p:cNvSpPr/>
          <p:nvPr/>
        </p:nvSpPr>
        <p:spPr>
          <a:xfrm>
            <a:off x="1680910" y="3059668"/>
            <a:ext cx="1015798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[3, 2]</a:t>
            </a:r>
            <a:endParaRPr/>
          </a:p>
        </p:txBody>
      </p:sp>
      <p:sp>
        <p:nvSpPr>
          <p:cNvPr id="452" name="Google Shape;452;p43"/>
          <p:cNvSpPr/>
          <p:nvPr/>
        </p:nvSpPr>
        <p:spPr>
          <a:xfrm>
            <a:off x="609600" y="3059668"/>
            <a:ext cx="457200" cy="381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3"/>
          <p:cNvSpPr/>
          <p:nvPr/>
        </p:nvSpPr>
        <p:spPr>
          <a:xfrm>
            <a:off x="381000" y="3604736"/>
            <a:ext cx="461710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[]</a:t>
            </a:r>
            <a:endParaRPr/>
          </a:p>
        </p:txBody>
      </p:sp>
      <p:sp>
        <p:nvSpPr>
          <p:cNvPr id="454" name="Google Shape;454;p43"/>
          <p:cNvSpPr/>
          <p:nvPr/>
        </p:nvSpPr>
        <p:spPr>
          <a:xfrm>
            <a:off x="838200" y="3604736"/>
            <a:ext cx="461710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[]</a:t>
            </a:r>
            <a:endParaRPr/>
          </a:p>
        </p:txBody>
      </p:sp>
      <p:sp>
        <p:nvSpPr>
          <p:cNvPr id="455" name="Google Shape;455;p43"/>
          <p:cNvSpPr/>
          <p:nvPr/>
        </p:nvSpPr>
        <p:spPr>
          <a:xfrm>
            <a:off x="842710" y="4114800"/>
            <a:ext cx="600232" cy="3693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[1]</a:t>
            </a:r>
            <a:endParaRPr/>
          </a:p>
        </p:txBody>
      </p:sp>
      <p:sp>
        <p:nvSpPr>
          <p:cNvPr id="456" name="Google Shape;456;p43"/>
          <p:cNvSpPr/>
          <p:nvPr/>
        </p:nvSpPr>
        <p:spPr>
          <a:xfrm>
            <a:off x="1757110" y="3059668"/>
            <a:ext cx="457200" cy="381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43"/>
          <p:cNvSpPr/>
          <p:nvPr/>
        </p:nvSpPr>
        <p:spPr>
          <a:xfrm>
            <a:off x="1680910" y="3593068"/>
            <a:ext cx="600232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[2]</a:t>
            </a:r>
            <a:endParaRPr/>
          </a:p>
        </p:txBody>
      </p:sp>
      <p:sp>
        <p:nvSpPr>
          <p:cNvPr id="458" name="Google Shape;458;p43"/>
          <p:cNvSpPr/>
          <p:nvPr/>
        </p:nvSpPr>
        <p:spPr>
          <a:xfrm>
            <a:off x="2438400" y="3593068"/>
            <a:ext cx="461710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[]</a:t>
            </a:r>
            <a:endParaRPr/>
          </a:p>
        </p:txBody>
      </p:sp>
      <p:sp>
        <p:nvSpPr>
          <p:cNvPr id="459" name="Google Shape;459;p43"/>
          <p:cNvSpPr/>
          <p:nvPr/>
        </p:nvSpPr>
        <p:spPr>
          <a:xfrm>
            <a:off x="1680910" y="3593068"/>
            <a:ext cx="457200" cy="381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43"/>
          <p:cNvSpPr/>
          <p:nvPr/>
        </p:nvSpPr>
        <p:spPr>
          <a:xfrm>
            <a:off x="1824290" y="4126468"/>
            <a:ext cx="461710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[]</a:t>
            </a:r>
            <a:endParaRPr/>
          </a:p>
        </p:txBody>
      </p:sp>
      <p:sp>
        <p:nvSpPr>
          <p:cNvPr id="461" name="Google Shape;461;p43"/>
          <p:cNvSpPr/>
          <p:nvPr/>
        </p:nvSpPr>
        <p:spPr>
          <a:xfrm>
            <a:off x="2281490" y="4126468"/>
            <a:ext cx="461710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[]</a:t>
            </a:r>
            <a:endParaRPr/>
          </a:p>
        </p:txBody>
      </p:sp>
      <p:sp>
        <p:nvSpPr>
          <p:cNvPr id="462" name="Google Shape;462;p43"/>
          <p:cNvSpPr/>
          <p:nvPr/>
        </p:nvSpPr>
        <p:spPr>
          <a:xfrm>
            <a:off x="1757110" y="4648200"/>
            <a:ext cx="1015798" cy="3693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[2, 3]</a:t>
            </a:r>
            <a:endParaRPr/>
          </a:p>
        </p:txBody>
      </p:sp>
      <p:sp>
        <p:nvSpPr>
          <p:cNvPr id="463" name="Google Shape;463;p43"/>
          <p:cNvSpPr/>
          <p:nvPr/>
        </p:nvSpPr>
        <p:spPr>
          <a:xfrm>
            <a:off x="1277270" y="5093732"/>
            <a:ext cx="1846930" cy="3693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[1, 1, 2, 3]</a:t>
            </a:r>
            <a:endParaRPr/>
          </a:p>
        </p:txBody>
      </p:sp>
      <p:sp>
        <p:nvSpPr>
          <p:cNvPr id="464" name="Google Shape;464;p43"/>
          <p:cNvSpPr/>
          <p:nvPr/>
        </p:nvSpPr>
        <p:spPr>
          <a:xfrm>
            <a:off x="1295400" y="5562600"/>
            <a:ext cx="2262496" cy="3693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[1, 1, 2, 3, 3]</a:t>
            </a:r>
            <a:endParaRPr/>
          </a:p>
        </p:txBody>
      </p:sp>
      <p:sp>
        <p:nvSpPr>
          <p:cNvPr id="465" name="Google Shape;465;p43"/>
          <p:cNvSpPr/>
          <p:nvPr/>
        </p:nvSpPr>
        <p:spPr>
          <a:xfrm>
            <a:off x="5715000" y="1828800"/>
            <a:ext cx="457200" cy="381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43"/>
          <p:cNvSpPr/>
          <p:nvPr/>
        </p:nvSpPr>
        <p:spPr>
          <a:xfrm>
            <a:off x="5181600" y="2438400"/>
            <a:ext cx="600232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[4]</a:t>
            </a:r>
            <a:endParaRPr/>
          </a:p>
        </p:txBody>
      </p:sp>
      <p:sp>
        <p:nvSpPr>
          <p:cNvPr id="467" name="Google Shape;467;p43"/>
          <p:cNvSpPr/>
          <p:nvPr/>
        </p:nvSpPr>
        <p:spPr>
          <a:xfrm>
            <a:off x="6705600" y="2438400"/>
            <a:ext cx="1154320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[5, 17]</a:t>
            </a:r>
            <a:endParaRPr/>
          </a:p>
        </p:txBody>
      </p:sp>
      <p:sp>
        <p:nvSpPr>
          <p:cNvPr id="468" name="Google Shape;468;p43"/>
          <p:cNvSpPr/>
          <p:nvPr/>
        </p:nvSpPr>
        <p:spPr>
          <a:xfrm>
            <a:off x="5257800" y="2426732"/>
            <a:ext cx="457200" cy="381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43"/>
          <p:cNvSpPr/>
          <p:nvPr/>
        </p:nvSpPr>
        <p:spPr>
          <a:xfrm>
            <a:off x="4953000" y="3048000"/>
            <a:ext cx="461710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[]</a:t>
            </a:r>
            <a:endParaRPr/>
          </a:p>
        </p:txBody>
      </p:sp>
      <p:sp>
        <p:nvSpPr>
          <p:cNvPr id="470" name="Google Shape;470;p43"/>
          <p:cNvSpPr/>
          <p:nvPr/>
        </p:nvSpPr>
        <p:spPr>
          <a:xfrm>
            <a:off x="5410200" y="3048000"/>
            <a:ext cx="461710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[]</a:t>
            </a:r>
            <a:endParaRPr/>
          </a:p>
        </p:txBody>
      </p:sp>
      <p:sp>
        <p:nvSpPr>
          <p:cNvPr id="471" name="Google Shape;471;p43"/>
          <p:cNvSpPr/>
          <p:nvPr/>
        </p:nvSpPr>
        <p:spPr>
          <a:xfrm>
            <a:off x="5181600" y="3581400"/>
            <a:ext cx="600232" cy="3693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[4]</a:t>
            </a:r>
            <a:endParaRPr/>
          </a:p>
        </p:txBody>
      </p:sp>
      <p:sp>
        <p:nvSpPr>
          <p:cNvPr id="472" name="Google Shape;472;p43"/>
          <p:cNvSpPr/>
          <p:nvPr/>
        </p:nvSpPr>
        <p:spPr>
          <a:xfrm>
            <a:off x="6781800" y="2438400"/>
            <a:ext cx="457200" cy="381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43"/>
          <p:cNvSpPr/>
          <p:nvPr/>
        </p:nvSpPr>
        <p:spPr>
          <a:xfrm>
            <a:off x="6781800" y="3048000"/>
            <a:ext cx="461710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[]</a:t>
            </a:r>
            <a:endParaRPr/>
          </a:p>
        </p:txBody>
      </p:sp>
      <p:sp>
        <p:nvSpPr>
          <p:cNvPr id="474" name="Google Shape;474;p43"/>
          <p:cNvSpPr/>
          <p:nvPr/>
        </p:nvSpPr>
        <p:spPr>
          <a:xfrm>
            <a:off x="7467600" y="3048000"/>
            <a:ext cx="738754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[17]</a:t>
            </a:r>
            <a:endParaRPr/>
          </a:p>
        </p:txBody>
      </p:sp>
      <p:sp>
        <p:nvSpPr>
          <p:cNvPr id="475" name="Google Shape;475;p43"/>
          <p:cNvSpPr/>
          <p:nvPr/>
        </p:nvSpPr>
        <p:spPr>
          <a:xfrm>
            <a:off x="7620000" y="3048000"/>
            <a:ext cx="457200" cy="381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43"/>
          <p:cNvSpPr/>
          <p:nvPr/>
        </p:nvSpPr>
        <p:spPr>
          <a:xfrm>
            <a:off x="7315200" y="3581400"/>
            <a:ext cx="461710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[]</a:t>
            </a:r>
            <a:endParaRPr/>
          </a:p>
        </p:txBody>
      </p:sp>
      <p:sp>
        <p:nvSpPr>
          <p:cNvPr id="477" name="Google Shape;477;p43"/>
          <p:cNvSpPr/>
          <p:nvPr/>
        </p:nvSpPr>
        <p:spPr>
          <a:xfrm>
            <a:off x="7772400" y="3581400"/>
            <a:ext cx="461710" cy="36933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[]</a:t>
            </a:r>
            <a:endParaRPr/>
          </a:p>
        </p:txBody>
      </p:sp>
      <p:sp>
        <p:nvSpPr>
          <p:cNvPr id="478" name="Google Shape;478;p43"/>
          <p:cNvSpPr/>
          <p:nvPr/>
        </p:nvSpPr>
        <p:spPr>
          <a:xfrm>
            <a:off x="6781800" y="4114800"/>
            <a:ext cx="1154320" cy="3693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[5, 17]</a:t>
            </a:r>
            <a:endParaRPr/>
          </a:p>
        </p:txBody>
      </p:sp>
      <p:sp>
        <p:nvSpPr>
          <p:cNvPr id="479" name="Google Shape;479;p43"/>
          <p:cNvSpPr/>
          <p:nvPr/>
        </p:nvSpPr>
        <p:spPr>
          <a:xfrm>
            <a:off x="6172200" y="4648200"/>
            <a:ext cx="1985452" cy="3693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[4, 4, 5, 17]</a:t>
            </a:r>
            <a:endParaRPr/>
          </a:p>
        </p:txBody>
      </p:sp>
      <p:sp>
        <p:nvSpPr>
          <p:cNvPr id="480" name="Google Shape;480;p43"/>
          <p:cNvSpPr/>
          <p:nvPr/>
        </p:nvSpPr>
        <p:spPr>
          <a:xfrm>
            <a:off x="2743200" y="6096000"/>
            <a:ext cx="4478848" cy="3693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[1, 1, 2, 3, 3, 3, 4, 4, 5, 17]</a:t>
            </a:r>
            <a:endParaRPr/>
          </a:p>
        </p:txBody>
      </p:sp>
      <p:sp>
        <p:nvSpPr>
          <p:cNvPr id="45" name="Footer Placeholder 4">
            <a:extLst>
              <a:ext uri="{FF2B5EF4-FFF2-40B4-BE49-F238E27FC236}">
                <a16:creationId xmlns:a16="http://schemas.microsoft.com/office/drawing/2014/main" id="{6263C184-DB2F-3A49-82B2-B15F83C6C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L6</a:t>
            </a:r>
          </a:p>
        </p:txBody>
      </p:sp>
      <p:sp>
        <p:nvSpPr>
          <p:cNvPr id="46" name="Google Shape;121;p15">
            <a:extLst>
              <a:ext uri="{FF2B5EF4-FFF2-40B4-BE49-F238E27FC236}">
                <a16:creationId xmlns:a16="http://schemas.microsoft.com/office/drawing/2014/main" id="{2CB720F7-7D3F-7D42-BD6C-85ED9509623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3/04/19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660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Tree Recursion with HOF</a:t>
            </a:r>
            <a:endParaRPr/>
          </a:p>
        </p:txBody>
      </p:sp>
      <p:sp>
        <p:nvSpPr>
          <p:cNvPr id="488" name="Google Shape;488;p4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9" name="Google Shape;489;p44"/>
          <p:cNvSpPr/>
          <p:nvPr/>
        </p:nvSpPr>
        <p:spPr>
          <a:xfrm>
            <a:off x="381000" y="1447800"/>
            <a:ext cx="8458200" cy="3693319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qsort(s):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"""Sort a sequence - split it by the first element,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sort both parts and put them back together.""”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if not 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[]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else: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pivot = first(s)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lessor, more = 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split_fun(leq_maker(pivot)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rest(s))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qsort(lessor) + [pivot] + qsort(more)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qsort([3,3,1,4,5,4,3,2,1,17])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[1, 1, 2, 3, 3, 3, 4, 4, 5, 17]</a:t>
            </a:r>
            <a:endParaRPr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9CEA2E5-FA69-7846-A0BD-EC6F66FF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L6</a:t>
            </a:r>
          </a:p>
        </p:txBody>
      </p:sp>
      <p:sp>
        <p:nvSpPr>
          <p:cNvPr id="8" name="Google Shape;121;p15">
            <a:extLst>
              <a:ext uri="{FF2B5EF4-FFF2-40B4-BE49-F238E27FC236}">
                <a16:creationId xmlns:a16="http://schemas.microsoft.com/office/drawing/2014/main" id="{66EDDF98-5241-824A-8DE5-3A899677DAD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3/04/19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1597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45" descr="RF-Graphic-from-DrawShop-a-head-full-of-excellent-ideas-109477-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5029200"/>
            <a:ext cx="990600" cy="161798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4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Computational Concepts Toolbox</a:t>
            </a:r>
            <a:endParaRPr/>
          </a:p>
        </p:txBody>
      </p:sp>
      <p:sp>
        <p:nvSpPr>
          <p:cNvPr id="497" name="Google Shape;497;p45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type: values, literals, operations, 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float, string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Expressions, Call expression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 Statement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Sequences: tuple, list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indexing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structures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Tuple assignment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 Expressions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Definition Statement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 Statement</a:t>
            </a:r>
            <a:endParaRPr dirty="0"/>
          </a:p>
          <a:p>
            <a:pPr marL="285750" marR="0" lvl="0" indent="-1079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079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45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Iteration: 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data-driven (list comprehension)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control-driven (for statement)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statement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Order Functions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as Values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with functions as argument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 of function values</a:t>
            </a:r>
            <a:endParaRPr dirty="0">
              <a:solidFill>
                <a:schemeClr val="tx1"/>
              </a:solidFill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Recursion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Environment Diagrams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4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59CF20B-3EE0-DD48-85A7-BB156807B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L6</a:t>
            </a:r>
          </a:p>
        </p:txBody>
      </p:sp>
      <p:sp>
        <p:nvSpPr>
          <p:cNvPr id="12" name="Google Shape;121;p15">
            <a:extLst>
              <a:ext uri="{FF2B5EF4-FFF2-40B4-BE49-F238E27FC236}">
                <a16:creationId xmlns:a16="http://schemas.microsoft.com/office/drawing/2014/main" id="{FE77DF01-D836-A048-A57D-D23FEEE251D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3/04/19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790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22275"/>
            <a:ext cx="7696200" cy="736600"/>
          </a:xfrm>
        </p:spPr>
        <p:txBody>
          <a:bodyPr/>
          <a:lstStyle/>
          <a:p>
            <a:r>
              <a:rPr lang="en-US" dirty="0"/>
              <a:t>Answers for the Wandering Mind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6298"/>
            <a:ext cx="8001000" cy="5257800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The computer choses a random element </a:t>
            </a:r>
            <a:r>
              <a:rPr lang="en-US" i="1" dirty="0"/>
              <a:t>x</a:t>
            </a:r>
            <a:r>
              <a:rPr lang="en-US" dirty="0"/>
              <a:t> of the list generated by </a:t>
            </a:r>
            <a:r>
              <a:rPr lang="en-US" dirty="0">
                <a:latin typeface="American Typewriter" panose="02090604020004020304" pitchFamily="18" charset="77"/>
              </a:rPr>
              <a:t>range(0,n).</a:t>
            </a:r>
            <a:r>
              <a:rPr lang="en-US" dirty="0"/>
              <a:t> What is the </a:t>
            </a:r>
            <a:r>
              <a:rPr lang="en-US" u="sng" dirty="0"/>
              <a:t>smallest amount</a:t>
            </a:r>
            <a:r>
              <a:rPr lang="en-US" dirty="0"/>
              <a:t> of iteration/recursion steps the best algorithm needs to guess </a:t>
            </a:r>
            <a:r>
              <a:rPr lang="en-US" i="1" dirty="0"/>
              <a:t>x?</a:t>
            </a:r>
            <a:r>
              <a:rPr lang="en-US" dirty="0"/>
              <a:t> </a:t>
            </a:r>
          </a:p>
          <a:p>
            <a:pPr marL="76200" indent="0">
              <a:buNone/>
            </a:pPr>
            <a:r>
              <a:rPr lang="en-US" b="0" dirty="0"/>
              <a:t>log</a:t>
            </a:r>
            <a:r>
              <a:rPr lang="en-US" b="0" baseline="-25000" dirty="0"/>
              <a:t>2 </a:t>
            </a:r>
            <a:r>
              <a:rPr lang="en-US" b="0" dirty="0"/>
              <a:t>n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How would the algorithm look like?</a:t>
            </a:r>
          </a:p>
          <a:p>
            <a:pPr marL="76200" indent="0">
              <a:buNone/>
            </a:pPr>
            <a:r>
              <a:rPr lang="en-US" b="0" dirty="0"/>
              <a:t>Guess the binary digits of x starting with the highest significant digit. This is, ask questions of the form “smaller than 2</a:t>
            </a:r>
            <a:r>
              <a:rPr lang="en-US" b="0" baseline="30000" dirty="0"/>
              <a:t>n-1</a:t>
            </a:r>
            <a:r>
              <a:rPr lang="en-US" b="0" dirty="0"/>
              <a:t>?” (yes =&gt; 0…), </a:t>
            </a:r>
            <a:br>
              <a:rPr lang="en-US" b="0" dirty="0"/>
            </a:br>
            <a:r>
              <a:rPr lang="en-US" b="0" dirty="0"/>
              <a:t>“smaller than 2</a:t>
            </a:r>
            <a:r>
              <a:rPr lang="en-US" b="0" baseline="30000" dirty="0"/>
              <a:t>n-2</a:t>
            </a:r>
            <a:r>
              <a:rPr lang="en-US" b="0" dirty="0"/>
              <a:t>?” (no   =&gt; 0 1…), </a:t>
            </a:r>
            <a:br>
              <a:rPr lang="en-US" b="0" dirty="0"/>
            </a:br>
            <a:r>
              <a:rPr lang="en-US" b="0" dirty="0"/>
              <a:t>“smaller than 2</a:t>
            </a:r>
            <a:r>
              <a:rPr lang="en-US" b="0" baseline="30000" dirty="0"/>
              <a:t>n-2</a:t>
            </a:r>
            <a:r>
              <a:rPr lang="en-US" b="0" dirty="0"/>
              <a:t>+2</a:t>
            </a:r>
            <a:r>
              <a:rPr lang="en-US" b="0" baseline="30000" dirty="0"/>
              <a:t>n-3</a:t>
            </a:r>
            <a:r>
              <a:rPr lang="en-US" b="0" dirty="0"/>
              <a:t>?”, …</a:t>
            </a:r>
          </a:p>
          <a:p>
            <a:pPr marL="76200" indent="0">
              <a:buNone/>
            </a:pPr>
            <a:r>
              <a:rPr lang="en-US" b="0" dirty="0"/>
              <a:t>This method is also called: binary search</a:t>
            </a:r>
          </a:p>
          <a:p>
            <a:pPr marL="76200" indent="0">
              <a:buNone/>
            </a:pPr>
            <a:r>
              <a:rPr lang="en-US" b="0" dirty="0"/>
              <a:t>Quantum physics: Allow less than log</a:t>
            </a:r>
            <a:r>
              <a:rPr lang="en-US" b="0" baseline="-25000" dirty="0"/>
              <a:t>2</a:t>
            </a:r>
            <a:r>
              <a:rPr lang="en-US" b="0" dirty="0"/>
              <a:t> n guesses.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24</a:t>
            </a:fld>
            <a:endParaRPr lang="en-US" b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660CD5F-A5CE-0145-AB16-69DFA18B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L6</a:t>
            </a:r>
          </a:p>
        </p:txBody>
      </p:sp>
      <p:sp>
        <p:nvSpPr>
          <p:cNvPr id="10" name="Google Shape;121;p15">
            <a:extLst>
              <a:ext uri="{FF2B5EF4-FFF2-40B4-BE49-F238E27FC236}">
                <a16:creationId xmlns:a16="http://schemas.microsoft.com/office/drawing/2014/main" id="{AEA1C70E-9825-B44C-9558-4A28F164A2F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3/04/19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818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518"/>
    </mc:Choice>
    <mc:Fallback xmlns="">
      <p:transition xmlns:p14="http://schemas.microsoft.com/office/powerpoint/2010/main" spd="slow" advTm="14051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7A64-FA38-C349-B966-5747B1BB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F750A-17CA-3B44-8C32-5125008F6B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2AB06-0D4D-D941-95D5-93480A40DF7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4DD97-3221-5841-845C-00DD10495E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18895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49F5-70C1-1847-B62D-CE1D7715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53B9D-B15B-E943-8180-FF331ADBE2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88BBA-CB88-0746-AF2B-FDCCDBAFFA0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CFBA8-0AEF-7A4B-9A7A-5E865B8679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362259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Recursion Key concepts – by example</a:t>
            </a:r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533400" y="2209800"/>
            <a:ext cx="8077200" cy="193899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sum_of_squares(n):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if n &lt; 1: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else: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sum_of_squares(n-1) + n**2</a:t>
            </a:r>
            <a:endParaRPr/>
          </a:p>
        </p:txBody>
      </p:sp>
      <p:grpSp>
        <p:nvGrpSpPr>
          <p:cNvPr id="201" name="Google Shape;201;p21"/>
          <p:cNvGrpSpPr/>
          <p:nvPr/>
        </p:nvGrpSpPr>
        <p:grpSpPr>
          <a:xfrm>
            <a:off x="762000" y="1143000"/>
            <a:ext cx="3200400" cy="533400"/>
            <a:chOff x="762000" y="1143000"/>
            <a:chExt cx="3200400" cy="533400"/>
          </a:xfrm>
        </p:grpSpPr>
        <p:sp>
          <p:nvSpPr>
            <p:cNvPr id="202" name="Google Shape;202;p21"/>
            <p:cNvSpPr/>
            <p:nvPr/>
          </p:nvSpPr>
          <p:spPr>
            <a:xfrm>
              <a:off x="762000" y="1143000"/>
              <a:ext cx="3200400" cy="533400"/>
            </a:xfrm>
            <a:prstGeom prst="wedgeRectCallout">
              <a:avLst>
                <a:gd name="adj1" fmla="val -6777"/>
                <a:gd name="adj2" fmla="val 251736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1"/>
            <p:cNvSpPr txBox="1"/>
            <p:nvPr/>
          </p:nvSpPr>
          <p:spPr>
            <a:xfrm>
              <a:off x="762000" y="1219200"/>
              <a:ext cx="319529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 Test for simple “base” case</a:t>
              </a:r>
              <a:endParaRPr/>
            </a:p>
          </p:txBody>
        </p:sp>
      </p:grpSp>
      <p:grpSp>
        <p:nvGrpSpPr>
          <p:cNvPr id="204" name="Google Shape;204;p21"/>
          <p:cNvGrpSpPr/>
          <p:nvPr/>
        </p:nvGrpSpPr>
        <p:grpSpPr>
          <a:xfrm>
            <a:off x="4267200" y="1143000"/>
            <a:ext cx="3657600" cy="533400"/>
            <a:chOff x="4267200" y="1143000"/>
            <a:chExt cx="3657600" cy="533400"/>
          </a:xfrm>
        </p:grpSpPr>
        <p:sp>
          <p:nvSpPr>
            <p:cNvPr id="205" name="Google Shape;205;p21"/>
            <p:cNvSpPr/>
            <p:nvPr/>
          </p:nvSpPr>
          <p:spPr>
            <a:xfrm>
              <a:off x="4267200" y="1143000"/>
              <a:ext cx="3657600" cy="533400"/>
            </a:xfrm>
            <a:prstGeom prst="wedgeRectCallout">
              <a:avLst>
                <a:gd name="adj1" fmla="val -68657"/>
                <a:gd name="adj2" fmla="val 323661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1"/>
            <p:cNvSpPr txBox="1"/>
            <p:nvPr/>
          </p:nvSpPr>
          <p:spPr>
            <a:xfrm>
              <a:off x="4267200" y="1219200"/>
              <a:ext cx="35205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 Solution in simple “base” case</a:t>
              </a:r>
              <a:endParaRPr/>
            </a:p>
          </p:txBody>
        </p:sp>
      </p:grpSp>
      <p:grpSp>
        <p:nvGrpSpPr>
          <p:cNvPr id="207" name="Google Shape;207;p21"/>
          <p:cNvGrpSpPr/>
          <p:nvPr/>
        </p:nvGrpSpPr>
        <p:grpSpPr>
          <a:xfrm>
            <a:off x="1524000" y="4749612"/>
            <a:ext cx="3352800" cy="914400"/>
            <a:chOff x="4953000" y="4572000"/>
            <a:chExt cx="3352800" cy="914400"/>
          </a:xfrm>
        </p:grpSpPr>
        <p:sp>
          <p:nvSpPr>
            <p:cNvPr id="208" name="Google Shape;208;p21"/>
            <p:cNvSpPr/>
            <p:nvPr/>
          </p:nvSpPr>
          <p:spPr>
            <a:xfrm>
              <a:off x="4953000" y="4572000"/>
              <a:ext cx="3352800" cy="914400"/>
            </a:xfrm>
            <a:prstGeom prst="wedgeRectCallout">
              <a:avLst>
                <a:gd name="adj1" fmla="val 12772"/>
                <a:gd name="adj2" fmla="val -123152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1"/>
            <p:cNvSpPr txBox="1"/>
            <p:nvPr/>
          </p:nvSpPr>
          <p:spPr>
            <a:xfrm>
              <a:off x="5105400" y="4724400"/>
              <a:ext cx="30480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3. Assume recusive solution to simpler problem</a:t>
              </a:r>
              <a:endParaRPr/>
            </a:p>
          </p:txBody>
        </p:sp>
      </p:grpSp>
      <p:grpSp>
        <p:nvGrpSpPr>
          <p:cNvPr id="210" name="Google Shape;210;p21"/>
          <p:cNvGrpSpPr/>
          <p:nvPr/>
        </p:nvGrpSpPr>
        <p:grpSpPr>
          <a:xfrm>
            <a:off x="5297129" y="4893796"/>
            <a:ext cx="3352800" cy="914400"/>
            <a:chOff x="609600" y="4648200"/>
            <a:chExt cx="3352800" cy="914400"/>
          </a:xfrm>
        </p:grpSpPr>
        <p:sp>
          <p:nvSpPr>
            <p:cNvPr id="211" name="Google Shape;211;p21"/>
            <p:cNvSpPr/>
            <p:nvPr/>
          </p:nvSpPr>
          <p:spPr>
            <a:xfrm>
              <a:off x="609600" y="4648200"/>
              <a:ext cx="3352800" cy="914400"/>
            </a:xfrm>
            <a:prstGeom prst="wedgeRectCallout">
              <a:avLst>
                <a:gd name="adj1" fmla="val 4750"/>
                <a:gd name="adj2" fmla="val -149944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1"/>
            <p:cNvSpPr txBox="1"/>
            <p:nvPr/>
          </p:nvSpPr>
          <p:spPr>
            <a:xfrm>
              <a:off x="762000" y="4800600"/>
              <a:ext cx="30480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4. Transform soln of simpler problem into full soln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F7CB9A5-E7CA-7C42-A6C4-5E9CD3AAE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L5</a:t>
            </a:r>
          </a:p>
        </p:txBody>
      </p:sp>
      <p:sp>
        <p:nvSpPr>
          <p:cNvPr id="20" name="Google Shape;121;p15">
            <a:extLst>
              <a:ext uri="{FF2B5EF4-FFF2-40B4-BE49-F238E27FC236}">
                <a16:creationId xmlns:a16="http://schemas.microsoft.com/office/drawing/2014/main" id="{9199F979-ED4F-3E4A-BC75-54B2945B43B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2/25/19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75062-2868-9842-9450-F8E68F4C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B73A9-DD22-A440-96AF-56CDBCAF27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5769F-401E-074F-BA37-829ED0B630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523192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1601-7E42-6F4B-AA2C-3B3044DB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3F125-FBD3-9646-A0DF-E345FE851A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80BBA-EC95-824D-BEFC-E44F862C0A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693820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How does it work?</a:t>
            </a:r>
            <a:endParaRPr/>
          </a:p>
        </p:txBody>
      </p:sp>
      <p:sp>
        <p:nvSpPr>
          <p:cNvPr id="237" name="Google Shape;237;p24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recursive call gets its own local variables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 like any other function call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Computes its result (possibly using additional calls)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 like any other function call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its result and returns control to its caller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 like any other function call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function that is called happens to be itself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 on a simpler problem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Eventually bottoms out on the simple base case</a:t>
            </a:r>
            <a:endParaRPr/>
          </a:p>
          <a:p>
            <a:pPr marL="685800" marR="0" lvl="1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Reason about correctness “by induction”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Solve a base case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a solution to a smaller problem, extend it</a:t>
            </a:r>
            <a:endParaRPr/>
          </a:p>
        </p:txBody>
      </p:sp>
      <p:sp>
        <p:nvSpPr>
          <p:cNvPr id="238" name="Google Shape;238;p24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2/25/19</a:t>
            </a:r>
            <a:endParaRPr dirty="0"/>
          </a:p>
        </p:txBody>
      </p:sp>
      <p:sp>
        <p:nvSpPr>
          <p:cNvPr id="239" name="Google Shape;239;p24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Sp19 L5</a:t>
            </a:r>
            <a:endParaRPr dirty="0"/>
          </a:p>
        </p:txBody>
      </p:sp>
      <p:sp>
        <p:nvSpPr>
          <p:cNvPr id="240" name="Google Shape;240;p2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065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Local variables</a:t>
            </a:r>
            <a:endParaRPr/>
          </a:p>
        </p:txBody>
      </p:sp>
      <p:sp>
        <p:nvSpPr>
          <p:cNvPr id="258" name="Google Shape;258;p26"/>
          <p:cNvSpPr txBox="1">
            <a:spLocks noGrp="1"/>
          </p:cNvSpPr>
          <p:nvPr>
            <p:ph type="body" idx="1"/>
          </p:nvPr>
        </p:nvSpPr>
        <p:spPr>
          <a:xfrm>
            <a:off x="152400" y="4282976"/>
            <a:ext cx="80010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call has its own “frame” of local variables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about globals?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see the environment diagrams</a:t>
            </a:r>
            <a:endParaRPr/>
          </a:p>
        </p:txBody>
      </p:sp>
      <p:sp>
        <p:nvSpPr>
          <p:cNvPr id="259" name="Google Shape;259;p26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2/25/19</a:t>
            </a:r>
            <a:endParaRPr dirty="0"/>
          </a:p>
        </p:txBody>
      </p:sp>
      <p:sp>
        <p:nvSpPr>
          <p:cNvPr id="260" name="Google Shape;260;p26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Sp19 L5</a:t>
            </a:r>
            <a:endParaRPr dirty="0"/>
          </a:p>
        </p:txBody>
      </p:sp>
      <p:sp>
        <p:nvSpPr>
          <p:cNvPr id="261" name="Google Shape;261;p2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152400" y="1600200"/>
            <a:ext cx="8763000" cy="2308324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sum_of_squares(n):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n_squared = n**2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if n &lt; 1: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else: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n_squared + sum_of_squares(n-1)</a:t>
            </a:r>
            <a:endParaRPr/>
          </a:p>
        </p:txBody>
      </p:sp>
      <p:sp>
        <p:nvSpPr>
          <p:cNvPr id="263" name="Google Shape;263;p26"/>
          <p:cNvSpPr/>
          <p:nvPr/>
        </p:nvSpPr>
        <p:spPr>
          <a:xfrm>
            <a:off x="914400" y="2057400"/>
            <a:ext cx="18288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3657600" y="1676400"/>
            <a:ext cx="3048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6"/>
          <p:cNvSpPr/>
          <p:nvPr/>
        </p:nvSpPr>
        <p:spPr>
          <a:xfrm>
            <a:off x="4724400" y="3510518"/>
            <a:ext cx="3048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6">
            <a:hlinkClick r:id="rId3"/>
          </p:cNvPr>
          <p:cNvSpPr/>
          <p:nvPr/>
        </p:nvSpPr>
        <p:spPr>
          <a:xfrm>
            <a:off x="5816340" y="5818078"/>
            <a:ext cx="257795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https://goo.gl/CiFaUJ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885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162-fa14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6465</TotalTime>
  <Words>1193</Words>
  <Application>Microsoft Macintosh PowerPoint</Application>
  <PresentationFormat>On-screen Show (4:3)</PresentationFormat>
  <Paragraphs>236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18 VAG Rounded Bold   07390</vt:lpstr>
      <vt:lpstr>Times New Roman</vt:lpstr>
      <vt:lpstr>Courier</vt:lpstr>
      <vt:lpstr>Helvetica Neue</vt:lpstr>
      <vt:lpstr>Arial</vt:lpstr>
      <vt:lpstr>American Typewriter</vt:lpstr>
      <vt:lpstr>cs162-fa14</vt:lpstr>
      <vt:lpstr> Computational Structures in Data Science</vt:lpstr>
      <vt:lpstr>PowerPoint Presentation</vt:lpstr>
      <vt:lpstr>PowerPoint Presentation</vt:lpstr>
      <vt:lpstr>PowerPoint Presentation</vt:lpstr>
      <vt:lpstr>Recursion Key concepts – by example</vt:lpstr>
      <vt:lpstr>PowerPoint Presentation</vt:lpstr>
      <vt:lpstr>PowerPoint Presentation</vt:lpstr>
      <vt:lpstr>How does it work?</vt:lpstr>
      <vt:lpstr>Local variables</vt:lpstr>
      <vt:lpstr>Environments Example</vt:lpstr>
      <vt:lpstr>Environments Example</vt:lpstr>
      <vt:lpstr>Environments Example</vt:lpstr>
      <vt:lpstr>Environments Example</vt:lpstr>
      <vt:lpstr>Environments Example</vt:lpstr>
      <vt:lpstr>Environments Example</vt:lpstr>
      <vt:lpstr>Environments Example</vt:lpstr>
      <vt:lpstr>Environments Example</vt:lpstr>
      <vt:lpstr>How much  ???</vt:lpstr>
      <vt:lpstr>Tail Recursion</vt:lpstr>
      <vt:lpstr>Tree Recursion</vt:lpstr>
      <vt:lpstr>QuickSort Example</vt:lpstr>
      <vt:lpstr>Tree Recursion with HOF</vt:lpstr>
      <vt:lpstr>Computational Concepts Toolbox</vt:lpstr>
      <vt:lpstr>Answers for the Wandering Mind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Computational Structures in Data Science</dc:title>
  <cp:lastModifiedBy>Gerald Friedland</cp:lastModifiedBy>
  <cp:revision>34</cp:revision>
  <dcterms:modified xsi:type="dcterms:W3CDTF">2020-03-02T15:31:45Z</dcterms:modified>
</cp:coreProperties>
</file>