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90" r:id="rId2"/>
    <p:sldId id="259" r:id="rId3"/>
    <p:sldId id="385" r:id="rId4"/>
    <p:sldId id="257" r:id="rId5"/>
    <p:sldId id="264" r:id="rId6"/>
    <p:sldId id="400" r:id="rId7"/>
    <p:sldId id="384" r:id="rId8"/>
    <p:sldId id="261" r:id="rId9"/>
    <p:sldId id="386" r:id="rId10"/>
    <p:sldId id="262" r:id="rId11"/>
    <p:sldId id="404" r:id="rId12"/>
    <p:sldId id="403" r:id="rId13"/>
    <p:sldId id="405" r:id="rId14"/>
    <p:sldId id="293" r:id="rId15"/>
    <p:sldId id="401" r:id="rId16"/>
    <p:sldId id="402" r:id="rId17"/>
  </p:sldIdLst>
  <p:sldSz cx="9144000" cy="6858000" type="screen4x3"/>
  <p:notesSz cx="6997700" cy="9194800"/>
  <p:embeddedFontLst>
    <p:embeddedFont>
      <p:font typeface="Source Code Pro" panose="020B0509030403020204" pitchFamily="49" charset="7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1"/>
    <p:restoredTop sz="94830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3072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83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06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53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356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170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5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68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08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55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45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1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s88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i1Ojc8MJpNh195O-sf6ZDAf0urRYygdv0OZ7EYUWPYI/edit#slide=id.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733" y="1715669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10: 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Midterm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Michael Ball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http://cs88.org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March 2, 2020 </a:t>
            </a:r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Review: One more example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function do?</a:t>
            </a: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Sp20 L10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228600" y="1905000"/>
            <a:ext cx="8610600" cy="92333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split_fun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(p, s):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””” Returns &lt;you fill this in&gt;."""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[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for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 s if p(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)], [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for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 s if not p(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)]</a:t>
            </a:r>
            <a:endParaRPr dirty="0"/>
          </a:p>
        </p:txBody>
      </p:sp>
      <p:sp>
        <p:nvSpPr>
          <p:cNvPr id="159" name="Google Shape;159;p18"/>
          <p:cNvSpPr/>
          <p:nvPr/>
        </p:nvSpPr>
        <p:spPr>
          <a:xfrm>
            <a:off x="304800" y="3657600"/>
            <a:ext cx="8458200" cy="646331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split_fun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leq_maker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[0,1,2,3,4,5,6]</a:t>
            </a:r>
            <a:endParaRPr dirty="0"/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8DC47DF2-48C1-4F41-B617-BC429984F3C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3/3/20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4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Minor Tool: Slicing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practice exam uses "slicing"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s[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A common Python tool for lists / tuples / strings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s[0] is the first item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s[0:length-1] is everything (a copy of the list)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s[1:] – a default ending value, all but the first item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"hello"[1:] </a:t>
            </a:r>
            <a:r>
              <a:rPr lang="en-US" dirty="0">
                <a:sym typeface="Wingdings" pitchFamily="2" charset="2"/>
              </a:rPr>
              <a:t> "</a:t>
            </a:r>
            <a:r>
              <a:rPr lang="en-US" dirty="0" err="1">
                <a:sym typeface="Wingdings" pitchFamily="2" charset="2"/>
              </a:rPr>
              <a:t>ello</a:t>
            </a:r>
            <a:r>
              <a:rPr lang="en-US" dirty="0">
                <a:sym typeface="Wingdings" pitchFamily="2" charset="2"/>
              </a:rPr>
              <a:t>"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Sp20 L10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8DC47DF2-48C1-4F41-B617-BC429984F3C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3/3/20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50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WWPD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885638"/>
            <a:ext cx="8381232" cy="473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620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hofun</a:t>
            </a:r>
            <a:r>
              <a:rPr lang="en-US" dirty="0">
                <a:latin typeface="Source Code Pro" panose="020B0509030403020204" pitchFamily="49" charset="77"/>
              </a:rPr>
              <a:t>(fun, seq):</a:t>
            </a:r>
            <a:br>
              <a:rPr lang="en-US" dirty="0">
                <a:latin typeface="Source Code Pro" panose="020B0509030403020204" pitchFamily="49" charset="77"/>
              </a:rPr>
            </a:br>
            <a:r>
              <a:rPr lang="en-US" dirty="0">
                <a:latin typeface="Source Code Pro" panose="020B0509030403020204" pitchFamily="49" charset="77"/>
              </a:rPr>
              <a:t>	return [fun(seq, s) for s in seq] </a:t>
            </a:r>
          </a:p>
          <a:p>
            <a:pPr marL="76200" indent="0"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Source Code Pro" panose="020B0509030403020204" pitchFamily="49" charset="77"/>
              <a:sym typeface="Arial"/>
            </a:endParaRPr>
          </a:p>
          <a:p>
            <a:pPr marL="7620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f(s, </a:t>
            </a:r>
            <a:r>
              <a:rPr lang="en-US" dirty="0" err="1">
                <a:latin typeface="Source Code Pro" panose="020B0509030403020204" pitchFamily="49" charset="77"/>
              </a:rPr>
              <a:t>i</a:t>
            </a:r>
            <a:r>
              <a:rPr lang="en-US" dirty="0">
                <a:latin typeface="Source Code Pro" panose="020B0509030403020204" pitchFamily="49" charset="77"/>
              </a:rPr>
              <a:t>):</a:t>
            </a:r>
          </a:p>
          <a:p>
            <a:pPr marL="7620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	return s[0]+</a:t>
            </a:r>
            <a:r>
              <a:rPr lang="en-US" dirty="0" err="1">
                <a:latin typeface="Source Code Pro" panose="020B0509030403020204" pitchFamily="49" charset="77"/>
              </a:rPr>
              <a:t>i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</a:p>
          <a:p>
            <a:pPr marL="7620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hofun</a:t>
            </a:r>
            <a:r>
              <a:rPr lang="en-US" dirty="0">
                <a:latin typeface="Source Code Pro" panose="020B0509030403020204" pitchFamily="49" charset="77"/>
              </a:rPr>
              <a:t>(f, [1, 3, 2]) 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dirty="0"/>
              <a:t>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[2, 4, 3]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[1, 3, 2]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[2, 6, 9]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[11, 33, 22]</a:t>
            </a:r>
            <a:br>
              <a:rPr lang="en-US" dirty="0"/>
            </a:br>
            <a:r>
              <a:rPr lang="en-US" dirty="0"/>
              <a:t>E) Error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C5404-CDDB-C54D-B5FF-C6A4497C3BC2}"/>
              </a:ext>
            </a:extLst>
          </p:cNvPr>
          <p:cNvSpPr txBox="1"/>
          <p:nvPr/>
        </p:nvSpPr>
        <p:spPr>
          <a:xfrm>
            <a:off x="2534323" y="6523332"/>
            <a:ext cx="788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A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9665D3-87CD-CA43-853A-23E2B0FB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id="{2593051C-A674-6344-A052-238A22B4CE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1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WWPD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885638"/>
            <a:ext cx="8381232" cy="473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620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x=2</a:t>
            </a:r>
            <a:br>
              <a:rPr lang="en-US" dirty="0">
                <a:latin typeface="Source Code Pro" panose="020B0509030403020204" pitchFamily="49" charset="77"/>
              </a:rPr>
            </a:br>
            <a:r>
              <a:rPr lang="en-US" dirty="0">
                <a:latin typeface="Source Code Pro" panose="020B0509030403020204" pitchFamily="49" charset="77"/>
              </a:rPr>
              <a:t>y=3</a:t>
            </a:r>
            <a:br>
              <a:rPr lang="en-US" dirty="0">
                <a:latin typeface="Source Code Pro" panose="020B0509030403020204" pitchFamily="49" charset="77"/>
              </a:rPr>
            </a:br>
            <a:r>
              <a:rPr lang="en-US" dirty="0">
                <a:latin typeface="Source Code Pro" panose="020B0509030403020204" pitchFamily="49" charset="77"/>
              </a:rPr>
              <a:t>z = "hello" </a:t>
            </a:r>
          </a:p>
          <a:p>
            <a:pPr marL="7620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fooz</a:t>
            </a:r>
            <a:r>
              <a:rPr lang="en-US" dirty="0">
                <a:latin typeface="Source Code Pro" panose="020B0509030403020204" pitchFamily="49" charset="77"/>
              </a:rPr>
              <a:t>(x):</a:t>
            </a:r>
          </a:p>
          <a:p>
            <a:pPr marL="7620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	x = x*x </a:t>
            </a:r>
          </a:p>
          <a:p>
            <a:pPr marL="7620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	return x + y, x</a:t>
            </a:r>
          </a:p>
          <a:p>
            <a:pPr marL="7620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a,b</a:t>
            </a:r>
            <a:r>
              <a:rPr lang="en-US" dirty="0">
                <a:latin typeface="Source Code Pro" panose="020B0509030403020204" pitchFamily="49" charset="77"/>
              </a:rPr>
              <a:t> = </a:t>
            </a:r>
            <a:r>
              <a:rPr lang="en-US" dirty="0" err="1">
                <a:latin typeface="Source Code Pro" panose="020B0509030403020204" pitchFamily="49" charset="77"/>
              </a:rPr>
              <a:t>fooz</a:t>
            </a:r>
            <a:r>
              <a:rPr lang="en-US" dirty="0">
                <a:latin typeface="Source Code Pro" panose="020B0509030403020204" pitchFamily="49" charset="77"/>
              </a:rPr>
              <a:t>(y) </a:t>
            </a:r>
          </a:p>
          <a:p>
            <a:pPr marL="7620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 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dirty="0"/>
              <a:t>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6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9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>
                <a:latin typeface="Courier"/>
                <a:sym typeface="Courier"/>
              </a:rPr>
              <a:t>12</a:t>
            </a:r>
            <a:br>
              <a:rPr lang="en-US" dirty="0"/>
            </a:br>
            <a:r>
              <a:rPr lang="en-US" dirty="0"/>
              <a:t>E) Error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C5404-CDDB-C54D-B5FF-C6A4497C3BC2}"/>
              </a:ext>
            </a:extLst>
          </p:cNvPr>
          <p:cNvSpPr txBox="1"/>
          <p:nvPr/>
        </p:nvSpPr>
        <p:spPr>
          <a:xfrm>
            <a:off x="2534323" y="6523332"/>
            <a:ext cx="788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D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9665D3-87CD-CA43-853A-23E2B0FB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id="{2593051C-A674-6344-A052-238A22B4CE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5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Lambdas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2/22/16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Sp16 L4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33400" y="1582341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inc_maker(i):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lambda x:x+i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inc_maker(3)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inc_maker.&lt;locals&gt;.&lt;lambda&gt; at 0x10073c510&gt;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inc_maker(3)(4)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map(lambda x:x*x, [1,2,3,4])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&lt;map object at 0x1020950b8&gt;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list(map(lambda x:x*x, [1,2,3,4]))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4, 9, 16]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301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2/22/16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Sp16 L4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33400" y="1084082"/>
            <a:ext cx="7924800" cy="446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  <a:latin typeface="18 VAG Rounded Thin   55390" pitchFamily="2" charset="0"/>
                <a:sym typeface="Courier"/>
              </a:rPr>
              <a:t>Base Case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  <a:latin typeface="18 VAG Rounded Thin   55390" pitchFamily="2" charset="0"/>
                <a:sym typeface="Courier"/>
              </a:rPr>
              <a:t>	What is the simplest form of the problem?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  <a:latin typeface="18 VAG Rounded Thin   55390" pitchFamily="2" charset="0"/>
                <a:sym typeface="Courier"/>
              </a:rPr>
              <a:t>Recursive Case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  <a:latin typeface="18 VAG Rounded Thin   55390" pitchFamily="2" charset="0"/>
                <a:sym typeface="Courier"/>
              </a:rPr>
              <a:t>    Divide: Break the problem down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  <a:latin typeface="18 VAG Rounded Thin   55390" pitchFamily="2" charset="0"/>
                <a:sym typeface="Courier"/>
              </a:rPr>
              <a:t>    Invoke: You need a recursive call!!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  <a:latin typeface="18 VAG Rounded Thin   55390" pitchFamily="2" charset="0"/>
                <a:sym typeface="Courier"/>
              </a:rPr>
              <a:t>    Combine: How does this work towards the final result?</a:t>
            </a:r>
          </a:p>
        </p:txBody>
      </p:sp>
    </p:spTree>
    <p:extLst>
      <p:ext uri="{BB962C8B-B14F-4D97-AF65-F5344CB8AC3E}">
        <p14:creationId xmlns:p14="http://schemas.microsoft.com/office/powerpoint/2010/main" val="165531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2/22/16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Sp16 L4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33400" y="1582341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factorial(n):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ourier"/>
                <a:sym typeface="Courier"/>
              </a:rPr>
              <a:t>    if n == 0: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ourier"/>
                <a:sym typeface="Courier"/>
              </a:rPr>
              <a:t>        return 1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ourier"/>
                <a:sym typeface="Courier"/>
              </a:rPr>
              <a:t>    else: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ourier"/>
                <a:sym typeface="Courier"/>
              </a:rPr>
              <a:t>        return n * factorial(n –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418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600" dirty="0"/>
              <a:t>Midterm Wednesday!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600" dirty="0"/>
              <a:t>7-9pm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600" dirty="0"/>
              <a:t>Look for room info on Piazza.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600" dirty="0"/>
              <a:t>Accommodations have been emailed.</a:t>
            </a:r>
          </a:p>
          <a:p>
            <a:pPr marL="1200150" lvl="2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600" dirty="0"/>
              <a:t>If you have not gotten an email post a private note</a:t>
            </a:r>
          </a:p>
          <a:p>
            <a:pPr marL="285750" indent="-285750">
              <a:spcBef>
                <a:spcPts val="0"/>
              </a:spcBef>
            </a:pPr>
            <a:r>
              <a:rPr lang="en-US" sz="3200" dirty="0"/>
              <a:t>Homework, do a practice midterm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600" dirty="0"/>
              <a:t>Upload to Gradescope.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600" dirty="0"/>
              <a:t>We will post a rubric online to grade yourself.</a:t>
            </a:r>
          </a:p>
          <a:p>
            <a:pPr marL="914400" lvl="2" indent="0">
              <a:spcBef>
                <a:spcPts val="0"/>
              </a:spcBef>
              <a:buSzPts val="2400"/>
              <a:buNone/>
            </a:pPr>
            <a:endParaRPr lang="en-US" sz="2600" dirty="0"/>
          </a:p>
          <a:p>
            <a:pPr marL="285750" indent="-285750">
              <a:spcBef>
                <a:spcPts val="0"/>
              </a:spcBef>
            </a:pPr>
            <a:r>
              <a:rPr lang="en-US" sz="2600" b="0" dirty="0"/>
              <a:t>Cheat Sheet Info: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000" b="0" dirty="0"/>
              <a:t>1 page, double-sided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000" b="0" dirty="0"/>
              <a:t>Must be hand written!</a:t>
            </a:r>
            <a:endParaRPr sz="2000" b="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Fall 2019 L5</a:t>
            </a:r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Cheat Sheet Tips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6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600" dirty="0"/>
              <a:t>Writing by hand helps with memory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600" dirty="0"/>
              <a:t>Review the sheet we give you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600" dirty="0"/>
              <a:t>Environment Diagram rules!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600" dirty="0"/>
              <a:t>Confidence boosts / reminders to slow down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6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600" dirty="0"/>
              <a:t>• </a:t>
            </a:r>
            <a:r>
              <a:rPr lang="en-US" sz="2600" dirty="0">
                <a:hlinkClick r:id="rId3"/>
              </a:rPr>
              <a:t>https://docs.google.com/presentation/d/1i1Ojc8MJpNh195O-sf6ZDAf0urRYygdv0OZ7EYUWPYI/edit#slide=id.p</a:t>
            </a:r>
            <a:endParaRPr lang="en-US" sz="2600" dirty="0"/>
          </a:p>
          <a:p>
            <a:pPr marL="0" lvl="0" indent="0">
              <a:spcBef>
                <a:spcPts val="0"/>
              </a:spcBef>
              <a:buNone/>
            </a:pPr>
            <a:endParaRPr lang="en-US" sz="260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Fall 2019 L5</a:t>
            </a:r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073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You've come so far!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int, float, string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patterns</a:t>
            </a:r>
          </a:p>
          <a:p>
            <a:pPr marL="742950" lvl="1" indent="-285750">
              <a:spcBef>
                <a:spcPts val="600"/>
              </a:spcBef>
              <a:buSzPts val="2000"/>
              <a:buFont typeface="Arial"/>
              <a:buChar char="•"/>
            </a:pPr>
            <a:r>
              <a:rPr lang="en-US" sz="1600" dirty="0"/>
              <a:t>Map, Filter, Reduce</a:t>
            </a:r>
            <a:endParaRPr lang="en-U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Recursion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Fall 2019 L5</a:t>
            </a:r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CC3D59D1-54F8-C348-B0FE-BAEE438A78E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On Computer Science Exams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computer science exams, we try to assess the student’s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concepts and </a:t>
            </a:r>
            <a:r>
              <a:rPr lang="en-US" b="0" dirty="0"/>
              <a:t>his or her ability to practically apply these.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287F1C-A222-6143-B92E-4C4CBA0A46F9}"/>
              </a:ext>
            </a:extLst>
          </p:cNvPr>
          <p:cNvSpPr/>
          <p:nvPr/>
        </p:nvSpPr>
        <p:spPr>
          <a:xfrm>
            <a:off x="685799" y="2252055"/>
            <a:ext cx="802226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/>
              <a:t>In CS, we </a:t>
            </a:r>
            <a:r>
              <a:rPr lang="en-US" sz="2000" u="sng" dirty="0"/>
              <a:t>do not</a:t>
            </a:r>
            <a:r>
              <a:rPr lang="en-US" sz="2000" dirty="0"/>
              <a:t>: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extensive memorization (e.g. we allow cheat sheet)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a lot of reading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essay writing skills</a:t>
            </a:r>
          </a:p>
          <a:p>
            <a:pPr marL="742950" lvl="1" indent="-285750">
              <a:buSzPts val="2400"/>
              <a:buFont typeface="Arial"/>
              <a:buChar char="•"/>
            </a:pPr>
            <a:endParaRPr lang="en-US" sz="2000" dirty="0"/>
          </a:p>
          <a:p>
            <a:pPr marL="285750" indent="-285750"/>
            <a:r>
              <a:rPr lang="en-US" sz="2000" dirty="0"/>
              <a:t>In CS, we </a:t>
            </a:r>
            <a:r>
              <a:rPr lang="en-US" sz="2000" u="sng" dirty="0"/>
              <a:t>do</a:t>
            </a:r>
            <a:r>
              <a:rPr lang="en-US" sz="2000" dirty="0"/>
              <a:t>: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the ability to translate a given textual problem into programming code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you to be able to read other people’s code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value solutions that are almost right over no solution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accept solutions we did not think about if they work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prioritize math (logic) and science (experiment) over opinion or authority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03BE82-AA93-B04F-9724-49AC71A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C6DF1FA3-D4A8-354E-A49B-E07FF89C840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64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to prepare for a CS exam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content of the computational concepts toolbox to somebody else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Describe the concept 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What is an example of using it? 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When does it not work? Corner cases?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Why does it exist?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endParaRPr lang="en-US" b="0" dirty="0"/>
          </a:p>
          <a:p>
            <a:pPr marL="285750" indent="-285750">
              <a:spcBef>
                <a:spcPts val="0"/>
              </a:spcBef>
            </a:pPr>
            <a:r>
              <a:rPr lang="en-US" b="0" dirty="0"/>
              <a:t>Practice programming: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Play around with the examples from lecture, lab, homework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Think about your own similar examples</a:t>
            </a:r>
          </a:p>
          <a:p>
            <a:pPr marL="742950" lvl="1" indent="-285750">
              <a:spcBef>
                <a:spcPts val="0"/>
              </a:spcBef>
            </a:pPr>
            <a:endParaRPr lang="en-US" b="0" dirty="0"/>
          </a:p>
          <a:p>
            <a:pPr marL="742950" lvl="1" indent="-285750">
              <a:spcBef>
                <a:spcPts val="0"/>
              </a:spcBef>
            </a:pPr>
            <a:endParaRPr lang="en-US" b="0" dirty="0"/>
          </a:p>
          <a:p>
            <a:pPr marL="285750" indent="-285750">
              <a:spcBef>
                <a:spcPts val="0"/>
              </a:spcBef>
            </a:pPr>
            <a:r>
              <a:rPr lang="en-US" b="0" dirty="0"/>
              <a:t>In the exam: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Make sure you understand the question: What is the given input? What is the required output?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Think of easy cases first (e.g. n=1?).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What is the iteration/recursion doing (e.g. </a:t>
            </a:r>
            <a:r>
              <a:rPr lang="en-US" b="0" dirty="0" err="1"/>
              <a:t>i</a:t>
            </a:r>
            <a:r>
              <a:rPr lang="en-US" b="0" dirty="0"/>
              <a:t>=i+1)?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What are corner cases that need explicit handling (e.g. division by zero, negative numbers,  empty list)?</a:t>
            </a:r>
          </a:p>
          <a:p>
            <a:pPr marL="742950" lvl="1" indent="-285750">
              <a:spcBef>
                <a:spcPts val="0"/>
              </a:spcBef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B1E2C5-0BA8-114D-8DCA-4B21F314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id="{646E0FC4-8D9F-524A-9184-9F8745B51E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5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Function Review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35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cannot…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dirty="0"/>
              <a:t>) have a function as argument 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dirty="0"/>
              <a:t>define a function within itself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return a function </a:t>
            </a:r>
            <a:br>
              <a:rPr lang="en-US" dirty="0"/>
            </a:br>
            <a:r>
              <a:rPr lang="en-US" dirty="0"/>
              <a:t>D) call itself </a:t>
            </a:r>
            <a:br>
              <a:rPr lang="en-US" dirty="0"/>
            </a:br>
            <a:r>
              <a:rPr lang="en-US" dirty="0"/>
              <a:t>E) None of the above.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2745146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4C5404-CDDB-C54D-B5FF-C6A4497C3BC2}"/>
              </a:ext>
            </a:extLst>
          </p:cNvPr>
          <p:cNvSpPr txBox="1"/>
          <p:nvPr/>
        </p:nvSpPr>
        <p:spPr>
          <a:xfrm>
            <a:off x="337879" y="5128163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E) A, B, C, D are all possible!</a:t>
            </a:r>
            <a:endParaRPr lang="en-US" b="1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9665D3-87CD-CA43-853A-23E2B0FB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id="{2593051C-A674-6344-A052-238A22B4CE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50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Review Higher Order Functions (cont)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that returns (makes) a function</a:t>
            </a:r>
            <a:endParaRPr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Sp20 L10</a:t>
            </a:r>
            <a:endParaRPr dirty="0"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1066800" y="1752600"/>
            <a:ext cx="7010400" cy="1231106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leq_maker(c):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leq(val):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val &lt;=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20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leq</a:t>
            </a:r>
            <a:endParaRPr sz="20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066800" y="3352800"/>
            <a:ext cx="6934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leq_maker(3)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leq_maker.&lt;locals&gt;.leq at 0x1019d8c80&gt;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066800" y="4267200"/>
            <a:ext cx="655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leq_maker(3)(4)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1066800" y="5029200"/>
            <a:ext cx="7010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filter(leq_maker(3), [0,1,2,3,4,5,6,7])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[0, 1, 2, 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id="{C5D3CE5B-E3D3-6848-9C9B-F50D5379699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3/3/20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9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WWPD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8381232" cy="473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split_fun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(p, s):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    ””” Returns &lt;you fill this in&gt;."""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    return [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 for 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 in s if p(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)], [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 for 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 in s if not p(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)]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split_fun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leq_maker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(3), [1,2,3,4,5,6])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dirty="0"/>
              <a:t>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([1, 2, 3, 4, 5, 6], [1, 2, 3, 4, 5, 6])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([], [1, 2, 3, 4, 5, 6])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([1, 2], [3, 4, 5, 6])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([1, 2, 3], [4, 5, 6])</a:t>
            </a:r>
            <a:br>
              <a:rPr lang="en-US" dirty="0"/>
            </a:br>
            <a:r>
              <a:rPr lang="en-US" dirty="0"/>
              <a:t>E) Error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C5404-CDDB-C54D-B5FF-C6A4497C3BC2}"/>
              </a:ext>
            </a:extLst>
          </p:cNvPr>
          <p:cNvSpPr txBox="1"/>
          <p:nvPr/>
        </p:nvSpPr>
        <p:spPr>
          <a:xfrm>
            <a:off x="337879" y="5920016"/>
            <a:ext cx="788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D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9665D3-87CD-CA43-853A-23E2B0FB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id="{2593051C-A674-6344-A052-238A22B4CE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5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1368</Words>
  <Application>Microsoft Macintosh PowerPoint</Application>
  <PresentationFormat>On-screen Show (4:3)</PresentationFormat>
  <Paragraphs>222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Courier</vt:lpstr>
      <vt:lpstr>Source Code Pro</vt:lpstr>
      <vt:lpstr>Helvetica Neue</vt:lpstr>
      <vt:lpstr>Arial</vt:lpstr>
      <vt:lpstr>18 VAG Rounded Thin   55390</vt:lpstr>
      <vt:lpstr>18 VAG Rounded Bold   07390</vt:lpstr>
      <vt:lpstr>cs162-fa14</vt:lpstr>
      <vt:lpstr> Computational Structures in Data Science</vt:lpstr>
      <vt:lpstr>Announcements</vt:lpstr>
      <vt:lpstr>Cheat Sheet Tips</vt:lpstr>
      <vt:lpstr>You've come so far!</vt:lpstr>
      <vt:lpstr>On Computer Science Exams</vt:lpstr>
      <vt:lpstr>How to prepare for a CS exam</vt:lpstr>
      <vt:lpstr>Function Review</vt:lpstr>
      <vt:lpstr>Review Higher Order Functions (cont)</vt:lpstr>
      <vt:lpstr>WWPD</vt:lpstr>
      <vt:lpstr>Review: One more example</vt:lpstr>
      <vt:lpstr>A Minor Tool: Slicing</vt:lpstr>
      <vt:lpstr>WWPD</vt:lpstr>
      <vt:lpstr>WWPD</vt:lpstr>
      <vt:lpstr>Lambdas</vt:lpstr>
      <vt:lpstr>Recursion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Microsoft Office User</cp:lastModifiedBy>
  <cp:revision>52</cp:revision>
  <cp:lastPrinted>2020-03-02T20:45:08Z</cp:lastPrinted>
  <dcterms:modified xsi:type="dcterms:W3CDTF">2020-03-03T06:25:47Z</dcterms:modified>
</cp:coreProperties>
</file>