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sldIdLst>
    <p:sldId id="290" r:id="rId2"/>
    <p:sldId id="292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91" r:id="rId12"/>
    <p:sldId id="269" r:id="rId13"/>
    <p:sldId id="270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997700" cy="9194800"/>
  <p:embeddedFontLst>
    <p:embeddedFont>
      <p:font typeface="Source Code Pro" panose="020B0509030403020204" pitchFamily="49" charset="7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/>
    <p:restoredTop sz="94762"/>
  </p:normalViewPr>
  <p:slideViewPr>
    <p:cSldViewPr snapToGrid="0">
      <p:cViewPr varScale="1">
        <p:scale>
          <a:sx n="121" d="100"/>
          <a:sy n="121" d="100"/>
        </p:scale>
        <p:origin x="14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472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3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my_list%20%3D%20%5B%5D%0Adef%20add_to_list%28lst%29%3A%0A%20%20%20%20lst.append%28'more!'%29%0A%20%20%20%20%0Aprint%28my_list%29%0Aadd_to_list%28my_list%29%0Aprint%28my_list%29%0Aadd_to_list%28my_list%29%0Aadd_to_list%28my_list%29%0Aprint%28my_list%29&amp;cumulative=true&amp;curInstr=17&amp;mode=display&amp;origin=composingprograms.js&amp;py=3&amp;rawInputLstJSON=%5B%5D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x%20=%202%0Ay%20=%203%0Aprint(x+y)%0Ax%20=%204%0Aprint(x+y)&amp;cumulative=false&amp;curInstr=5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pythontutor.com/visualize.html%23code=x%20=%20%5B1,%202,%203%5D%0Ay%20=%20x%0Aprint(y)%0Ax%5B1%5D%20=%2011%0Aprint(y)&amp;cumulative=false&amp;curInstr=5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89558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12: 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Mutability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9,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8FCD5-7C77-CB45-92C6-3A5C9BF04F91}"/>
              </a:ext>
            </a:extLst>
          </p:cNvPr>
          <p:cNvSpPr txBox="1"/>
          <p:nvPr/>
        </p:nvSpPr>
        <p:spPr>
          <a:xfrm>
            <a:off x="-228600" y="2438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427B92-A19B-1F4B-84EC-9B62C01D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444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Copies, ‘is’ and ‘==‘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685800" y="1028343"/>
            <a:ext cx="76962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== [1, 2, 3, 4]  # Equal values?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[1, 2, 3, 4]  # same object?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          # assignment refers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blist         # to same object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list(alist)    # type constructors copy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alist[ : ]     # so does slicing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7413E28C-790C-7646-B1DE-0CFF26BAD5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E2CD-3D14-BB47-87EB-B47E382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Input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70C2-BB9C-4D44-B257-FA572019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mutate objects passed in as an argument</a:t>
            </a:r>
          </a:p>
          <a:p>
            <a:r>
              <a:rPr lang="en-US" dirty="0"/>
              <a:t>Declaring a new variable with the same name as an argument only exists within the scope of our function</a:t>
            </a:r>
          </a:p>
          <a:p>
            <a:r>
              <a:rPr lang="en-US" dirty="0"/>
              <a:t>BUT, we can still modify the object passed in, even though it was created in some other frame or environment.</a:t>
            </a:r>
          </a:p>
          <a:p>
            <a:r>
              <a:rPr lang="en-US" dirty="0">
                <a:hlinkClick r:id="rId2"/>
              </a:rPr>
              <a:t>Python Tutor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2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functions have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transparency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dirty="0">
                <a:latin typeface="Source Code Pro" panose="020B0509030403020204" pitchFamily="49" charset="77"/>
              </a:rPr>
              <a:t>c = greet() + name() </a:t>
            </a:r>
            <a:r>
              <a:rPr lang="en-US" dirty="0"/>
              <a:t>is “referentially transparent” if we can replace that expression with the value, maybe that’s “Hello, CS 88”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value depends only on the inputs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inputs, same result value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that use global variables are not pure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be “mutating”</a:t>
            </a:r>
            <a:endParaRPr dirty="0"/>
          </a:p>
        </p:txBody>
      </p:sp>
      <p:sp>
        <p:nvSpPr>
          <p:cNvPr id="272" name="Google Shape;272;p25"/>
          <p:cNvSpPr/>
          <p:nvPr/>
        </p:nvSpPr>
        <p:spPr>
          <a:xfrm>
            <a:off x="4876800" y="3521838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dirty="0"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AD525023-850C-C641-9F99-4E0AFC7704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152400" y="1371600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count_fun():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4038600" y="1447800"/>
            <a:ext cx="4572000" cy="507831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make_counter():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def counts():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nonlocal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counter +=1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229200" y="4424065"/>
            <a:ext cx="281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make a second counter?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B4D47A02-90D6-414D-897E-8D83B7C129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Are these ‘mutations’ of seq?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762000" y="1382233"/>
            <a:ext cx="4572000" cy="313932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reverse(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rev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rev = [x] + rev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rev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46381" y="4263066"/>
            <a:ext cx="2725479" cy="147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Yes, both</a:t>
            </a:r>
            <a:br>
              <a:rPr lang="en-US" dirty="0"/>
            </a:br>
            <a:r>
              <a:rPr lang="en-US" dirty="0"/>
              <a:t>B) Only sum</a:t>
            </a:r>
            <a:br>
              <a:rPr lang="en-US" dirty="0"/>
            </a:br>
            <a:r>
              <a:rPr lang="en-US" dirty="0"/>
              <a:t>C) Only reverse</a:t>
            </a:r>
            <a:br>
              <a:rPr lang="en-US" dirty="0"/>
            </a:br>
            <a:r>
              <a:rPr lang="en-US" dirty="0"/>
              <a:t>D) None of them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dirty="0"/>
              <a:t>D) No change of </a:t>
            </a:r>
            <a:r>
              <a:rPr lang="en-US" sz="2400" dirty="0" err="1"/>
              <a:t>seq</a:t>
            </a:r>
            <a:endParaRPr lang="en-US" dirty="0"/>
          </a:p>
        </p:txBody>
      </p:sp>
      <p:sp>
        <p:nvSpPr>
          <p:cNvPr id="8" name="Google Shape;107;p14">
            <a:extLst>
              <a:ext uri="{FF2B5EF4-FFF2-40B4-BE49-F238E27FC236}">
                <a16:creationId xmlns:a16="http://schemas.microsoft.com/office/drawing/2014/main" id="{8E20B781-79D7-6C41-AB3D-C6CE87378E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3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mutable objects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ADT methodology, enclosing state within the abstraction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5E9B5AAF-70EE-824A-B7E3-9466180FAC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Useless bank account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533400" y="990600"/>
            <a:ext cx="5486400" cy="352712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(name, initial_deposit)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acct[0]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acct[1]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acct[1]+amount)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acct[1]-amount)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667000" y="4648200"/>
            <a:ext cx="6248400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35)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210)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175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093E8557-C7D5-1F4B-811E-4B2AF66FE6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Bank account using dict</a:t>
            </a:r>
            <a:endParaRPr sz="3200" b="1" i="0" u="none" strike="noStrike" cap="none">
              <a:solidFill>
                <a:srgbClr val="0332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04800" y="990600"/>
            <a:ext cx="5715000" cy="4247317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95800" y="2971800"/>
            <a:ext cx="4622582" cy="3539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withdraw(my_acct,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deposit(your_acct, 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09059B67-4E2A-FE4C-8D62-A3CD5A1FDD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State for a class of objects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account_number_seed</a:t>
            </a:r>
            <a:endParaRPr sz="1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account_number_seed,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account_number(acct):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acct['Number']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{'Name': 'David Culler', 'Balance': 100, 'Number': 1001}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76EC2D06-44A5-394B-A00E-CAE1E92F7E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457200" y="914400"/>
            <a:ext cx="8077200" cy="587853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len(accounts)-1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accounts[acct]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['Name’]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 = accounts[acct]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account_by_number(number):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account, index in zip(accounts,range(len(accounts))):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return 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-1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6505D308-C3E1-0F49-B6A3-0B4D7DED95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C05D-D87B-6447-AF5A-797BB88B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3F6B-2C37-FB42-99D5-D2AD1FC4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696200" cy="5257800"/>
          </a:xfrm>
        </p:spPr>
        <p:txBody>
          <a:bodyPr/>
          <a:lstStyle/>
          <a:p>
            <a:r>
              <a:rPr lang="en-US" dirty="0"/>
              <a:t>Maps project due Wed 4/1</a:t>
            </a:r>
          </a:p>
          <a:p>
            <a:r>
              <a:rPr lang="en-US" dirty="0"/>
              <a:t>Midterm scores out tomorrow</a:t>
            </a:r>
          </a:p>
          <a:p>
            <a:r>
              <a:rPr lang="en-US" dirty="0"/>
              <a:t>Watch Piazza for announcements about labs and office hours</a:t>
            </a:r>
          </a:p>
          <a:p>
            <a:r>
              <a:rPr lang="en-US" dirty="0"/>
              <a:t>We will not be tracking participation today,  but hope you still check in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609600" y="1219200"/>
            <a:ext cx="8229600" cy="5078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[{'Name': 'David Culler', 'Balance': 100, 'Number': 1001}, {'Name': 'Fred Jones', 'Balance': 475, 'Number': 1002}]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account_by_number(1001)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account_name(account_by_number(1001))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'David Culler’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4AE19723-8F11-F54A-A11C-D0BD607B15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Hazard Beware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533400" y="11430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remove_account(acct):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 = accounts[0:acct] + accounts[acct+1:]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295400" y="2895600"/>
            <a:ext cx="7315200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'Wilma Flintstone'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72412FB2-62DA-5F47-B6E5-454CF504A1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A7340CDD-FEB2-C841-8487-407F9CAD1F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304800" y="982054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{'Name' : name, 'Number':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initial_deposit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accounts.append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new_account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get_account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(number):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account_name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get_account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 dirty="0"/>
          </a:p>
        </p:txBody>
      </p:sp>
      <p:sp>
        <p:nvSpPr>
          <p:cNvPr id="349" name="Google Shape;349;p35"/>
          <p:cNvSpPr/>
          <p:nvPr/>
        </p:nvSpPr>
        <p:spPr>
          <a:xfrm>
            <a:off x="2590800" y="1066800"/>
            <a:ext cx="6324600" cy="3139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3463729D-BA6D-3640-AD64-6D5B4DA1E3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list comp, for, while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Lambda function expr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Map, Filter, Reduce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factories – create and return functions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Linear, Tail, Tree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Mutability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</a:t>
            </a:r>
            <a:r>
              <a:rPr lang="en-US" dirty="0"/>
              <a:t>Fa19</a:t>
            </a: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L08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Creating an </a:t>
            </a:r>
            <a:r>
              <a:rPr lang="en-US" sz="3200" b="1" i="0" u="none" strike="noStrike" cap="none" dirty="0" err="1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Abtract</a:t>
            </a: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behavior of objects, invariants,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(abstractly) in terms of Constructors and Selectors for the object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&amp; Selectors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structure of the object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 violation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a part of the program that can use the higher level functions uses lower level ones instead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either layer of abstraction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barriers make programs easier to get right, maintain, and modify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changes when representation changes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C7E10862-D9DE-5548-98F7-BFC5045C23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B9767F-E8EE-B843-B69F-0A327ED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Dictionaries – by example</a:t>
            </a:r>
            <a:endParaRPr dirty="0"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hi=32, lo=17)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([('hi',212),('lo',32),(17,3)])</a:t>
            </a:r>
            <a:endParaRPr sz="18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{'x':1, 'y':2, 3:4}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wd:len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"The quick brown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fox".split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()}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water[‘lo’]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&gt;.keys(), .items(), .values()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&gt;.get(key [, default] )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in, not in,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‘lo’ in water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"/>
              <a:buChar char="•"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Mutators</a:t>
            </a:r>
            <a:endParaRPr sz="2400" b="1" i="0" u="none" strike="noStrike" cap="none" dirty="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water[ ‘lo’ ] = 33</a:t>
            </a:r>
            <a:endParaRPr dirty="0"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B87C2081-4B9C-BD49-8CCF-6D92A7CC5B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dirty="0"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An Abstract Data Type consist of data and behavior bundled together to abstract a view on the data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is a concrete instance </a:t>
            </a:r>
            <a:r>
              <a:rPr lang="en-US" dirty="0"/>
              <a:t>of an abstract data type.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can have state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vs immutable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lectures: Object-oriented programming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methodology for organizing large(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/>
              <a:t>)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core component of the Python language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Python, every value is an object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Manipulation happens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6ABD87D0-2D12-9C41-A54A-C04C2DCDBAC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Mutability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 – the value of the object cannot be changed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floats,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strings, tuples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– the value of the object can …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81000" y="38862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[1,2,3,4]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'elephant', 4]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343400" y="3429000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 = {'a':1, 'b':2}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2, 'a': 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 = 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adict['c']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42, 'c': 'elephant', 'a': 1}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BBF31D63-ED69-B544-8210-96FAFBB538B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From value to storage …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assigned a compound value (object) is a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that object.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object can be changed but the variable(s) still refer to it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14400" y="2743200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[1, 2, 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133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676400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693185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y: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133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133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133600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4267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562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6858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4953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6248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2667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5562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914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 = y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914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</a:t>
            </a:r>
            <a:endParaRPr/>
          </a:p>
        </p:txBody>
      </p:sp>
      <p:sp>
        <p:nvSpPr>
          <p:cNvPr id="27" name="Google Shape;107;p14">
            <a:extLst>
              <a:ext uri="{FF2B5EF4-FFF2-40B4-BE49-F238E27FC236}">
                <a16:creationId xmlns:a16="http://schemas.microsoft.com/office/drawing/2014/main" id="{B7E8AE22-B4DC-8E41-AEAF-E36489187C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Mutation makes sharing visible</a:t>
            </a:r>
            <a:endParaRPr/>
          </a:p>
        </p:txBody>
      </p:sp>
      <p:pic>
        <p:nvPicPr>
          <p:cNvPr id="201" name="Google Shape;20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50" y="1075259"/>
            <a:ext cx="6616700" cy="2557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650" y="3762782"/>
            <a:ext cx="6616700" cy="2437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5D7276B9-8E7A-7142-8FBB-33F071A59C2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9978</TotalTime>
  <Words>2475</Words>
  <Application>Microsoft Macintosh PowerPoint</Application>
  <PresentationFormat>On-screen Show (4:3)</PresentationFormat>
  <Paragraphs>430</Paragraphs>
  <Slides>23</Slides>
  <Notes>21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Helvetica Neue</vt:lpstr>
      <vt:lpstr>Source Code Pro</vt:lpstr>
      <vt:lpstr>18 VAG Rounded Bold   07390</vt:lpstr>
      <vt:lpstr>Times New Roman</vt:lpstr>
      <vt:lpstr>Courier</vt:lpstr>
      <vt:lpstr>Noto Sans Symbols</vt:lpstr>
      <vt:lpstr>cs162-fa14</vt:lpstr>
      <vt:lpstr> Computational Structures in Data Science</vt:lpstr>
      <vt:lpstr>Announcements</vt:lpstr>
      <vt:lpstr>Computational Concepts Toolbox</vt:lpstr>
      <vt:lpstr>Review: Creating an Abtract Data Type</vt:lpstr>
      <vt:lpstr>Dictionaries – by example</vt:lpstr>
      <vt:lpstr>Objects</vt:lpstr>
      <vt:lpstr>Mutability</vt:lpstr>
      <vt:lpstr>From value to storage …</vt:lpstr>
      <vt:lpstr>Mutation makes sharing visible</vt:lpstr>
      <vt:lpstr>Copies, ‘is’ and ‘==‘</vt:lpstr>
      <vt:lpstr>Mutating Input Data</vt:lpstr>
      <vt:lpstr>Creating mutating ‘functions’</vt:lpstr>
      <vt:lpstr>Creating mutating ‘functions’</vt:lpstr>
      <vt:lpstr>Are these ‘mutations’ of seq?</vt:lpstr>
      <vt:lpstr>Creating mutable objects</vt:lpstr>
      <vt:lpstr>Useless bank account</vt:lpstr>
      <vt:lpstr>Bank account using dict</vt:lpstr>
      <vt:lpstr>State for a class of objects</vt:lpstr>
      <vt:lpstr>Hiding the object inside</vt:lpstr>
      <vt:lpstr>Hiding the object inside</vt:lpstr>
      <vt:lpstr>Hazard Beware</vt:lpstr>
      <vt:lpstr>A better way …</vt:lpstr>
      <vt:lpstr>A better way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cp:lastModifiedBy>Microsoft Office User</cp:lastModifiedBy>
  <cp:revision>28</cp:revision>
  <cp:lastPrinted>2020-03-09T22:11:13Z</cp:lastPrinted>
  <dcterms:modified xsi:type="dcterms:W3CDTF">2020-03-09T22:13:23Z</dcterms:modified>
</cp:coreProperties>
</file>