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60" r:id="rId2"/>
    <p:sldId id="258" r:id="rId3"/>
    <p:sldId id="263" r:id="rId4"/>
    <p:sldId id="401" r:id="rId5"/>
    <p:sldId id="402" r:id="rId6"/>
    <p:sldId id="355" r:id="rId7"/>
    <p:sldId id="338" r:id="rId8"/>
    <p:sldId id="357" r:id="rId9"/>
    <p:sldId id="323" r:id="rId10"/>
    <p:sldId id="358" r:id="rId11"/>
    <p:sldId id="359" r:id="rId12"/>
    <p:sldId id="336" r:id="rId13"/>
    <p:sldId id="337" r:id="rId14"/>
    <p:sldId id="339" r:id="rId15"/>
    <p:sldId id="353" r:id="rId16"/>
    <p:sldId id="342" r:id="rId17"/>
    <p:sldId id="341" r:id="rId18"/>
    <p:sldId id="343" r:id="rId19"/>
    <p:sldId id="346" r:id="rId20"/>
    <p:sldId id="347" r:id="rId21"/>
    <p:sldId id="351" r:id="rId22"/>
    <p:sldId id="349" r:id="rId23"/>
    <p:sldId id="350" r:id="rId24"/>
    <p:sldId id="352" r:id="rId25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1713" autoAdjust="0"/>
  </p:normalViewPr>
  <p:slideViewPr>
    <p:cSldViewPr>
      <p:cViewPr varScale="1">
        <p:scale>
          <a:sx n="113" d="100"/>
          <a:sy n="113" d="100"/>
        </p:scale>
        <p:origin x="1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= 1,2</a:t>
            </a:r>
          </a:p>
          <a:p>
            <a:r>
              <a:rPr lang="pl-PL" dirty="0" err="1"/>
              <a:t>x,y</a:t>
            </a:r>
            <a:r>
              <a:rPr lang="pl-PL" dirty="0"/>
              <a:t> = 3,4</a:t>
            </a:r>
          </a:p>
          <a:p>
            <a:r>
              <a:rPr lang="pl-PL" dirty="0"/>
              <a:t>   </a:t>
            </a:r>
            <a:r>
              <a:rPr lang="pl-PL" dirty="0" err="1"/>
              <a:t>a,b</a:t>
            </a:r>
            <a:r>
              <a:rPr lang="pl-PL" dirty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89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7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02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981200"/>
            <a:ext cx="6172200" cy="16002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#14 and 15: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Object-Oriented Programming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http://inst.eecs.berkeley.edu/~cs88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7010400" cy="378561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0B7BAA-0A16-7A40-B8AA-BC623829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2E602E-2810-C64F-8ED9-F0603656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CC71A54-2714-B548-BCF6-877B6E01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CE938D1-91D8-9A44-AD37-B5DA1DE7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736600"/>
          </a:xfrm>
        </p:spPr>
        <p:txBody>
          <a:bodyPr/>
          <a:lstStyle/>
          <a:p>
            <a:r>
              <a:rPr lang="en-US" dirty="0"/>
              <a:t>Review: Bank account using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return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latin typeface="Courier"/>
                <a:cs typeface="Courier"/>
              </a:rPr>
              <a:t>            'Balance'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acct['Name']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account_balance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account_number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deposit(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withdraw(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Courier"/>
                <a:cs typeface="Courier"/>
              </a:rPr>
              <a:t>&gt;&gt;&gt; </a:t>
            </a:r>
            <a:r>
              <a:rPr lang="sv-SE" sz="1400" dirty="0" err="1">
                <a:latin typeface="Courier"/>
                <a:cs typeface="Courier"/>
              </a:rPr>
              <a:t>my_acct</a:t>
            </a:r>
            <a:endParaRPr lang="sv-SE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{'Name': ’John Doe', 'Balance': 100, 'Number': 1001}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1001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1002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62DB801-078F-2146-BABB-B55FB7AF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CFEDF77-056B-024D-BB40-688994F5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8862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 ( </a:t>
            </a:r>
            <a:r>
              <a:rPr lang="de-DE" sz="2000" b="1" dirty="0" err="1">
                <a:latin typeface="Courier New"/>
                <a:cs typeface="Courier New"/>
              </a:rPr>
              <a:t>inherits</a:t>
            </a:r>
            <a:r>
              <a:rPr lang="de-DE" sz="2000" b="1" dirty="0">
                <a:latin typeface="Courier New"/>
                <a:cs typeface="Courier New"/>
              </a:rPr>
              <a:t> ):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9DB47D6-E033-2C4D-9F05-04FA233A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DA5FEB0-CC38-6043-8801-777A3ACB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6400800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86000"/>
            <a:ext cx="914400" cy="2743200"/>
            <a:chOff x="1066800" y="2286000"/>
            <a:chExt cx="914400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8646" y="3415154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new namespace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3800" y="5345668"/>
            <a:ext cx="2670212" cy="978932"/>
            <a:chOff x="3733800" y="5181600"/>
            <a:chExt cx="2670212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methods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886200" y="2667000"/>
            <a:ext cx="2734345" cy="978932"/>
            <a:chOff x="3886200" y="2667000"/>
            <a:chExt cx="2734345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134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attributes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876800" y="3581400"/>
            <a:ext cx="2862723" cy="978932"/>
            <a:chOff x="4876800" y="3581400"/>
            <a:chExt cx="2862723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26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The object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267200" y="3962400"/>
            <a:ext cx="2426643" cy="978932"/>
            <a:chOff x="4876800" y="3581400"/>
            <a:chExt cx="2426643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da dot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A21F612B-6724-B44C-82A9-2DCAFFFA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3DA3027F-A67C-3841-8E54-679D54D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object, invoking a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2438400"/>
            <a:ext cx="53561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my_acct</a:t>
            </a:r>
            <a:r>
              <a:rPr lang="en-US" sz="2400" b="1" dirty="0">
                <a:latin typeface="Courier"/>
                <a:cs typeface="Courier"/>
              </a:rPr>
              <a:t> = </a:t>
            </a:r>
            <a:r>
              <a:rPr lang="en-US" sz="2400" b="1" dirty="0" err="1">
                <a:latin typeface="Courier"/>
                <a:cs typeface="Courier"/>
              </a:rPr>
              <a:t>BaseAccount</a:t>
            </a:r>
            <a:r>
              <a:rPr lang="en-US" sz="2400" b="1" dirty="0">
                <a:latin typeface="Courier"/>
                <a:cs typeface="Courier"/>
              </a:rPr>
              <a:t>()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my_acct.init</a:t>
            </a:r>
            <a:r>
              <a:rPr lang="en-US" sz="2400" b="1" dirty="0">
                <a:latin typeface="Courier"/>
                <a:cs typeface="Courier"/>
              </a:rPr>
              <a:t>(”John Doe", 93)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my_acct.withdraw</a:t>
            </a:r>
            <a:r>
              <a:rPr lang="en-US" sz="2400" b="1" dirty="0">
                <a:latin typeface="Courier"/>
                <a:cs typeface="Courier"/>
              </a:rPr>
              <a:t>(42)</a:t>
            </a:r>
          </a:p>
          <a:p>
            <a:endParaRPr lang="en-US" sz="2400" b="1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67000" y="3581400"/>
            <a:ext cx="2426643" cy="978932"/>
            <a:chOff x="4876800" y="3581400"/>
            <a:chExt cx="2426643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da dot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The Class Constructor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876800" y="4419600"/>
              <a:ext cx="1676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D87C3EE-C8DD-C142-9854-5F821D40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BBF7A06-1E79-2D40-96C1-4A78D9A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82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8200" y="3124200"/>
            <a:ext cx="3003837" cy="978932"/>
            <a:chOff x="3886200" y="2667000"/>
            <a:chExt cx="3003837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40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BF762C8-0ACE-094C-B228-D5EA8491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772283-2177-A345-B17E-6CB939CA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/>
          <a:lstStyle/>
          <a:p>
            <a:r>
              <a:rPr lang="en-US" dirty="0"/>
              <a:t>Attributes of an object accessible with ‘dot’ notation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obj.attr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distinguish between ”public” and “private” data.</a:t>
            </a:r>
          </a:p>
          <a:p>
            <a:pPr lvl="1"/>
            <a:r>
              <a:rPr lang="en-US" dirty="0"/>
              <a:t>Used to clarify to programmers how you class should be used.</a:t>
            </a:r>
          </a:p>
          <a:p>
            <a:pPr lvl="1"/>
            <a:r>
              <a:rPr lang="en-US" dirty="0"/>
              <a:t>In Python an </a:t>
            </a:r>
            <a:r>
              <a:rPr lang="en-US" b="0" dirty="0">
                <a:latin typeface="Source Code Pro" panose="020B0509030403020204" pitchFamily="49" charset="77"/>
              </a:rPr>
              <a:t>_</a:t>
            </a:r>
            <a:r>
              <a:rPr lang="en-US" dirty="0"/>
              <a:t> prefix means “this thing is private”</a:t>
            </a:r>
          </a:p>
          <a:p>
            <a:pPr lvl="1"/>
            <a:r>
              <a:rPr lang="en-US" b="0" dirty="0">
                <a:latin typeface="Source Code Pro" panose="020B0509030403020204" pitchFamily="49" charset="77"/>
              </a:rPr>
              <a:t>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and </a:t>
            </a:r>
            <a:r>
              <a:rPr lang="en-US" b="0" dirty="0">
                <a:latin typeface="Source Code Pro" panose="020B0509030403020204" pitchFamily="49" charset="77"/>
              </a:rPr>
              <a:t>__foo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do different things inside a class.</a:t>
            </a:r>
          </a:p>
          <a:p>
            <a:pPr lvl="1"/>
            <a:r>
              <a:rPr lang="en-US" dirty="0">
                <a:hlinkClick r:id="rId2"/>
              </a:rPr>
              <a:t>More for the curious.</a:t>
            </a:r>
            <a:endParaRPr lang="en-US" dirty="0"/>
          </a:p>
          <a:p>
            <a:r>
              <a:rPr lang="en-US" dirty="0"/>
              <a:t>Class variables </a:t>
            </a:r>
            <a:r>
              <a:rPr lang="en-US" dirty="0" err="1"/>
              <a:t>vs</a:t>
            </a:r>
            <a:r>
              <a:rPr lang="en-US" dirty="0"/>
              <a:t> Instance variables:</a:t>
            </a:r>
          </a:p>
          <a:p>
            <a:pPr lvl="1"/>
            <a:r>
              <a:rPr lang="en-US" dirty="0"/>
              <a:t>Class variable set for all instances at once</a:t>
            </a:r>
          </a:p>
          <a:p>
            <a:pPr lvl="1"/>
            <a:r>
              <a:rPr lang="en-US" dirty="0"/>
              <a:t>Instance variables per instance value</a:t>
            </a:r>
          </a:p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42DDCA6-507D-F146-8B50-65972C46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87F7BA-192A-7148-B53A-EBE06FAA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CE16A15-978C-8B46-8F86-B575E4CD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818D83E-1C4B-744F-BA15-C7483FA1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48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6AA96EC-BDDA-CC42-AE8E-FB35C800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4E05237-E9F3-B94A-A785-F4352592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Concepts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Variables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Sequences: tuple, list</a:t>
            </a:r>
          </a:p>
          <a:p>
            <a:pPr>
              <a:tabLst>
                <a:tab pos="4167188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Dictionaries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assignment</a:t>
            </a:r>
          </a:p>
          <a:p>
            <a:r>
              <a:rPr lang="en-US" sz="2000" dirty="0"/>
              <a:t>Function 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list comp, for, while</a:t>
            </a:r>
          </a:p>
          <a:p>
            <a:r>
              <a:rPr lang="en-US" sz="2000" dirty="0"/>
              <a:t>Lambda function </a:t>
            </a:r>
            <a:r>
              <a:rPr lang="en-US" sz="2000" dirty="0" err="1"/>
              <a:t>expr</a:t>
            </a:r>
            <a:r>
              <a:rPr lang="en-US" sz="2000" dirty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Higher 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000" dirty="0"/>
              <a:t>Recursion</a:t>
            </a:r>
          </a:p>
          <a:p>
            <a:pPr lvl="1"/>
            <a:r>
              <a:rPr lang="en-US" sz="2000" dirty="0"/>
              <a:t>Linear, Tail, Tree</a:t>
            </a:r>
          </a:p>
          <a:p>
            <a:r>
              <a:rPr lang="en-US" sz="2000" dirty="0"/>
              <a:t>Abstract Data Types</a:t>
            </a:r>
          </a:p>
          <a:p>
            <a:r>
              <a:rPr lang="en-US" sz="2000" dirty="0"/>
              <a:t>Generators</a:t>
            </a:r>
          </a:p>
          <a:p>
            <a:r>
              <a:rPr lang="en-US" sz="2000" dirty="0"/>
              <a:t>Mutation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Object Orientation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04B72C6-9E4D-9F49-941A-A2CDF96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8DC60F-4831-1C4D-99FF-8C2CC09E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account_number_seed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= 1000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        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+= 1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60E10F1-EBFF-6A4F-98EA-3F42613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B28EC4-FDD7-A449-A6E9-8B8E9F1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= 1000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        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+= 1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BaseAccount.accounts.append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(self)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...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show_accounts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():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print(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account.account_no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account.balance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())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550802-3624-6343-B256-5EE5B35B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20E06A-C574-B74E-9F9B-2F2BDB31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CB2E17-A521-5D44-BEFF-F99B54DE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A128EA-3EB7-064E-B81E-58CF56FD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repr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'&lt;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'['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 &gt;'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'Account: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'['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():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BaseAccount.accounts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19400" y="3124200"/>
            <a:ext cx="3786729" cy="978932"/>
            <a:chOff x="3886200" y="2667000"/>
            <a:chExt cx="3786729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3276600"/>
              <a:ext cx="2186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Goal: unambiguous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2590800" y="4267200"/>
            <a:ext cx="3299140" cy="978932"/>
            <a:chOff x="3886200" y="2667000"/>
            <a:chExt cx="3299140" cy="978932"/>
          </a:xfrm>
        </p:grpSpPr>
        <p:sp>
          <p:nvSpPr>
            <p:cNvPr id="12" name="TextBox 11"/>
            <p:cNvSpPr txBox="1"/>
            <p:nvPr/>
          </p:nvSpPr>
          <p:spPr>
            <a:xfrm>
              <a:off x="5486400" y="3276600"/>
              <a:ext cx="1698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Goal: readable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D89138F-1E8C-1F4B-9341-DDF169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89746AC-9629-3D44-926E-EDF2A5BB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using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Bank:   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add_account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'savings') or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'checking'), "Bad Account type"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&gt; 0, "Bad deposit"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 = Account(name,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         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Bank.accounts.append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(self):       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Bank.accounts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20A276-5C68-A442-9464-8AAFEFD3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84023F-2220-0D4E-83F7-D0759E71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706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1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9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 monster from a movie</a:t>
            </a:r>
            <a:br>
              <a:rPr lang="en-US" dirty="0"/>
            </a:br>
            <a:r>
              <a:rPr lang="en-US" dirty="0"/>
              <a:t>B) A change of state</a:t>
            </a:r>
            <a:br>
              <a:rPr lang="en-US" dirty="0"/>
            </a:br>
            <a:r>
              <a:rPr lang="en-US" dirty="0"/>
              <a:t>C) Undesirable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403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A mutation is…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9990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8"/>
            <a:ext cx="5334000" cy="169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We don’t like them</a:t>
            </a:r>
            <a:br>
              <a:rPr lang="en-US" dirty="0"/>
            </a:br>
            <a:r>
              <a:rPr lang="en-US" dirty="0"/>
              <a:t>B) Math doesn’t have them</a:t>
            </a:r>
            <a:br>
              <a:rPr lang="en-US" dirty="0"/>
            </a:br>
            <a:r>
              <a:rPr lang="en-US" dirty="0"/>
              <a:t>C) It’s easier to program not having to think about them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15927" y="5320738"/>
            <a:ext cx="860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563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We try to hide states because…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19487F-9428-534C-9551-7979419C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558F882-BF39-714A-9D16-B3E07620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5068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8"/>
            <a:ext cx="5105400" cy="17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Local variables in functions</a:t>
            </a:r>
            <a:br>
              <a:rPr lang="en-US" dirty="0"/>
            </a:br>
            <a:r>
              <a:rPr lang="en-US" dirty="0"/>
              <a:t>B) Private variables in objects</a:t>
            </a:r>
            <a:br>
              <a:rPr lang="en-US" dirty="0"/>
            </a:br>
            <a:r>
              <a:rPr lang="en-US" dirty="0"/>
              <a:t>C) Function arguments in recursion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D</a:t>
            </a:r>
            <a:r>
              <a:rPr lang="en-US" sz="2400" dirty="0"/>
              <a:t>) All of the above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541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Where do we hide states?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36A568D-A57A-1D43-8DE9-3B80FD38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A7C1705-F469-E644-9D91-38E96DDC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2544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717256" cy="5305864"/>
          </a:xfrm>
        </p:spPr>
        <p:txBody>
          <a:bodyPr/>
          <a:lstStyle/>
          <a:p>
            <a:r>
              <a:rPr lang="en-US" sz="2400" u="sng" dirty="0"/>
              <a:t>Objects</a:t>
            </a:r>
            <a:r>
              <a:rPr lang="en-US" sz="2400" dirty="0"/>
              <a:t> as data structures  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methods</a:t>
            </a:r>
            <a:r>
              <a:rPr lang="en-US" sz="2000" dirty="0"/>
              <a:t> you ask of them</a:t>
            </a:r>
          </a:p>
          <a:p>
            <a:pPr lvl="2"/>
            <a:r>
              <a:rPr lang="en-US" sz="1600" dirty="0"/>
              <a:t>These are the behaviors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local state</a:t>
            </a:r>
            <a:r>
              <a:rPr lang="en-US" sz="2000" dirty="0"/>
              <a:t>, to remember</a:t>
            </a:r>
          </a:p>
          <a:p>
            <a:pPr lvl="2"/>
            <a:r>
              <a:rPr lang="en-US" sz="1600" dirty="0"/>
              <a:t>These are the attributes</a:t>
            </a:r>
          </a:p>
          <a:p>
            <a:r>
              <a:rPr lang="en-US" sz="2400" u="sng" dirty="0"/>
              <a:t>Classes</a:t>
            </a:r>
            <a:r>
              <a:rPr lang="en-US" sz="2400" dirty="0"/>
              <a:t> &amp; </a:t>
            </a:r>
            <a:r>
              <a:rPr lang="en-US" sz="2400" u="sng" dirty="0"/>
              <a:t>Instances</a:t>
            </a:r>
          </a:p>
          <a:p>
            <a:pPr lvl="1"/>
            <a:r>
              <a:rPr lang="en-US" sz="2000" dirty="0"/>
              <a:t>Instance an example of class</a:t>
            </a:r>
          </a:p>
          <a:p>
            <a:pPr lvl="1"/>
            <a:r>
              <a:rPr lang="en-US" sz="2000" dirty="0"/>
              <a:t>E.g., Fluffy is instance of Dog</a:t>
            </a:r>
          </a:p>
          <a:p>
            <a:r>
              <a:rPr lang="en-US" sz="2400" u="sng" dirty="0"/>
              <a:t>Inheritance</a:t>
            </a:r>
            <a:r>
              <a:rPr lang="en-US" sz="2400" dirty="0"/>
              <a:t> saves code</a:t>
            </a:r>
          </a:p>
          <a:p>
            <a:pPr lvl="1"/>
            <a:r>
              <a:rPr lang="en-US" sz="2000" dirty="0"/>
              <a:t>Hierarchical classes</a:t>
            </a:r>
          </a:p>
          <a:p>
            <a:pPr lvl="1"/>
            <a:r>
              <a:rPr lang="en-US" sz="2000" dirty="0"/>
              <a:t>E.g., pianist special case of musician, a special case of performer</a:t>
            </a:r>
          </a:p>
          <a:p>
            <a:r>
              <a:rPr lang="en-US" sz="2400" dirty="0"/>
              <a:t>Examples (though not pure)</a:t>
            </a:r>
          </a:p>
          <a:p>
            <a:pPr lvl="1"/>
            <a:r>
              <a:rPr lang="en-US" sz="2000" dirty="0"/>
              <a:t>Java,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>
          <a:xfrm>
            <a:off x="5105400" y="-152400"/>
            <a:ext cx="3733800" cy="5257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3810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www3.ntu.edu.sg/home/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ehchua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/programming/java/images/OOP-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Objects.gif</a:t>
            </a:r>
            <a:endParaRPr lang="en-US" sz="1400" b="1" dirty="0">
              <a:solidFill>
                <a:schemeClr val="tx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D53D6FE-5A5E-CC41-ADEA-A8449C98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5E0CD3F-1C7B-8D48-8AE1-729284CA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2211102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Consist of data and behavior, bundled together to create abstractions</a:t>
            </a:r>
          </a:p>
          <a:p>
            <a:pPr lvl="1"/>
            <a:r>
              <a:rPr lang="en-US" dirty="0"/>
              <a:t>Abstract Data Types</a:t>
            </a:r>
          </a:p>
          <a:p>
            <a:r>
              <a:rPr lang="en-US" dirty="0"/>
              <a:t>A class has </a:t>
            </a:r>
          </a:p>
          <a:p>
            <a:pPr lvl="1"/>
            <a:r>
              <a:rPr lang="en-US" dirty="0"/>
              <a:t>attributes (variables)</a:t>
            </a:r>
          </a:p>
          <a:p>
            <a:pPr lvl="1"/>
            <a:r>
              <a:rPr lang="en-US" dirty="0"/>
              <a:t>methods (functions)</a:t>
            </a:r>
          </a:p>
          <a:p>
            <a:pPr marL="0" indent="0">
              <a:buNone/>
            </a:pPr>
            <a:r>
              <a:rPr lang="en-US" dirty="0"/>
              <a:t>   that define its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4304184" cy="34290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3BBF19-6E18-A645-9D25-73BC058A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88E6BD-3371-5347-AD13-5CBA38D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An object is the instance of a class.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172200" cy="433005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A0AC022-1CA1-234A-9687-A6A00D49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DE3D33-69AC-674F-B077-A7846A2B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12833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concrete instances of classes in memory.</a:t>
            </a:r>
          </a:p>
          <a:p>
            <a:endParaRPr lang="en-US" dirty="0"/>
          </a:p>
          <a:p>
            <a:r>
              <a:rPr lang="en-US" dirty="0"/>
              <a:t>They can have state</a:t>
            </a:r>
          </a:p>
          <a:p>
            <a:pPr lvl="1"/>
            <a:r>
              <a:rPr lang="en-US" dirty="0"/>
              <a:t>mutable </a:t>
            </a:r>
            <a:r>
              <a:rPr lang="en-US" dirty="0" err="1"/>
              <a:t>vs</a:t>
            </a:r>
            <a:r>
              <a:rPr lang="en-US" dirty="0"/>
              <a:t> immutable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Functions do one thing (well)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Objects do a collection of related things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In Python, everything is an object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 have </a:t>
            </a:r>
            <a:r>
              <a:rPr lang="en-US" dirty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dirty="0"/>
              <a:t>Manipulation happens through </a:t>
            </a:r>
            <a:r>
              <a:rPr lang="en-US" dirty="0">
                <a:solidFill>
                  <a:srgbClr val="0000FF"/>
                </a:solidFill>
              </a:rPr>
              <a:t>methods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1DF1AA9-C9E3-B747-A7D1-F6B8FCD8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CB1CAC2-C420-F743-9DFD-03CEDCBF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24454</TotalTime>
  <Pages>12</Pages>
  <Words>1799</Words>
  <Application>Microsoft Macintosh PowerPoint</Application>
  <PresentationFormat>Letter Paper (8.5x11 in)</PresentationFormat>
  <Paragraphs>366</Paragraphs>
  <Slides>24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</vt:lpstr>
      <vt:lpstr>Courier New</vt:lpstr>
      <vt:lpstr>Helvetica</vt:lpstr>
      <vt:lpstr>Source Code Pro</vt:lpstr>
      <vt:lpstr>Times New Roman</vt:lpstr>
      <vt:lpstr>cs162-fa14</vt:lpstr>
      <vt:lpstr> Computational Structures in Data Science</vt:lpstr>
      <vt:lpstr>Computational Concepts Toolbox</vt:lpstr>
      <vt:lpstr>Mind Refresher 1</vt:lpstr>
      <vt:lpstr>Mind Refresher 2</vt:lpstr>
      <vt:lpstr>Mind Refresher 3</vt:lpstr>
      <vt:lpstr>Object-Oriented Programming (OOP)</vt:lpstr>
      <vt:lpstr>Classes</vt:lpstr>
      <vt:lpstr>Objects</vt:lpstr>
      <vt:lpstr>Objects</vt:lpstr>
      <vt:lpstr>Class Inheritance</vt:lpstr>
      <vt:lpstr>Inheritance</vt:lpstr>
      <vt:lpstr>Review: Bank account using dictionary</vt:lpstr>
      <vt:lpstr>Python class statement</vt:lpstr>
      <vt:lpstr>Example: Account</vt:lpstr>
      <vt:lpstr>Creating an object, invoking a method</vt:lpstr>
      <vt:lpstr>Special Initialization Method</vt:lpstr>
      <vt:lpstr>More on Attributes</vt:lpstr>
      <vt:lpstr>Example</vt:lpstr>
      <vt:lpstr>Example: “private” attributes</vt:lpstr>
      <vt:lpstr>Example: class attribute</vt:lpstr>
      <vt:lpstr>More class attributes</vt:lpstr>
      <vt:lpstr>Example</vt:lpstr>
      <vt:lpstr>More special methods</vt:lpstr>
      <vt:lpstr>Classes using classes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700</cp:revision>
  <cp:lastPrinted>2019-11-04T21:48:36Z</cp:lastPrinted>
  <dcterms:created xsi:type="dcterms:W3CDTF">2009-09-09T21:17:00Z</dcterms:created>
  <dcterms:modified xsi:type="dcterms:W3CDTF">2020-03-21T02:47:05Z</dcterms:modified>
</cp:coreProperties>
</file>