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38"/>
  </p:notesMasterIdLst>
  <p:sldIdLst>
    <p:sldId id="360" r:id="rId2"/>
    <p:sldId id="29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399" r:id="rId36"/>
    <p:sldId id="400" r:id="rId37"/>
  </p:sldIdLst>
  <p:sldSz cx="9144000" cy="6858000" type="screen4x3"/>
  <p:notesSz cx="6997700" cy="9194800"/>
  <p:embeddedFontLst>
    <p:embeddedFont>
      <p:font typeface="Helvetica Neue" panose="02000503000000020004" pitchFamily="2" charset="0"/>
      <p:regular r:id="rId39"/>
      <p:bold r:id="rId40"/>
      <p:italic r:id="rId41"/>
      <p:boldItalic r:id="rId42"/>
    </p:embeddedFont>
    <p:embeddedFont>
      <p:font typeface="Source Sans Pro" panose="020B0503030403020204" pitchFamily="34" charset="77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40"/>
  </p:normalViewPr>
  <p:slideViewPr>
    <p:cSldViewPr snapToGrid="0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23813" y="22225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83038" y="22225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-23813" y="8763000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9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600" tIns="44300" rIns="88600" bIns="44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3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" name="Google Shape;9;n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332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49" name="Google Shape;449;p3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 = 1,2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x,y = 3,4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   a,b = z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5:notes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3811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847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74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2"/>
          <p:cNvCxnSpPr/>
          <p:nvPr/>
        </p:nvCxnSpPr>
        <p:spPr>
          <a:xfrm>
            <a:off x="693738" y="1219200"/>
            <a:ext cx="7651750" cy="0"/>
          </a:xfrm>
          <a:prstGeom prst="straightConnector1">
            <a:avLst/>
          </a:prstGeom>
          <a:noFill/>
          <a:ln w="47625" cap="flat" cmpd="thinThick">
            <a:solidFill>
              <a:srgbClr val="FBBA0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" name="Google Shape;20;p2" descr="front"/>
          <p:cNvPicPr preferRelativeResize="0"/>
          <p:nvPr/>
        </p:nvPicPr>
        <p:blipFill rotWithShape="1">
          <a:blip r:embed="rId2">
            <a:alphaModFix/>
          </a:blip>
          <a:srcRect b="22223"/>
          <a:stretch/>
        </p:blipFill>
        <p:spPr>
          <a:xfrm>
            <a:off x="8153400" y="0"/>
            <a:ext cx="990600" cy="83343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lvl="0" algn="ctr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lvl="3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lvl="5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lvl="6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lvl="7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lvl="8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32004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8077200" y="6381750"/>
            <a:ext cx="1066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-114300"/>
            <a:ext cx="52578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406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406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marL="457200" lvl="0" indent="-228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457200" y="1782762"/>
            <a:ext cx="4038600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3"/>
          </p:nvPr>
        </p:nvSpPr>
        <p:spPr>
          <a:xfrm>
            <a:off x="4645025" y="1143000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marL="457200" lvl="0" indent="-228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4"/>
          </p:nvPr>
        </p:nvSpPr>
        <p:spPr>
          <a:xfrm>
            <a:off x="4645025" y="1782762"/>
            <a:ext cx="4041775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 rot="5400000">
            <a:off x="4371975" y="2314575"/>
            <a:ext cx="6096000" cy="192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 rot="5400000">
            <a:off x="447675" y="466725"/>
            <a:ext cx="6096000" cy="561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3733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3"/>
          </p:nvPr>
        </p:nvSpPr>
        <p:spPr>
          <a:xfrm>
            <a:off x="4572000" y="3771900"/>
            <a:ext cx="3733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990600" y="1142999"/>
            <a:ext cx="7391400" cy="358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R="0" lvl="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" name="Google Shape;16;p1"/>
          <p:cNvCxnSpPr/>
          <p:nvPr/>
        </p:nvCxnSpPr>
        <p:spPr>
          <a:xfrm>
            <a:off x="693738" y="914400"/>
            <a:ext cx="7651750" cy="0"/>
          </a:xfrm>
          <a:prstGeom prst="straightConnector1">
            <a:avLst/>
          </a:prstGeom>
          <a:noFill/>
          <a:ln w="47625" cap="flat" cmpd="thinThick">
            <a:solidFill>
              <a:srgbClr val="FBBA0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Google Shape;17;p1" descr="front"/>
          <p:cNvPicPr preferRelativeResize="0"/>
          <p:nvPr/>
        </p:nvPicPr>
        <p:blipFill rotWithShape="1">
          <a:blip r:embed="rId12">
            <a:alphaModFix/>
          </a:blip>
          <a:srcRect b="22223"/>
          <a:stretch/>
        </p:blipFill>
        <p:spPr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bit.ly/cs88-fa18-L09" TargetMode="External"/><Relationship Id="rId4" Type="http://schemas.openxmlformats.org/officeDocument/2006/relationships/hyperlink" Target="http://inst.eecs.berkeley.edu/~cs88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cs88-fa18-L0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0"/>
            <a:ext cx="6781800" cy="990600"/>
          </a:xfrm>
        </p:spPr>
        <p:txBody>
          <a:bodyPr/>
          <a:lstStyle/>
          <a:p>
            <a:b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Computational Structures in Data Science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1400" y="1559821"/>
            <a:ext cx="8102600" cy="4129316"/>
          </a:xfrm>
        </p:spPr>
        <p:txBody>
          <a:bodyPr/>
          <a:lstStyle/>
          <a:p>
            <a:endParaRPr lang="en-US" sz="1800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Lecture #21:</a:t>
            </a:r>
            <a:b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More on Object-Oriented Programming</a:t>
            </a:r>
            <a:b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and Exceptions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28600" y="2438400"/>
            <a:ext cx="2514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UC Berkeley EECS</a:t>
            </a:r>
            <a:br>
              <a:rPr lang="en-US" b="1" dirty="0">
                <a:solidFill>
                  <a:schemeClr val="bg2"/>
                </a:solidFill>
                <a:latin typeface="18 VAG Rounded Bold   07390"/>
              </a:rPr>
            </a:b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Adj. Ass. Prof.</a:t>
            </a:r>
            <a:br>
              <a:rPr lang="en-US" b="1" dirty="0">
                <a:solidFill>
                  <a:schemeClr val="bg2"/>
                </a:solidFill>
                <a:latin typeface="18 VAG Rounded Bold   07390"/>
              </a:rPr>
            </a:b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Dr. Gerald Friedland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l="3020" r="4174"/>
          <a:stretch>
            <a:fillRect/>
          </a:stretch>
        </p:blipFill>
        <p:spPr bwMode="auto">
          <a:xfrm>
            <a:off x="152400" y="152400"/>
            <a:ext cx="1608666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5415696" y="6488668"/>
            <a:ext cx="3728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hlinkClick r:id="rId4"/>
              </a:rPr>
              <a:t>http://inst.eecs.berkeley.edu/~cs88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0" y="6488668"/>
            <a:ext cx="13388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April 8th, 2019</a:t>
            </a:r>
          </a:p>
        </p:txBody>
      </p:sp>
      <p:sp>
        <p:nvSpPr>
          <p:cNvPr id="8" name="Google Shape;91;p12">
            <a:extLst>
              <a:ext uri="{FF2B5EF4-FFF2-40B4-BE49-F238E27FC236}">
                <a16:creationId xmlns:a16="http://schemas.microsoft.com/office/drawing/2014/main" id="{9C231675-CF64-9244-B02A-0BF93E24F4D5}"/>
              </a:ext>
            </a:extLst>
          </p:cNvPr>
          <p:cNvSpPr/>
          <p:nvPr/>
        </p:nvSpPr>
        <p:spPr>
          <a:xfrm>
            <a:off x="4993066" y="5519337"/>
            <a:ext cx="30588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http://bit.ly/cs88-fa18-L09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2;p12">
            <a:extLst>
              <a:ext uri="{FF2B5EF4-FFF2-40B4-BE49-F238E27FC236}">
                <a16:creationId xmlns:a16="http://schemas.microsoft.com/office/drawing/2014/main" id="{E3A72411-D49E-AD44-BB6E-13C9A25E716C}"/>
              </a:ext>
            </a:extLst>
          </p:cNvPr>
          <p:cNvSpPr txBox="1"/>
          <p:nvPr/>
        </p:nvSpPr>
        <p:spPr>
          <a:xfrm>
            <a:off x="2177143" y="5550115"/>
            <a:ext cx="28456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Notebooks from L09+L10: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356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b="0"/>
          </a:p>
        </p:txBody>
      </p:sp>
      <p:sp>
        <p:nvSpPr>
          <p:cNvPr id="207" name="Google Shape;207;p21"/>
          <p:cNvSpPr/>
          <p:nvPr/>
        </p:nvSpPr>
        <p:spPr>
          <a:xfrm>
            <a:off x="381000" y="1295400"/>
            <a:ext cx="8305800" cy="397031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CheckingAccount</a:t>
            </a:r>
            <a:r>
              <a:rPr lang="en-US" sz="1800" b="1">
                <a:solidFill>
                  <a:srgbClr val="0A51FB"/>
                </a:solidFill>
                <a:latin typeface="Courier New"/>
                <a:ea typeface="Courier New"/>
                <a:cs typeface="Courier New"/>
                <a:sym typeface="Courier New"/>
              </a:rPr>
              <a:t>(Account):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__init__(self, name, initial_deposit):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# Use superclass initializer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>
                <a:solidFill>
                  <a:srgbClr val="0A51FB"/>
                </a:solidFill>
                <a:latin typeface="Courier New"/>
                <a:ea typeface="Courier New"/>
                <a:cs typeface="Courier New"/>
                <a:sym typeface="Courier New"/>
              </a:rPr>
              <a:t>Account.__init__(self, name, initial_deposit)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# Additional initialization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self._type = "Checking"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account_type(self):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self._type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# Display representation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__repr__(self):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'&lt;' + str(self.account_type()) + 'Account:…’</a:t>
            </a:r>
            <a:endParaRPr/>
          </a:p>
        </p:txBody>
      </p:sp>
      <p:sp>
        <p:nvSpPr>
          <p:cNvPr id="208" name="Google Shape;208;p21"/>
          <p:cNvSpPr txBox="1"/>
          <p:nvPr/>
        </p:nvSpPr>
        <p:spPr>
          <a:xfrm>
            <a:off x="4783723" y="3311039"/>
            <a:ext cx="41088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A51FB"/>
                </a:solidFill>
                <a:latin typeface="Arial"/>
                <a:ea typeface="Arial"/>
                <a:cs typeface="Arial"/>
                <a:sym typeface="Arial"/>
              </a:rPr>
              <a:t>Attribute in subclass, not in superclass</a:t>
            </a:r>
            <a:endParaRPr/>
          </a:p>
        </p:txBody>
      </p:sp>
      <p:cxnSp>
        <p:nvCxnSpPr>
          <p:cNvPr id="209" name="Google Shape;209;p21"/>
          <p:cNvCxnSpPr/>
          <p:nvPr/>
        </p:nvCxnSpPr>
        <p:spPr>
          <a:xfrm>
            <a:off x="2895600" y="3280559"/>
            <a:ext cx="1888123" cy="215146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456;p46">
            <a:extLst>
              <a:ext uri="{FF2B5EF4-FFF2-40B4-BE49-F238E27FC236}">
                <a16:creationId xmlns:a16="http://schemas.microsoft.com/office/drawing/2014/main" id="{1E93AA53-DCD0-3449-90E2-8BC67AB94C4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10" name="Google Shape;457;p46">
            <a:extLst>
              <a:ext uri="{FF2B5EF4-FFF2-40B4-BE49-F238E27FC236}">
                <a16:creationId xmlns:a16="http://schemas.microsoft.com/office/drawing/2014/main" id="{6E6A3789-7B51-6D4A-8E84-0F73124C3A5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Example</a:t>
            </a:r>
            <a:endParaRPr/>
          </a:p>
        </p:txBody>
      </p:sp>
      <p:sp>
        <p:nvSpPr>
          <p:cNvPr id="217" name="Google Shape;217;p22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b="0"/>
          </a:p>
        </p:txBody>
      </p:sp>
      <p:sp>
        <p:nvSpPr>
          <p:cNvPr id="218" name="Google Shape;218;p22"/>
          <p:cNvSpPr/>
          <p:nvPr/>
        </p:nvSpPr>
        <p:spPr>
          <a:xfrm>
            <a:off x="381000" y="1295400"/>
            <a:ext cx="8305800" cy="452431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SavingsAccount(Account):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interest_rate = 0.02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__init__(self, name, initial_deposit):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# Use superclass initializer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Account.__init__(self, name, initial_deposit)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# Additional initialization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self._type = "Savings"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account_type(self):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self._type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acrue_interest(self):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self._balance = self._balance *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(1 + SavingsAccount.interest_rate)</a:t>
            </a:r>
            <a:endParaRPr/>
          </a:p>
        </p:txBody>
      </p:sp>
      <p:sp>
        <p:nvSpPr>
          <p:cNvPr id="219" name="Google Shape;219;p22"/>
          <p:cNvSpPr txBox="1"/>
          <p:nvPr/>
        </p:nvSpPr>
        <p:spPr>
          <a:xfrm>
            <a:off x="4742835" y="3810000"/>
            <a:ext cx="41344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A51FB"/>
                </a:solidFill>
                <a:latin typeface="Arial"/>
                <a:ea typeface="Arial"/>
                <a:cs typeface="Arial"/>
                <a:sym typeface="Arial"/>
              </a:rPr>
              <a:t>Methods in subclass, not in superclass</a:t>
            </a:r>
            <a:endParaRPr/>
          </a:p>
        </p:txBody>
      </p:sp>
      <p:cxnSp>
        <p:nvCxnSpPr>
          <p:cNvPr id="220" name="Google Shape;220;p22"/>
          <p:cNvCxnSpPr/>
          <p:nvPr/>
        </p:nvCxnSpPr>
        <p:spPr>
          <a:xfrm rot="10800000" flipH="1">
            <a:off x="3200400" y="3994666"/>
            <a:ext cx="1542435" cy="184666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p22"/>
          <p:cNvCxnSpPr/>
          <p:nvPr/>
        </p:nvCxnSpPr>
        <p:spPr>
          <a:xfrm rot="10800000" flipH="1">
            <a:off x="3200400" y="4086999"/>
            <a:ext cx="1542435" cy="912524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456;p46">
            <a:extLst>
              <a:ext uri="{FF2B5EF4-FFF2-40B4-BE49-F238E27FC236}">
                <a16:creationId xmlns:a16="http://schemas.microsoft.com/office/drawing/2014/main" id="{DBC05E04-BEB9-B940-AD52-F2039138896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11" name="Google Shape;457;p46">
            <a:extLst>
              <a:ext uri="{FF2B5EF4-FFF2-40B4-BE49-F238E27FC236}">
                <a16:creationId xmlns:a16="http://schemas.microsoft.com/office/drawing/2014/main" id="{5D525901-3107-3D4B-A641-FA2138F3071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Classes using classes</a:t>
            </a:r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b="0"/>
          </a:p>
        </p:txBody>
      </p:sp>
      <p:sp>
        <p:nvSpPr>
          <p:cNvPr id="230" name="Google Shape;230;p23"/>
          <p:cNvSpPr/>
          <p:nvPr/>
        </p:nvSpPr>
        <p:spPr>
          <a:xfrm>
            <a:off x="114300" y="950178"/>
            <a:ext cx="8839200" cy="575542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Bank: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_accounts = []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add_account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(self, name,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account_type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initial_deposit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account_type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== 'Savings':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new_account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SavingsAccount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(name,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initial_deposit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account_type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==  'Checking':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new_account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CheckingAccount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(name,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initial_deposit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else: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assert True, "Bad Account type: " +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account_type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assert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initial_deposit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&gt; 0, "Bad deposit"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Bank._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accounts.append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new_account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new_account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accounts(self):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self._accounts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[:]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show_accounts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(self):      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acct in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self.accounts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print(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acct.account_number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acct.account_type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acct.account_name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acct.account_balance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endParaRPr dirty="0"/>
          </a:p>
        </p:txBody>
      </p:sp>
      <p:sp>
        <p:nvSpPr>
          <p:cNvPr id="7" name="Google Shape;456;p46">
            <a:extLst>
              <a:ext uri="{FF2B5EF4-FFF2-40B4-BE49-F238E27FC236}">
                <a16:creationId xmlns:a16="http://schemas.microsoft.com/office/drawing/2014/main" id="{E4EA1DB0-8A96-D541-B24F-B8CDA92A9993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8" name="Google Shape;457;p46">
            <a:extLst>
              <a:ext uri="{FF2B5EF4-FFF2-40B4-BE49-F238E27FC236}">
                <a16:creationId xmlns:a16="http://schemas.microsoft.com/office/drawing/2014/main" id="{4B46B7EE-4D3C-B24D-8292-74B1B286DE5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concepts to take forward</a:t>
            </a:r>
            <a:endParaRPr/>
          </a:p>
        </p:txBody>
      </p:sp>
      <p:sp>
        <p:nvSpPr>
          <p:cNvPr id="236" name="Google Shape;236;p24"/>
          <p:cNvSpPr txBox="1">
            <a:spLocks noGrp="1"/>
          </p:cNvSpPr>
          <p:nvPr>
            <p:ph type="body" idx="1"/>
          </p:nvPr>
        </p:nvSpPr>
        <p:spPr>
          <a:xfrm>
            <a:off x="685800" y="1143000"/>
            <a:ext cx="76200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Classes embody and allow enforcement of ADT methodology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Class definition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Class namespace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Methods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Instance attributes (fields)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Class attributes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Inheritance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Superclass reference</a:t>
            </a:r>
            <a:endParaRPr/>
          </a:p>
        </p:txBody>
      </p:sp>
      <p:sp>
        <p:nvSpPr>
          <p:cNvPr id="239" name="Google Shape;239;p2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b="0"/>
          </a:p>
        </p:txBody>
      </p:sp>
      <p:sp>
        <p:nvSpPr>
          <p:cNvPr id="7" name="Google Shape;456;p46">
            <a:extLst>
              <a:ext uri="{FF2B5EF4-FFF2-40B4-BE49-F238E27FC236}">
                <a16:creationId xmlns:a16="http://schemas.microsoft.com/office/drawing/2014/main" id="{82DF8773-872D-F14C-B2E4-CF83BDE2285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8" name="Google Shape;457;p46">
            <a:extLst>
              <a:ext uri="{FF2B5EF4-FFF2-40B4-BE49-F238E27FC236}">
                <a16:creationId xmlns:a16="http://schemas.microsoft.com/office/drawing/2014/main" id="{A6773123-1CEF-A24D-893E-B0B4F30FE4E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Additional examples</a:t>
            </a:r>
            <a:endParaRPr/>
          </a:p>
        </p:txBody>
      </p:sp>
      <p:sp>
        <p:nvSpPr>
          <p:cNvPr id="245" name="Google Shape;245;p25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Redesign our KV as a class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How should “new KV” vs mutation be handled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Inheritance and “new object” in superclass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248" name="Google Shape;248;p2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b="0"/>
          </a:p>
        </p:txBody>
      </p:sp>
      <p:sp>
        <p:nvSpPr>
          <p:cNvPr id="7" name="Google Shape;456;p46">
            <a:extLst>
              <a:ext uri="{FF2B5EF4-FFF2-40B4-BE49-F238E27FC236}">
                <a16:creationId xmlns:a16="http://schemas.microsoft.com/office/drawing/2014/main" id="{41DB5DD9-FC9F-A647-BD48-35C62261701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8" name="Google Shape;457;p46">
            <a:extLst>
              <a:ext uri="{FF2B5EF4-FFF2-40B4-BE49-F238E27FC236}">
                <a16:creationId xmlns:a16="http://schemas.microsoft.com/office/drawing/2014/main" id="{28D7345F-EEA3-2646-A061-D8E9BBABBC7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KV as a true object</a:t>
            </a:r>
            <a:endParaRPr/>
          </a:p>
        </p:txBody>
      </p:sp>
      <p:sp>
        <p:nvSpPr>
          <p:cNvPr id="256" name="Google Shape;256;p2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b="0"/>
          </a:p>
        </p:txBody>
      </p:sp>
      <p:sp>
        <p:nvSpPr>
          <p:cNvPr id="257" name="Google Shape;257;p26"/>
          <p:cNvSpPr txBox="1"/>
          <p:nvPr/>
        </p:nvSpPr>
        <p:spPr>
          <a:xfrm>
            <a:off x="838200" y="965200"/>
            <a:ext cx="7543800" cy="584775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class KV: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"""Key-Value container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abstractionma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collection of key-value pairs"""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def __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init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__(self,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kv_pairs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=[]):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self._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kv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[]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for (key,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val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 in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kv_pairs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:   # Verify and initialize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assert (type(key) ==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str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 # the key should be a string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self._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kv.append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((key,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val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def items(self):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"""Return a list of the (key, value) pairs in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kv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."""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self._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kv</a:t>
            </a:r>
            <a:endParaRPr sz="11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def get(self, key):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"""Return the value bound to key in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kv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or None if not present.”””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for k, v in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self.items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if k == key: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return v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None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def keys(self):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"""Return a list of the keys in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kv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"""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[key for (key,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val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 in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self.items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()]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def values(self):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"""Return a list of the values in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kv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"""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[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val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for (key,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val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 in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self.items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()]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def add(self, key, value):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"""Return a new KV adding binding (key, value)"""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KV([(key, value)] +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self.items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())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def delete(self, key):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"""Return a new KV having removed any binding for key"""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KV([(k, v) for (k, v) in 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self.items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1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kv</a:t>
            </a:r>
            <a:r>
              <a:rPr lang="en-US" sz="11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 if not k == key])</a:t>
            </a:r>
            <a:endParaRPr dirty="0"/>
          </a:p>
        </p:txBody>
      </p:sp>
      <p:sp>
        <p:nvSpPr>
          <p:cNvPr id="9" name="Google Shape;456;p46">
            <a:extLst>
              <a:ext uri="{FF2B5EF4-FFF2-40B4-BE49-F238E27FC236}">
                <a16:creationId xmlns:a16="http://schemas.microsoft.com/office/drawing/2014/main" id="{256E1F1D-7CE4-1149-B1CC-76D3EADA8F5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10" name="Google Shape;457;p46">
            <a:extLst>
              <a:ext uri="{FF2B5EF4-FFF2-40B4-BE49-F238E27FC236}">
                <a16:creationId xmlns:a16="http://schemas.microsoft.com/office/drawing/2014/main" id="{2D401E41-6959-6E4F-A202-5FA9697F536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 methods</a:t>
            </a:r>
            <a:endParaRPr/>
          </a:p>
        </p:txBody>
      </p:sp>
      <p:sp>
        <p:nvSpPr>
          <p:cNvPr id="263" name="Google Shape;263;p27"/>
          <p:cNvSpPr txBox="1">
            <a:spLocks noGrp="1"/>
          </p:cNvSpPr>
          <p:nvPr>
            <p:ph type="body" idx="1"/>
          </p:nvPr>
        </p:nvSpPr>
        <p:spPr>
          <a:xfrm>
            <a:off x="723900" y="1130300"/>
            <a:ext cx="76200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Defined on the class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rather than objects of the class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Like class attributes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Indicated by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@classmethod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Take a class argument, rather than self</a:t>
            </a:r>
            <a:endParaRPr/>
          </a:p>
        </p:txBody>
      </p:sp>
      <p:sp>
        <p:nvSpPr>
          <p:cNvPr id="266" name="Google Shape;266;p2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 b="0"/>
          </a:p>
        </p:txBody>
      </p:sp>
      <p:sp>
        <p:nvSpPr>
          <p:cNvPr id="267" name="Google Shape;267;p27"/>
          <p:cNvSpPr/>
          <p:nvPr/>
        </p:nvSpPr>
        <p:spPr>
          <a:xfrm>
            <a:off x="1028700" y="3276600"/>
            <a:ext cx="6934200" cy="267765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class KV: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"""Key-Value container abstraction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 collection of key-value pairs such that kv_get(kv, key) returns the value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"""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def __init__(self, kv_pairs=[]):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self._kv = []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for (key, val) in kv_pairs:   # Verify and initialize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assert (type(key) == str) # the key should be a string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self._kv.append((key, val))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2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@classmethod</a:t>
            </a:r>
            <a:endParaRPr sz="1200"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def create(cls, kv_pairs=[]):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return cls(kv_pairs)</a:t>
            </a:r>
            <a:endParaRPr/>
          </a:p>
        </p:txBody>
      </p:sp>
      <p:sp>
        <p:nvSpPr>
          <p:cNvPr id="8" name="Google Shape;456;p46">
            <a:extLst>
              <a:ext uri="{FF2B5EF4-FFF2-40B4-BE49-F238E27FC236}">
                <a16:creationId xmlns:a16="http://schemas.microsoft.com/office/drawing/2014/main" id="{CF291452-4325-2542-A82A-4C4AEF38413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9" name="Google Shape;457;p46">
            <a:extLst>
              <a:ext uri="{FF2B5EF4-FFF2-40B4-BE49-F238E27FC236}">
                <a16:creationId xmlns:a16="http://schemas.microsoft.com/office/drawing/2014/main" id="{10A4503C-888F-6342-AC6A-B9FF4222FB4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Inheritance Example</a:t>
            </a:r>
            <a:endParaRPr/>
          </a:p>
        </p:txBody>
      </p:sp>
      <p:sp>
        <p:nvSpPr>
          <p:cNvPr id="275" name="Google Shape;275;p2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 b="0"/>
          </a:p>
        </p:txBody>
      </p:sp>
      <p:pic>
        <p:nvPicPr>
          <p:cNvPr id="276" name="Google Shape;27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1524000"/>
            <a:ext cx="9144000" cy="19069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456;p46">
            <a:extLst>
              <a:ext uri="{FF2B5EF4-FFF2-40B4-BE49-F238E27FC236}">
                <a16:creationId xmlns:a16="http://schemas.microsoft.com/office/drawing/2014/main" id="{2670F0FD-04C0-5447-B3A0-5EF63A98BCF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8" name="Google Shape;457;p46">
            <a:extLst>
              <a:ext uri="{FF2B5EF4-FFF2-40B4-BE49-F238E27FC236}">
                <a16:creationId xmlns:a16="http://schemas.microsoft.com/office/drawing/2014/main" id="{C973BA02-6ACA-5E43-921F-F9EB1F0E6B3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Subclass type</a:t>
            </a:r>
            <a:endParaRPr/>
          </a:p>
        </p:txBody>
      </p:sp>
      <p:sp>
        <p:nvSpPr>
          <p:cNvPr id="284" name="Google Shape;284;p2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 b="0"/>
          </a:p>
        </p:txBody>
      </p:sp>
      <p:pic>
        <p:nvPicPr>
          <p:cNvPr id="285" name="Google Shape;28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5656" y="1905000"/>
            <a:ext cx="73660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5656" y="3857893"/>
            <a:ext cx="748030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9"/>
          <p:cNvSpPr txBox="1"/>
          <p:nvPr/>
        </p:nvSpPr>
        <p:spPr>
          <a:xfrm>
            <a:off x="457200" y="1258238"/>
            <a:ext cx="62889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Explicit use of class constructor – interferes with inheritance</a:t>
            </a:r>
            <a:endParaRPr/>
          </a:p>
        </p:txBody>
      </p:sp>
      <p:sp>
        <p:nvSpPr>
          <p:cNvPr id="288" name="Google Shape;288;p29"/>
          <p:cNvSpPr txBox="1"/>
          <p:nvPr/>
        </p:nvSpPr>
        <p:spPr>
          <a:xfrm>
            <a:off x="457199" y="3359571"/>
            <a:ext cx="57631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type(self) as constructor to maintain inherited type</a:t>
            </a:r>
            <a:endParaRPr/>
          </a:p>
        </p:txBody>
      </p:sp>
      <p:sp>
        <p:nvSpPr>
          <p:cNvPr id="289" name="Google Shape;289;p29"/>
          <p:cNvSpPr/>
          <p:nvPr/>
        </p:nvSpPr>
        <p:spPr>
          <a:xfrm>
            <a:off x="2362200" y="4495799"/>
            <a:ext cx="1447800" cy="466993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456;p46">
            <a:extLst>
              <a:ext uri="{FF2B5EF4-FFF2-40B4-BE49-F238E27FC236}">
                <a16:creationId xmlns:a16="http://schemas.microsoft.com/office/drawing/2014/main" id="{44BC2B05-B72D-5F47-8697-9DB4692CC4B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12" name="Google Shape;457;p46">
            <a:extLst>
              <a:ext uri="{FF2B5EF4-FFF2-40B4-BE49-F238E27FC236}">
                <a16:creationId xmlns:a16="http://schemas.microsoft.com/office/drawing/2014/main" id="{C4287561-501B-6549-8A39-53CD436F515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Exception (read 3.3)</a:t>
            </a:r>
            <a:endParaRPr/>
          </a:p>
        </p:txBody>
      </p:sp>
      <p:sp>
        <p:nvSpPr>
          <p:cNvPr id="295" name="Google Shape;295;p30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Mechanism in a programming language to declare and respond to “exceptional conditions”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enable non-local cntinuations of control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Often used to handle error conditions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Unhandled exceptions will cause python to halt and print a stack trace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You already saw a non-error exception – end of iterator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Exceptions can be handled by the program instead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"/>
              <a:buChar char="–"/>
            </a:pP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assert, try, except, raise </a:t>
            </a:r>
            <a:r>
              <a:rPr lang="en-US" sz="2000"/>
              <a:t>statements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Exceptions are objects!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They have classes with constructors</a:t>
            </a:r>
            <a:endParaRPr/>
          </a:p>
        </p:txBody>
      </p:sp>
      <p:sp>
        <p:nvSpPr>
          <p:cNvPr id="298" name="Google Shape;298;p3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 b="0"/>
          </a:p>
        </p:txBody>
      </p:sp>
      <p:sp>
        <p:nvSpPr>
          <p:cNvPr id="7" name="Google Shape;456;p46">
            <a:extLst>
              <a:ext uri="{FF2B5EF4-FFF2-40B4-BE49-F238E27FC236}">
                <a16:creationId xmlns:a16="http://schemas.microsoft.com/office/drawing/2014/main" id="{FCB14730-EF18-5C4D-AD1A-AC92E196441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8" name="Google Shape;457;p46">
            <a:extLst>
              <a:ext uri="{FF2B5EF4-FFF2-40B4-BE49-F238E27FC236}">
                <a16:creationId xmlns:a16="http://schemas.microsoft.com/office/drawing/2014/main" id="{605FAD52-DB32-BF4F-9AEB-8040CDFCFE9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46" descr="RF-Graphic-from-DrawShop-a-head-full-of-excellent-ideas-109477-1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5029200"/>
            <a:ext cx="990600" cy="161798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Computational Concepts Toolbox</a:t>
            </a:r>
            <a:endParaRPr/>
          </a:p>
        </p:txBody>
      </p:sp>
      <p:sp>
        <p:nvSpPr>
          <p:cNvPr id="454" name="Google Shape;454;p46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Data type: values, literals, operations,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Expressions, Call expression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Variables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Assignment Statement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Sequences: tuple, list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</a:rPr>
              <a:t>Dictionaries</a:t>
            </a:r>
            <a:endParaRPr sz="1600">
              <a:solidFill>
                <a:srgbClr val="000000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Data structures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Tuple assignment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Function Definition Statement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Conditional Statement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Iteration: list comp, for, while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Lambda function expr.</a:t>
            </a:r>
            <a:endParaRPr/>
          </a:p>
          <a:p>
            <a:pPr marL="285750" lvl="0" indent="-1079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sp>
        <p:nvSpPr>
          <p:cNvPr id="455" name="Google Shape;455;p46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43434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Higher Order Functions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/>
              <a:t>Functions as Values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/>
              <a:t>Functions with functions as argument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/>
              <a:t>Assignment of function values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Higher order function patterns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Map, Filter, Reduce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Function factories – create and return functions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Recursion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Abstract Data Types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Mutation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</a:rPr>
              <a:t>Class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FF0000"/>
                </a:solidFill>
              </a:rPr>
              <a:t>Object Oriented Programming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FF0000"/>
                </a:solidFill>
              </a:rPr>
              <a:t>Inheritance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FF0000"/>
                </a:solidFill>
              </a:rPr>
              <a:t>Exceptions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/>
          </a:p>
        </p:txBody>
      </p:sp>
      <p:sp>
        <p:nvSpPr>
          <p:cNvPr id="456" name="Google Shape;456;p46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457" name="Google Shape;457;p46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  <p:sp>
        <p:nvSpPr>
          <p:cNvPr id="458" name="Google Shape;458;p4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1123056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Handling Errors</a:t>
            </a:r>
            <a:endParaRPr/>
          </a:p>
        </p:txBody>
      </p:sp>
      <p:sp>
        <p:nvSpPr>
          <p:cNvPr id="304" name="Google Shape;304;p31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Function receives arguments of improper type?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Resource, e.g., file, is not available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Network connection is lost or times out?</a:t>
            </a:r>
            <a:endParaRPr/>
          </a:p>
        </p:txBody>
      </p:sp>
      <p:sp>
        <p:nvSpPr>
          <p:cNvPr id="305" name="Google Shape;305;p3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10/29/18</a:t>
            </a:r>
            <a:endParaRPr/>
          </a:p>
        </p:txBody>
      </p:sp>
      <p:sp>
        <p:nvSpPr>
          <p:cNvPr id="306" name="Google Shape;306;p31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UCB CS88 Sp18 L10</a:t>
            </a:r>
            <a:endParaRPr/>
          </a:p>
        </p:txBody>
      </p:sp>
      <p:sp>
        <p:nvSpPr>
          <p:cNvPr id="307" name="Google Shape;307;p3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 b="0"/>
          </a:p>
        </p:txBody>
      </p:sp>
      <p:pic>
        <p:nvPicPr>
          <p:cNvPr id="308" name="Google Shape;308;p31" descr="Screen Shot 2016-04-17 at 3.17.32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590800"/>
            <a:ext cx="9144000" cy="3431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exceptions</a:t>
            </a:r>
            <a:endParaRPr/>
          </a:p>
        </p:txBody>
      </p:sp>
      <p:sp>
        <p:nvSpPr>
          <p:cNvPr id="314" name="Google Shape;314;p32"/>
          <p:cNvSpPr txBox="1">
            <a:spLocks noGrp="1"/>
          </p:cNvSpPr>
          <p:nvPr>
            <p:ph type="body" idx="1"/>
          </p:nvPr>
        </p:nvSpPr>
        <p:spPr>
          <a:xfrm>
            <a:off x="609600" y="525780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Unhandled, thrown back to the top level interpreter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Or halt the python program</a:t>
            </a:r>
            <a:endParaRPr/>
          </a:p>
        </p:txBody>
      </p:sp>
      <p:sp>
        <p:nvSpPr>
          <p:cNvPr id="317" name="Google Shape;317;p32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 b="0"/>
          </a:p>
        </p:txBody>
      </p:sp>
      <p:sp>
        <p:nvSpPr>
          <p:cNvPr id="318" name="Google Shape;318;p32"/>
          <p:cNvSpPr/>
          <p:nvPr/>
        </p:nvSpPr>
        <p:spPr>
          <a:xfrm>
            <a:off x="533400" y="1143000"/>
            <a:ext cx="79248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3/0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Traceback (most recent call last):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File "&lt;stdin&gt;", line 1, in &lt;module&gt;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ZeroDivisionError: 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division by zero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str.lower(1)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Traceback (most recent call last):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File "&lt;stdin&gt;", line 1, in &lt;module&gt;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TypeError: 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descriptor 'lower' requires a 'str' object but received a 'int'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""[2]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Traceback (most recent call last):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File "&lt;stdin&gt;", line 1, in &lt;module&gt;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IndexError: 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string index out of range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endParaRPr/>
          </a:p>
        </p:txBody>
      </p:sp>
      <p:sp>
        <p:nvSpPr>
          <p:cNvPr id="319" name="Google Shape;319;p32"/>
          <p:cNvSpPr txBox="1"/>
          <p:nvPr/>
        </p:nvSpPr>
        <p:spPr>
          <a:xfrm>
            <a:off x="7010400" y="1066800"/>
            <a:ext cx="11344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notebook</a:t>
            </a:r>
            <a:endParaRPr/>
          </a:p>
        </p:txBody>
      </p:sp>
      <p:sp>
        <p:nvSpPr>
          <p:cNvPr id="9" name="Google Shape;456;p46">
            <a:extLst>
              <a:ext uri="{FF2B5EF4-FFF2-40B4-BE49-F238E27FC236}">
                <a16:creationId xmlns:a16="http://schemas.microsoft.com/office/drawing/2014/main" id="{434FCAC5-64E5-A742-B6D1-D87FEE86523F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10" name="Google Shape;457;p46">
            <a:extLst>
              <a:ext uri="{FF2B5EF4-FFF2-40B4-BE49-F238E27FC236}">
                <a16:creationId xmlns:a16="http://schemas.microsoft.com/office/drawing/2014/main" id="{DB1A8315-0B82-9B4C-90CB-A0A7D82E6D0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325" name="Google Shape;325;p33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Q: What is a function supposed to do?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A: One thing well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Q: What should it do when it is passed arguments that don’t make sense?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28" name="Google Shape;328;p3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 b="0"/>
          </a:p>
        </p:txBody>
      </p:sp>
      <p:sp>
        <p:nvSpPr>
          <p:cNvPr id="329" name="Google Shape;329;p33"/>
          <p:cNvSpPr/>
          <p:nvPr/>
        </p:nvSpPr>
        <p:spPr>
          <a:xfrm>
            <a:off x="533400" y="2971800"/>
            <a:ext cx="7848600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def divides(x, y):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return y%x ==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divides(0, 5)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???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def get(data, selector):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return data[selector]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get({'a': 34, 'cat':'9 lives'}, 'dog’)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????</a:t>
            </a:r>
            <a:endParaRPr/>
          </a:p>
        </p:txBody>
      </p:sp>
      <p:sp>
        <p:nvSpPr>
          <p:cNvPr id="8" name="Google Shape;456;p46">
            <a:extLst>
              <a:ext uri="{FF2B5EF4-FFF2-40B4-BE49-F238E27FC236}">
                <a16:creationId xmlns:a16="http://schemas.microsoft.com/office/drawing/2014/main" id="{BCB58150-6E10-2048-8981-0CB30A8AFDA1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9" name="Google Shape;457;p46">
            <a:extLst>
              <a:ext uri="{FF2B5EF4-FFF2-40B4-BE49-F238E27FC236}">
                <a16:creationId xmlns:a16="http://schemas.microsoft.com/office/drawing/2014/main" id="{8E5EC7DE-AB14-F041-AAB6-834C6F8B3E6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Exceptional exit from functions</a:t>
            </a:r>
            <a:endParaRPr/>
          </a:p>
        </p:txBody>
      </p:sp>
      <p:sp>
        <p:nvSpPr>
          <p:cNvPr id="335" name="Google Shape;335;p34"/>
          <p:cNvSpPr txBox="1">
            <a:spLocks noGrp="1"/>
          </p:cNvSpPr>
          <p:nvPr>
            <p:ph type="body" idx="1"/>
          </p:nvPr>
        </p:nvSpPr>
        <p:spPr>
          <a:xfrm>
            <a:off x="685800" y="5715000"/>
            <a:ext cx="7620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Function doesn’t “return” but instead execution is thrown out of the function</a:t>
            </a:r>
            <a:endParaRPr/>
          </a:p>
        </p:txBody>
      </p:sp>
      <p:sp>
        <p:nvSpPr>
          <p:cNvPr id="338" name="Google Shape;338;p3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 b="0"/>
          </a:p>
        </p:txBody>
      </p:sp>
      <p:sp>
        <p:nvSpPr>
          <p:cNvPr id="339" name="Google Shape;339;p34"/>
          <p:cNvSpPr/>
          <p:nvPr/>
        </p:nvSpPr>
        <p:spPr>
          <a:xfrm>
            <a:off x="838200" y="889843"/>
            <a:ext cx="7848600" cy="4801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def divides(x, y):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return y%x ==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divides(0, 5)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Traceback (most recent call last):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File "&lt;stdin&gt;", line 1, in &lt;module&gt;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File "&lt;stdin&gt;", line 2, in divides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ZeroDivisionError: integer division or modulo by zero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def get(data, selector):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return data[selector]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get({'a': 34, 'cat':'9 lives'}, 'dog')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Traceback (most recent call last):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File "&lt;stdin&gt;", line 1, in &lt;module&gt;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File "&lt;stdin&gt;", line 2, in get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KeyError: 'dog'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endParaRPr/>
          </a:p>
        </p:txBody>
      </p:sp>
      <p:sp>
        <p:nvSpPr>
          <p:cNvPr id="8" name="Google Shape;456;p46">
            <a:extLst>
              <a:ext uri="{FF2B5EF4-FFF2-40B4-BE49-F238E27FC236}">
                <a16:creationId xmlns:a16="http://schemas.microsoft.com/office/drawing/2014/main" id="{AB97332C-D744-AD46-865C-1869D0E7536B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9" name="Google Shape;457;p46">
            <a:extLst>
              <a:ext uri="{FF2B5EF4-FFF2-40B4-BE49-F238E27FC236}">
                <a16:creationId xmlns:a16="http://schemas.microsoft.com/office/drawing/2014/main" id="{13C1B5F2-78B6-354F-9E46-1BE3695604C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Continue out of multiple calls deep</a:t>
            </a:r>
            <a:endParaRPr/>
          </a:p>
        </p:txBody>
      </p:sp>
      <p:sp>
        <p:nvSpPr>
          <p:cNvPr id="345" name="Google Shape;345;p35"/>
          <p:cNvSpPr txBox="1">
            <a:spLocks noGrp="1"/>
          </p:cNvSpPr>
          <p:nvPr>
            <p:ph type="body" idx="1"/>
          </p:nvPr>
        </p:nvSpPr>
        <p:spPr>
          <a:xfrm>
            <a:off x="685800" y="5715000"/>
            <a:ext cx="7620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Stack unwinds until exception is handled or top</a:t>
            </a:r>
            <a:endParaRPr/>
          </a:p>
        </p:txBody>
      </p:sp>
      <p:sp>
        <p:nvSpPr>
          <p:cNvPr id="348" name="Google Shape;348;p3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 b="0"/>
          </a:p>
        </p:txBody>
      </p:sp>
      <p:pic>
        <p:nvPicPr>
          <p:cNvPr id="349" name="Google Shape;349;p35" descr="Screen Shot 2016-04-17 at 3.36.25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914400"/>
            <a:ext cx="5791200" cy="4440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5" descr="Screen Shot 2016-04-17 at 3.38.03 P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4800" y="2514600"/>
            <a:ext cx="5029200" cy="2078736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" name="Google Shape;456;p46">
            <a:extLst>
              <a:ext uri="{FF2B5EF4-FFF2-40B4-BE49-F238E27FC236}">
                <a16:creationId xmlns:a16="http://schemas.microsoft.com/office/drawing/2014/main" id="{20D6B5DA-A34F-A048-8EAC-4025E7C36D3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10" name="Google Shape;457;p46">
            <a:extLst>
              <a:ext uri="{FF2B5EF4-FFF2-40B4-BE49-F238E27FC236}">
                <a16:creationId xmlns:a16="http://schemas.microsoft.com/office/drawing/2014/main" id="{97E9571F-D825-8F4F-BCEC-353FB93EB55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exceptions</a:t>
            </a:r>
            <a:endParaRPr/>
          </a:p>
        </p:txBody>
      </p:sp>
      <p:sp>
        <p:nvSpPr>
          <p:cNvPr id="356" name="Google Shape;356;p36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TypeError</a:t>
            </a:r>
            <a:r>
              <a:rPr lang="en-US"/>
              <a:t> -- A function was passed the wrong number/type of argument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NameError</a:t>
            </a:r>
            <a:r>
              <a:rPr lang="en-US"/>
              <a:t> -- A name wasn't found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KeyError</a:t>
            </a:r>
            <a:r>
              <a:rPr lang="en-US"/>
              <a:t> -- A key wasn't found in a dictionary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RuntimeError</a:t>
            </a:r>
            <a:r>
              <a:rPr lang="en-US"/>
              <a:t> -- Catch-all for troubles during interpretation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. . .</a:t>
            </a:r>
            <a:endParaRPr/>
          </a:p>
        </p:txBody>
      </p:sp>
      <p:sp>
        <p:nvSpPr>
          <p:cNvPr id="359" name="Google Shape;359;p3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 b="0"/>
          </a:p>
        </p:txBody>
      </p:sp>
      <p:sp>
        <p:nvSpPr>
          <p:cNvPr id="7" name="Google Shape;456;p46">
            <a:extLst>
              <a:ext uri="{FF2B5EF4-FFF2-40B4-BE49-F238E27FC236}">
                <a16:creationId xmlns:a16="http://schemas.microsoft.com/office/drawing/2014/main" id="{9335486C-C514-3543-A945-FA21CEC698C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8" name="Google Shape;457;p46">
            <a:extLst>
              <a:ext uri="{FF2B5EF4-FFF2-40B4-BE49-F238E27FC236}">
                <a16:creationId xmlns:a16="http://schemas.microsoft.com/office/drawing/2014/main" id="{2C73CF67-38D2-9941-9A1D-ED8F4C3AD92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366" name="Google Shape;366;p37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10/29/18</a:t>
            </a:r>
            <a:endParaRPr/>
          </a:p>
        </p:txBody>
      </p:sp>
      <p:sp>
        <p:nvSpPr>
          <p:cNvPr id="367" name="Google Shape;367;p37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UCB CS88 Sp18 L10</a:t>
            </a:r>
            <a:endParaRPr/>
          </a:p>
        </p:txBody>
      </p:sp>
      <p:sp>
        <p:nvSpPr>
          <p:cNvPr id="368" name="Google Shape;368;p3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 b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 of control stops at the exception</a:t>
            </a:r>
            <a:endParaRPr/>
          </a:p>
        </p:txBody>
      </p:sp>
      <p:sp>
        <p:nvSpPr>
          <p:cNvPr id="374" name="Google Shape;374;p38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And is ‘thrown back’ to wherever it is caught</a:t>
            </a:r>
            <a:endParaRPr/>
          </a:p>
        </p:txBody>
      </p:sp>
      <p:sp>
        <p:nvSpPr>
          <p:cNvPr id="377" name="Google Shape;377;p3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 b="0"/>
          </a:p>
        </p:txBody>
      </p:sp>
      <p:pic>
        <p:nvPicPr>
          <p:cNvPr id="378" name="Google Shape;378;p38" descr="Screen Shot 2016-04-17 at 3.43.59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1600200"/>
            <a:ext cx="6769100" cy="501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56;p46">
            <a:extLst>
              <a:ext uri="{FF2B5EF4-FFF2-40B4-BE49-F238E27FC236}">
                <a16:creationId xmlns:a16="http://schemas.microsoft.com/office/drawing/2014/main" id="{958381F0-1FF3-4945-943A-6D8E3514A5A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9" name="Google Shape;457;p46">
            <a:extLst>
              <a:ext uri="{FF2B5EF4-FFF2-40B4-BE49-F238E27FC236}">
                <a16:creationId xmlns:a16="http://schemas.microsoft.com/office/drawing/2014/main" id="{0794A51B-D86E-7348-A7CC-4ADB6FC9B3A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Assert Statements</a:t>
            </a:r>
            <a:endParaRPr/>
          </a:p>
        </p:txBody>
      </p:sp>
      <p:sp>
        <p:nvSpPr>
          <p:cNvPr id="384" name="Google Shape;384;p39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Allow you to make assertions about assumptions that your code relies 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Use them liberally!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Incoming data is dirty till you’ve washed it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Raise an exception of type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AssertionError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Ignored in optimize flag: python3 –O …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Governed by bool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__debug__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87" name="Google Shape;387;p3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 b="0"/>
          </a:p>
        </p:txBody>
      </p:sp>
      <p:sp>
        <p:nvSpPr>
          <p:cNvPr id="388" name="Google Shape;388;p39"/>
          <p:cNvSpPr/>
          <p:nvPr/>
        </p:nvSpPr>
        <p:spPr>
          <a:xfrm>
            <a:off x="685800" y="2667000"/>
            <a:ext cx="7848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assert &lt;assertion expression&gt;, &lt;string for failed&gt;</a:t>
            </a:r>
            <a:endParaRPr/>
          </a:p>
        </p:txBody>
      </p:sp>
      <p:sp>
        <p:nvSpPr>
          <p:cNvPr id="389" name="Google Shape;389;p39"/>
          <p:cNvSpPr/>
          <p:nvPr/>
        </p:nvSpPr>
        <p:spPr>
          <a:xfrm>
            <a:off x="609600" y="5029200"/>
            <a:ext cx="7696200" cy="92333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divides(x, y):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assert x != 0, ”Denominator must be non-zero”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y%x == 0</a:t>
            </a:r>
            <a:endParaRPr/>
          </a:p>
        </p:txBody>
      </p:sp>
      <p:sp>
        <p:nvSpPr>
          <p:cNvPr id="9" name="Google Shape;456;p46">
            <a:extLst>
              <a:ext uri="{FF2B5EF4-FFF2-40B4-BE49-F238E27FC236}">
                <a16:creationId xmlns:a16="http://schemas.microsoft.com/office/drawing/2014/main" id="{20090078-154B-FB4F-97EC-834570E32BD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10" name="Google Shape;457;p46">
            <a:extLst>
              <a:ext uri="{FF2B5EF4-FFF2-40B4-BE49-F238E27FC236}">
                <a16:creationId xmlns:a16="http://schemas.microsoft.com/office/drawing/2014/main" id="{417A7C8F-373E-3440-983E-CAE70303497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Handling Errors –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try</a:t>
            </a:r>
            <a:r>
              <a:rPr lang="en-US"/>
              <a:t> /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except</a:t>
            </a:r>
            <a:endParaRPr/>
          </a:p>
        </p:txBody>
      </p:sp>
      <p:sp>
        <p:nvSpPr>
          <p:cNvPr id="395" name="Google Shape;395;p4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7924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Wrap your code in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try – except </a:t>
            </a:r>
            <a:r>
              <a:rPr lang="en-US"/>
              <a:t>statements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Execution rule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&lt;try suite&gt; is executed first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If during this an exception is raised and not handled otherwise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And if the exception inherits from &lt;exception class&gt;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Then &lt;except suite&gt; is executed with &lt;name&gt; bound to the exception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Control jumps to the except suite of the most recent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try</a:t>
            </a:r>
            <a:r>
              <a:rPr lang="en-US"/>
              <a:t> that handles the exception</a:t>
            </a:r>
            <a:endParaRPr/>
          </a:p>
        </p:txBody>
      </p:sp>
      <p:sp>
        <p:nvSpPr>
          <p:cNvPr id="398" name="Google Shape;398;p4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 b="0"/>
          </a:p>
        </p:txBody>
      </p:sp>
      <p:sp>
        <p:nvSpPr>
          <p:cNvPr id="399" name="Google Shape;399;p40"/>
          <p:cNvSpPr/>
          <p:nvPr/>
        </p:nvSpPr>
        <p:spPr>
          <a:xfrm>
            <a:off x="609600" y="1905000"/>
            <a:ext cx="8001000" cy="1477328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try: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&lt;try suite&gt;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except &lt;exception class&gt; as &lt;name&gt;: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&lt;except suite&gt;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# continue here if &lt;try suite&gt; succeeds w/o exception</a:t>
            </a:r>
            <a:endParaRPr/>
          </a:p>
        </p:txBody>
      </p:sp>
      <p:sp>
        <p:nvSpPr>
          <p:cNvPr id="8" name="Google Shape;456;p46">
            <a:extLst>
              <a:ext uri="{FF2B5EF4-FFF2-40B4-BE49-F238E27FC236}">
                <a16:creationId xmlns:a16="http://schemas.microsoft.com/office/drawing/2014/main" id="{295B6563-226A-C345-BFEF-59EE4D4962F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9" name="Google Shape;457;p46">
            <a:extLst>
              <a:ext uri="{FF2B5EF4-FFF2-40B4-BE49-F238E27FC236}">
                <a16:creationId xmlns:a16="http://schemas.microsoft.com/office/drawing/2014/main" id="{77EC6AF2-BEA1-624F-95DD-BDD2A407CE9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Administrative Issues</a:t>
            </a:r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848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Project 2 “Wheel” goes out soon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dirty="0"/>
              <a:t>Discussion in lab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Reading: (2.5-7), 2.9 , exceptions: 3.3</a:t>
            </a:r>
            <a:endParaRPr dirty="0"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113" name="Google Shape;113;p1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b="0"/>
          </a:p>
        </p:txBody>
      </p:sp>
      <p:sp>
        <p:nvSpPr>
          <p:cNvPr id="9" name="Google Shape;91;p12">
            <a:extLst>
              <a:ext uri="{FF2B5EF4-FFF2-40B4-BE49-F238E27FC236}">
                <a16:creationId xmlns:a16="http://schemas.microsoft.com/office/drawing/2014/main" id="{8E3B20A8-A310-8A4A-8989-B389A4D233EE}"/>
              </a:ext>
            </a:extLst>
          </p:cNvPr>
          <p:cNvSpPr/>
          <p:nvPr/>
        </p:nvSpPr>
        <p:spPr>
          <a:xfrm>
            <a:off x="3531451" y="3174424"/>
            <a:ext cx="30588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http://bit.ly/cs88-fa18-L09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92;p12">
            <a:extLst>
              <a:ext uri="{FF2B5EF4-FFF2-40B4-BE49-F238E27FC236}">
                <a16:creationId xmlns:a16="http://schemas.microsoft.com/office/drawing/2014/main" id="{7C321DB1-2D69-084C-8538-208FEFE0C9F7}"/>
              </a:ext>
            </a:extLst>
          </p:cNvPr>
          <p:cNvSpPr txBox="1"/>
          <p:nvPr/>
        </p:nvSpPr>
        <p:spPr>
          <a:xfrm>
            <a:off x="685800" y="3205202"/>
            <a:ext cx="28456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Notebooks from L09+L10:</a:t>
            </a:r>
            <a:endParaRPr dirty="0"/>
          </a:p>
        </p:txBody>
      </p:sp>
      <p:sp>
        <p:nvSpPr>
          <p:cNvPr id="11" name="Google Shape;456;p46">
            <a:extLst>
              <a:ext uri="{FF2B5EF4-FFF2-40B4-BE49-F238E27FC236}">
                <a16:creationId xmlns:a16="http://schemas.microsoft.com/office/drawing/2014/main" id="{DA0C590D-8480-3946-84B9-99548110D8A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12" name="Google Shape;457;p46">
            <a:extLst>
              <a:ext uri="{FF2B5EF4-FFF2-40B4-BE49-F238E27FC236}">
                <a16:creationId xmlns:a16="http://schemas.microsoft.com/office/drawing/2014/main" id="{C804FF8F-9B69-994C-94A9-04DD03F9489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407" name="Google Shape;407;p4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 b="0"/>
          </a:p>
        </p:txBody>
      </p:sp>
      <p:pic>
        <p:nvPicPr>
          <p:cNvPr id="408" name="Google Shape;40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8750" y="1344152"/>
            <a:ext cx="819185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6550" y="3733800"/>
            <a:ext cx="83947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56;p46">
            <a:extLst>
              <a:ext uri="{FF2B5EF4-FFF2-40B4-BE49-F238E27FC236}">
                <a16:creationId xmlns:a16="http://schemas.microsoft.com/office/drawing/2014/main" id="{0DCDE72D-7E84-014C-865E-792AD4BE0BE3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9" name="Google Shape;457;p46">
            <a:extLst>
              <a:ext uri="{FF2B5EF4-FFF2-40B4-BE49-F238E27FC236}">
                <a16:creationId xmlns:a16="http://schemas.microsoft.com/office/drawing/2014/main" id="{FE30C6B9-3784-8741-B892-E3339F969BA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Raise statement</a:t>
            </a:r>
            <a:endParaRPr/>
          </a:p>
        </p:txBody>
      </p:sp>
      <p:sp>
        <p:nvSpPr>
          <p:cNvPr id="415" name="Google Shape;415;p42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Exception are raised with a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raise</a:t>
            </a:r>
            <a:r>
              <a:rPr lang="en-US"/>
              <a:t> statement\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45720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"/>
              <a:buNone/>
            </a:pP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       raise &lt;exception&gt;</a:t>
            </a:r>
            <a:endParaRPr/>
          </a:p>
          <a:p>
            <a:pPr marL="685800" lvl="1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&lt;expression&gt; must evaluate to a subclass of BaseException or an instance of one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Exceptions are constructed like any other object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        TypeError(‘Bad argument’)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418" name="Google Shape;418;p42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 b="0"/>
          </a:p>
        </p:txBody>
      </p:sp>
      <p:sp>
        <p:nvSpPr>
          <p:cNvPr id="7" name="Google Shape;456;p46">
            <a:extLst>
              <a:ext uri="{FF2B5EF4-FFF2-40B4-BE49-F238E27FC236}">
                <a16:creationId xmlns:a16="http://schemas.microsoft.com/office/drawing/2014/main" id="{AAD21DEC-C25A-974D-BE5F-8D7DAB5534EF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8" name="Google Shape;457;p46">
            <a:extLst>
              <a:ext uri="{FF2B5EF4-FFF2-40B4-BE49-F238E27FC236}">
                <a16:creationId xmlns:a16="http://schemas.microsoft.com/office/drawing/2014/main" id="{F908F389-F701-F146-A263-BA5A5263A4F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Exceptions are Classes</a:t>
            </a:r>
            <a:endParaRPr/>
          </a:p>
        </p:txBody>
      </p:sp>
      <p:sp>
        <p:nvSpPr>
          <p:cNvPr id="426" name="Google Shape;426;p4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 b="0"/>
          </a:p>
        </p:txBody>
      </p:sp>
      <p:sp>
        <p:nvSpPr>
          <p:cNvPr id="427" name="Google Shape;427;p43"/>
          <p:cNvSpPr/>
          <p:nvPr/>
        </p:nvSpPr>
        <p:spPr>
          <a:xfrm>
            <a:off x="990600" y="1447800"/>
            <a:ext cx="6705600" cy="92333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class NoiseyException(Exception):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def __init__(self, stuff):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print("Bad stuff happened", stuff)</a:t>
            </a:r>
            <a:endParaRPr/>
          </a:p>
        </p:txBody>
      </p:sp>
      <p:sp>
        <p:nvSpPr>
          <p:cNvPr id="428" name="Google Shape;428;p43"/>
          <p:cNvSpPr/>
          <p:nvPr/>
        </p:nvSpPr>
        <p:spPr>
          <a:xfrm>
            <a:off x="914400" y="3581400"/>
            <a:ext cx="6705600" cy="1200329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try: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fun(x)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except: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raise NoiseyException((fun, x))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" name="Google Shape;456;p46">
            <a:extLst>
              <a:ext uri="{FF2B5EF4-FFF2-40B4-BE49-F238E27FC236}">
                <a16:creationId xmlns:a16="http://schemas.microsoft.com/office/drawing/2014/main" id="{FA8C910C-08C5-5945-A9A6-A0BD7B84487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9" name="Google Shape;457;p46">
            <a:extLst>
              <a:ext uri="{FF2B5EF4-FFF2-40B4-BE49-F238E27FC236}">
                <a16:creationId xmlns:a16="http://schemas.microsoft.com/office/drawing/2014/main" id="{D55BDDEC-AD16-1449-B5E5-9F46E0139F5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437" name="Google Shape;437;p4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 b="0"/>
          </a:p>
        </p:txBody>
      </p:sp>
      <p:sp>
        <p:nvSpPr>
          <p:cNvPr id="7" name="Google Shape;456;p46">
            <a:extLst>
              <a:ext uri="{FF2B5EF4-FFF2-40B4-BE49-F238E27FC236}">
                <a16:creationId xmlns:a16="http://schemas.microsoft.com/office/drawing/2014/main" id="{74F30DE7-419F-8748-B21C-F1EDC45B0713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8" name="Google Shape;457;p46">
            <a:extLst>
              <a:ext uri="{FF2B5EF4-FFF2-40B4-BE49-F238E27FC236}">
                <a16:creationId xmlns:a16="http://schemas.microsoft.com/office/drawing/2014/main" id="{33B37A20-56C4-A34A-90A9-21F6FBBA73E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443" name="Google Shape;443;p45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Approach creation of a class as a design problem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Meaningful behavior =&gt; methods [&amp; attributes]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ADT methodology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What’s private and hidden? vs What’s public?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Design for inheritance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Clean general case as foundation for specialized subclasses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Use it to streamline development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Anticipate exceptional cases and unforeseen problems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try … catch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raise / assert</a:t>
            </a:r>
            <a:endParaRPr/>
          </a:p>
          <a:p>
            <a:pPr marL="685800" lvl="1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/>
          </a:p>
        </p:txBody>
      </p:sp>
      <p:sp>
        <p:nvSpPr>
          <p:cNvPr id="446" name="Google Shape;446;p4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 b="0"/>
          </a:p>
        </p:txBody>
      </p:sp>
      <p:sp>
        <p:nvSpPr>
          <p:cNvPr id="7" name="Google Shape;456;p46">
            <a:extLst>
              <a:ext uri="{FF2B5EF4-FFF2-40B4-BE49-F238E27FC236}">
                <a16:creationId xmlns:a16="http://schemas.microsoft.com/office/drawing/2014/main" id="{FB3E7A3F-4833-1B4E-BF02-B9DABF62F7A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8" name="Google Shape;457;p46">
            <a:extLst>
              <a:ext uri="{FF2B5EF4-FFF2-40B4-BE49-F238E27FC236}">
                <a16:creationId xmlns:a16="http://schemas.microsoft.com/office/drawing/2014/main" id="{AAEA5161-1B00-F74C-9C4C-2B31B49FA26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22275"/>
            <a:ext cx="7696200" cy="736600"/>
          </a:xfrm>
        </p:spPr>
        <p:txBody>
          <a:bodyPr/>
          <a:lstStyle/>
          <a:p>
            <a:r>
              <a:rPr lang="en-US" dirty="0"/>
              <a:t>Solutions for the Wandering Mind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30" y="996761"/>
            <a:ext cx="8519886" cy="5556439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Can you write a quine that mutates on self-replication?</a:t>
            </a:r>
            <a:endParaRPr lang="en-US" b="0" dirty="0"/>
          </a:p>
          <a:p>
            <a:pPr marL="76200" indent="0">
              <a:buNone/>
            </a:pPr>
            <a:r>
              <a:rPr lang="en-US" b="0" dirty="0"/>
              <a:t>Yes!</a:t>
            </a:r>
          </a:p>
          <a:p>
            <a:pPr marL="76200" indent="0">
              <a:buNone/>
            </a:pPr>
            <a:endParaRPr lang="en-US" b="0" dirty="0"/>
          </a:p>
          <a:p>
            <a:pPr marL="76200" indent="0">
              <a:buNone/>
            </a:pPr>
            <a:r>
              <a:rPr lang="en-US" dirty="0"/>
              <a:t>Give an example.</a:t>
            </a:r>
          </a:p>
          <a:p>
            <a:pPr marL="114300" indent="0" fontAlgn="base">
              <a:buNone/>
            </a:pPr>
            <a:r>
              <a:rPr lang="en-US" b="0" dirty="0"/>
              <a:t>A </a:t>
            </a:r>
            <a:r>
              <a:rPr lang="en-US" b="0" i="1" dirty="0"/>
              <a:t>Fibonacci-quine</a:t>
            </a:r>
            <a:r>
              <a:rPr lang="en-US" b="0" dirty="0"/>
              <a:t> outputs a modification of the source by the following rules: </a:t>
            </a:r>
          </a:p>
          <a:p>
            <a:pPr marL="114300" indent="0" fontAlgn="base">
              <a:buNone/>
            </a:pPr>
            <a:r>
              <a:rPr lang="en-US" b="0" dirty="0"/>
              <a:t>1) The initial source should contain 2. </a:t>
            </a:r>
          </a:p>
          <a:p>
            <a:pPr marL="114300" indent="0" fontAlgn="base">
              <a:buNone/>
            </a:pPr>
            <a:r>
              <a:rPr lang="en-US" b="0" dirty="0"/>
              <a:t>2) When run, output the source, but </a:t>
            </a:r>
            <a:r>
              <a:rPr lang="en-US" b="0" i="1" dirty="0"/>
              <a:t>only</a:t>
            </a:r>
            <a:r>
              <a:rPr lang="en-US" b="0" dirty="0"/>
              <a:t> the specific number </a:t>
            </a:r>
          </a:p>
          <a:p>
            <a:pPr marL="114300" indent="0" fontAlgn="base">
              <a:buNone/>
            </a:pPr>
            <a:r>
              <a:rPr lang="en-US" b="0" dirty="0"/>
              <a:t>(here 2) changed to the next number of the Fibonacci sequence. For example, 3. Same goes for the output, and the output of the output, etc. </a:t>
            </a:r>
          </a:p>
          <a:p>
            <a:pPr marL="114300" indent="0" fontAlgn="base">
              <a:buNone/>
            </a:pPr>
            <a:endParaRPr lang="en-US" b="0" dirty="0"/>
          </a:p>
          <a:p>
            <a:pPr marL="76200" indent="0">
              <a:buNone/>
            </a:pPr>
            <a:r>
              <a:rPr lang="en-US" b="0" dirty="0">
                <a:solidFill>
                  <a:srgbClr val="3033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s=</a:t>
            </a:r>
            <a:r>
              <a:rPr lang="en-US" b="0" dirty="0">
                <a:solidFill>
                  <a:srgbClr val="7D27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's=%</a:t>
            </a:r>
            <a:r>
              <a:rPr lang="en-US" b="0" dirty="0" err="1">
                <a:solidFill>
                  <a:srgbClr val="7D27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r;print</a:t>
            </a:r>
            <a:r>
              <a:rPr lang="en-US" b="0" dirty="0">
                <a:solidFill>
                  <a:srgbClr val="7D27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(s%%(</a:t>
            </a:r>
            <a:r>
              <a:rPr lang="en-US" b="0" dirty="0" err="1">
                <a:solidFill>
                  <a:srgbClr val="7D27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s,round</a:t>
            </a:r>
            <a:r>
              <a:rPr lang="en-US" b="0" dirty="0">
                <a:solidFill>
                  <a:srgbClr val="7D27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(%s*(1+5**.5)/2)))'</a:t>
            </a:r>
            <a:r>
              <a:rPr lang="en-US" b="0" dirty="0">
                <a:solidFill>
                  <a:srgbClr val="3033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dirty="0">
                <a:solidFill>
                  <a:srgbClr val="1010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3033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(s%(</a:t>
            </a:r>
            <a:r>
              <a:rPr lang="en-US" b="0" dirty="0" err="1">
                <a:solidFill>
                  <a:srgbClr val="3033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s,round</a:t>
            </a:r>
            <a:r>
              <a:rPr lang="en-US" b="0" dirty="0">
                <a:solidFill>
                  <a:srgbClr val="3033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D27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3033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b="0" dirty="0">
                <a:solidFill>
                  <a:srgbClr val="7D27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3033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7D27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3033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**.</a:t>
            </a:r>
            <a:r>
              <a:rPr lang="en-US" b="0" dirty="0">
                <a:solidFill>
                  <a:srgbClr val="7D27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3033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en-US" b="0" dirty="0">
                <a:solidFill>
                  <a:srgbClr val="7D27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3033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35</a:t>
            </a:fld>
            <a:endParaRPr lang="en-US" b="0"/>
          </a:p>
        </p:txBody>
      </p:sp>
      <p:sp>
        <p:nvSpPr>
          <p:cNvPr id="7" name="Google Shape;456;p46">
            <a:extLst>
              <a:ext uri="{FF2B5EF4-FFF2-40B4-BE49-F238E27FC236}">
                <a16:creationId xmlns:a16="http://schemas.microsoft.com/office/drawing/2014/main" id="{C7DB9EBE-C937-DB4C-BF9D-8F6BBA1F736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11" name="Google Shape;457;p46">
            <a:extLst>
              <a:ext uri="{FF2B5EF4-FFF2-40B4-BE49-F238E27FC236}">
                <a16:creationId xmlns:a16="http://schemas.microsoft.com/office/drawing/2014/main" id="{40E47530-D49E-3E4D-AA62-FF41743DB28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543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518"/>
    </mc:Choice>
    <mc:Fallback xmlns="">
      <p:transition xmlns:p14="http://schemas.microsoft.com/office/powerpoint/2010/main" spd="slow" advTm="140518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22275"/>
            <a:ext cx="7696200" cy="736600"/>
          </a:xfrm>
        </p:spPr>
        <p:txBody>
          <a:bodyPr/>
          <a:lstStyle/>
          <a:p>
            <a:r>
              <a:rPr lang="en-US" dirty="0"/>
              <a:t>Questions for the Wandering Mind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30" y="996761"/>
            <a:ext cx="8519886" cy="5556439"/>
          </a:xfrm>
        </p:spPr>
        <p:txBody>
          <a:bodyPr/>
          <a:lstStyle/>
          <a:p>
            <a:pPr marL="76200" indent="0">
              <a:buNone/>
            </a:pPr>
            <a:r>
              <a:rPr lang="en-US" b="0" dirty="0"/>
              <a:t>N bits can represent 2</a:t>
            </a:r>
            <a:r>
              <a:rPr lang="en-US" b="0" baseline="30000" dirty="0"/>
              <a:t>N</a:t>
            </a:r>
            <a:r>
              <a:rPr lang="en-US" b="0" dirty="0"/>
              <a:t> configurations. </a:t>
            </a:r>
          </a:p>
          <a:p>
            <a:pPr marL="76200" indent="0">
              <a:buNone/>
            </a:pPr>
            <a:endParaRPr lang="en-US" b="0" dirty="0"/>
          </a:p>
          <a:p>
            <a:pPr marL="76200" indent="0">
              <a:buNone/>
            </a:pPr>
            <a:r>
              <a:rPr lang="en-US" b="0" dirty="0"/>
              <a:t>1) How many functions can be created that map from N bits to 1 bit (binary functions)?</a:t>
            </a:r>
          </a:p>
          <a:p>
            <a:pPr marL="76200" indent="0">
              <a:buNone/>
            </a:pPr>
            <a:endParaRPr lang="en-US" b="0" dirty="0"/>
          </a:p>
          <a:p>
            <a:pPr marL="76200" indent="0">
              <a:buNone/>
            </a:pPr>
            <a:r>
              <a:rPr lang="en-US" b="0" dirty="0"/>
              <a:t>2) How many functions can be created that map from N bits to M bits?</a:t>
            </a:r>
          </a:p>
          <a:p>
            <a:pPr marL="76200" indent="0">
              <a:buNone/>
            </a:pPr>
            <a:endParaRPr lang="en-US" b="0" dirty="0"/>
          </a:p>
          <a:p>
            <a:pPr marL="76200" indent="0">
              <a:buNone/>
            </a:pPr>
            <a:r>
              <a:rPr lang="en-US" b="0" dirty="0"/>
              <a:t>3) How many functions can be created that map from N k-bit length integers to M bits? </a:t>
            </a:r>
          </a:p>
          <a:p>
            <a:pPr marL="76200" indent="0">
              <a:buNone/>
            </a:pPr>
            <a:endParaRPr lang="en-US" b="0" dirty="0"/>
          </a:p>
          <a:p>
            <a:pPr marL="76200" indent="0">
              <a:buNone/>
            </a:pPr>
            <a:r>
              <a:rPr lang="en-US" b="0" dirty="0"/>
              <a:t>4) If we were representing the functions 1, 2, and 3 in tables: a) How many different tables would we need? b) How big is each table?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36</a:t>
            </a:fld>
            <a:endParaRPr lang="en-US" b="0"/>
          </a:p>
        </p:txBody>
      </p:sp>
      <p:sp>
        <p:nvSpPr>
          <p:cNvPr id="7" name="Google Shape;456;p46">
            <a:extLst>
              <a:ext uri="{FF2B5EF4-FFF2-40B4-BE49-F238E27FC236}">
                <a16:creationId xmlns:a16="http://schemas.microsoft.com/office/drawing/2014/main" id="{CA6E2B7E-F8C6-314D-9B61-6698E4C9C1F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11" name="Google Shape;457;p46">
            <a:extLst>
              <a:ext uri="{FF2B5EF4-FFF2-40B4-BE49-F238E27FC236}">
                <a16:creationId xmlns:a16="http://schemas.microsoft.com/office/drawing/2014/main" id="{C8BA885E-E802-074D-8D3C-02CD644A4B8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352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518"/>
    </mc:Choice>
    <mc:Fallback xmlns="">
      <p:transition xmlns:p14="http://schemas.microsoft.com/office/powerpoint/2010/main" spd="slow" advTm="14051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Today:</a:t>
            </a: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Review Class concept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Using class to create and manipulate objects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Inheritance to specialize a class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Create subtypes of the object type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Exceptions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Unprogrammed control transfers to catch unusual situations or errors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How they arise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How to handle exception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How to raise your own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b="0"/>
          </a:p>
        </p:txBody>
      </p:sp>
      <p:sp>
        <p:nvSpPr>
          <p:cNvPr id="7" name="Google Shape;456;p46">
            <a:extLst>
              <a:ext uri="{FF2B5EF4-FFF2-40B4-BE49-F238E27FC236}">
                <a16:creationId xmlns:a16="http://schemas.microsoft.com/office/drawing/2014/main" id="{B51A682A-F317-AE4B-A5B5-EB84F8AA4003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8" name="Google Shape;457;p46">
            <a:extLst>
              <a:ext uri="{FF2B5EF4-FFF2-40B4-BE49-F238E27FC236}">
                <a16:creationId xmlns:a16="http://schemas.microsoft.com/office/drawing/2014/main" id="{7526B3AD-928B-7E4A-8D06-154CA3E33DC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Review: Python class</a:t>
            </a:r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b="0"/>
          </a:p>
        </p:txBody>
      </p:sp>
      <p:sp>
        <p:nvSpPr>
          <p:cNvPr id="131" name="Google Shape;131;p16"/>
          <p:cNvSpPr/>
          <p:nvPr/>
        </p:nvSpPr>
        <p:spPr>
          <a:xfrm>
            <a:off x="1524000" y="1371600"/>
            <a:ext cx="6019800" cy="255454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&lt;ClassName&gt;: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&lt;method-1&gt;(self, ..)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self.&lt;instance_attr&gt; =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&lt;method-N&gt;</a:t>
            </a:r>
            <a:endParaRPr sz="2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685800" y="4627835"/>
            <a:ext cx="6400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https://docs.python.org/3/tutorial/classes.html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3766984" y="5738187"/>
            <a:ext cx="63344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https://www.python.org/dev/peps/pep-0008/</a:t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685800" y="5292506"/>
            <a:ext cx="6248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4444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 names should normally use the </a:t>
            </a:r>
            <a:r>
              <a:rPr lang="en-US" sz="1800" b="1">
                <a:solidFill>
                  <a:srgbClr val="44444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CapWords</a:t>
            </a:r>
            <a:r>
              <a:rPr lang="en-US" sz="1800">
                <a:solidFill>
                  <a:srgbClr val="44444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convention.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456;p46">
            <a:extLst>
              <a:ext uri="{FF2B5EF4-FFF2-40B4-BE49-F238E27FC236}">
                <a16:creationId xmlns:a16="http://schemas.microsoft.com/office/drawing/2014/main" id="{ABDBB549-F6BF-DD4D-AF0B-37F9E084488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11" name="Google Shape;457;p46">
            <a:extLst>
              <a:ext uri="{FF2B5EF4-FFF2-40B4-BE49-F238E27FC236}">
                <a16:creationId xmlns:a16="http://schemas.microsoft.com/office/drawing/2014/main" id="{A76E693B-A2CC-114B-A565-C5D9BA8D9D8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an object, invoking a method</a:t>
            </a:r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b="0"/>
          </a:p>
        </p:txBody>
      </p:sp>
      <p:sp>
        <p:nvSpPr>
          <p:cNvPr id="143" name="Google Shape;143;p17"/>
          <p:cNvSpPr/>
          <p:nvPr/>
        </p:nvSpPr>
        <p:spPr>
          <a:xfrm>
            <a:off x="1219200" y="2438400"/>
            <a:ext cx="718978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my_acct = Account ("David Culler", 93)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my_acct.withdraw(42)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144" name="Google Shape;144;p17"/>
          <p:cNvGrpSpPr/>
          <p:nvPr/>
        </p:nvGrpSpPr>
        <p:grpSpPr>
          <a:xfrm>
            <a:off x="4419600" y="1676400"/>
            <a:ext cx="4081130" cy="914400"/>
            <a:chOff x="4876800" y="4191000"/>
            <a:chExt cx="4081130" cy="914400"/>
          </a:xfrm>
        </p:grpSpPr>
        <p:sp>
          <p:nvSpPr>
            <p:cNvPr id="145" name="Google Shape;145;p17"/>
            <p:cNvSpPr txBox="1"/>
            <p:nvPr/>
          </p:nvSpPr>
          <p:spPr>
            <a:xfrm>
              <a:off x="6477000" y="4191000"/>
              <a:ext cx="24809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The Class Constructor</a:t>
              </a:r>
              <a:endParaRPr/>
            </a:p>
          </p:txBody>
        </p:sp>
        <p:cxnSp>
          <p:nvCxnSpPr>
            <p:cNvPr id="146" name="Google Shape;146;p17"/>
            <p:cNvCxnSpPr/>
            <p:nvPr/>
          </p:nvCxnSpPr>
          <p:spPr>
            <a:xfrm rot="10800000" flipH="1">
              <a:off x="4876800" y="4419600"/>
              <a:ext cx="167640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" name="Google Shape;456;p46">
            <a:extLst>
              <a:ext uri="{FF2B5EF4-FFF2-40B4-BE49-F238E27FC236}">
                <a16:creationId xmlns:a16="http://schemas.microsoft.com/office/drawing/2014/main" id="{5ABDD1A2-06AA-3145-A80B-7504CD9AB8D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11" name="Google Shape;457;p46">
            <a:extLst>
              <a:ext uri="{FF2B5EF4-FFF2-40B4-BE49-F238E27FC236}">
                <a16:creationId xmlns:a16="http://schemas.microsoft.com/office/drawing/2014/main" id="{D928FB12-6A7E-8D41-B6F2-E308F53804E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Review: class example</a:t>
            </a:r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b="0"/>
          </a:p>
        </p:txBody>
      </p:sp>
      <p:sp>
        <p:nvSpPr>
          <p:cNvPr id="155" name="Google Shape;155;p18"/>
          <p:cNvSpPr/>
          <p:nvPr/>
        </p:nvSpPr>
        <p:spPr>
          <a:xfrm>
            <a:off x="533400" y="1143000"/>
            <a:ext cx="8077200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Account: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# Class astributes outside and class defs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>
                <a:solidFill>
                  <a:srgbClr val="0A51FB"/>
                </a:solidFill>
                <a:latin typeface="Courier New"/>
                <a:ea typeface="Courier New"/>
                <a:cs typeface="Courier New"/>
                <a:sym typeface="Courier New"/>
              </a:rPr>
              <a:t>_account_number_seed = 1000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# Constructor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__init__(self, name, initial_deposit):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# Initialize the instance attributes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self._name = name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self._acct_no = </a:t>
            </a:r>
            <a:r>
              <a:rPr lang="en-US" sz="1800" b="1">
                <a:solidFill>
                  <a:srgbClr val="0A51FB"/>
                </a:solidFill>
                <a:latin typeface="Courier New"/>
                <a:ea typeface="Courier New"/>
                <a:cs typeface="Courier New"/>
                <a:sym typeface="Courier New"/>
              </a:rPr>
              <a:t>Account._account_number_seed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>
                <a:solidFill>
                  <a:srgbClr val="0A51FB"/>
                </a:solidFill>
                <a:latin typeface="Courier New"/>
                <a:ea typeface="Courier New"/>
                <a:cs typeface="Courier New"/>
                <a:sym typeface="Courier New"/>
              </a:rPr>
              <a:t>Account._account_number_seed +=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self._balance = initial_deposit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# Return None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# Selectors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account_name(self):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self._name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 . .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account_number(self):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self._acct_no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 . .</a:t>
            </a:r>
            <a:endParaRPr/>
          </a:p>
        </p:txBody>
      </p:sp>
      <p:grpSp>
        <p:nvGrpSpPr>
          <p:cNvPr id="156" name="Google Shape;156;p18"/>
          <p:cNvGrpSpPr/>
          <p:nvPr/>
        </p:nvGrpSpPr>
        <p:grpSpPr>
          <a:xfrm>
            <a:off x="79618" y="1556266"/>
            <a:ext cx="742957" cy="4583668"/>
            <a:chOff x="200940" y="2316316"/>
            <a:chExt cx="742957" cy="2743200"/>
          </a:xfrm>
        </p:grpSpPr>
        <p:sp>
          <p:nvSpPr>
            <p:cNvPr id="157" name="Google Shape;157;p18"/>
            <p:cNvSpPr/>
            <p:nvPr/>
          </p:nvSpPr>
          <p:spPr>
            <a:xfrm>
              <a:off x="562897" y="2316316"/>
              <a:ext cx="381000" cy="27432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8"/>
            <p:cNvSpPr txBox="1"/>
            <p:nvPr/>
          </p:nvSpPr>
          <p:spPr>
            <a:xfrm rot="-5400000">
              <a:off x="-249102" y="3134964"/>
              <a:ext cx="12694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object namespace </a:t>
              </a:r>
              <a:endParaRPr/>
            </a:p>
          </p:txBody>
        </p:sp>
      </p:grpSp>
      <p:grpSp>
        <p:nvGrpSpPr>
          <p:cNvPr id="159" name="Google Shape;159;p18"/>
          <p:cNvGrpSpPr/>
          <p:nvPr/>
        </p:nvGrpSpPr>
        <p:grpSpPr>
          <a:xfrm>
            <a:off x="822575" y="2874942"/>
            <a:ext cx="773920" cy="1069524"/>
            <a:chOff x="505122" y="3798906"/>
            <a:chExt cx="773920" cy="1069524"/>
          </a:xfrm>
        </p:grpSpPr>
        <p:sp>
          <p:nvSpPr>
            <p:cNvPr id="160" name="Google Shape;160;p18"/>
            <p:cNvSpPr txBox="1"/>
            <p:nvPr/>
          </p:nvSpPr>
          <p:spPr>
            <a:xfrm rot="-5400000">
              <a:off x="155026" y="4149002"/>
              <a:ext cx="1069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Methods</a:t>
              </a:r>
              <a:endParaRPr/>
            </a:p>
          </p:txBody>
        </p:sp>
        <p:cxnSp>
          <p:nvCxnSpPr>
            <p:cNvPr id="161" name="Google Shape;161;p18"/>
            <p:cNvCxnSpPr/>
            <p:nvPr/>
          </p:nvCxnSpPr>
          <p:spPr>
            <a:xfrm rot="10800000" flipH="1">
              <a:off x="810174" y="3798906"/>
              <a:ext cx="468868" cy="279891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" name="Google Shape;162;p18"/>
          <p:cNvSpPr txBox="1"/>
          <p:nvPr/>
        </p:nvSpPr>
        <p:spPr>
          <a:xfrm>
            <a:off x="7152736" y="2259232"/>
            <a:ext cx="186742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private instance attributes,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dot notation</a:t>
            </a:r>
            <a:endParaRPr/>
          </a:p>
        </p:txBody>
      </p:sp>
      <p:grpSp>
        <p:nvGrpSpPr>
          <p:cNvPr id="163" name="Google Shape;163;p18"/>
          <p:cNvGrpSpPr/>
          <p:nvPr/>
        </p:nvGrpSpPr>
        <p:grpSpPr>
          <a:xfrm>
            <a:off x="3505200" y="2045686"/>
            <a:ext cx="3093471" cy="614758"/>
            <a:chOff x="3944356" y="2262602"/>
            <a:chExt cx="3093471" cy="614758"/>
          </a:xfrm>
        </p:grpSpPr>
        <p:sp>
          <p:nvSpPr>
            <p:cNvPr id="164" name="Google Shape;164;p18"/>
            <p:cNvSpPr txBox="1"/>
            <p:nvPr/>
          </p:nvSpPr>
          <p:spPr>
            <a:xfrm>
              <a:off x="5775304" y="2262602"/>
              <a:ext cx="12625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The object</a:t>
              </a:r>
              <a:endParaRPr/>
            </a:p>
          </p:txBody>
        </p:sp>
        <p:cxnSp>
          <p:nvCxnSpPr>
            <p:cNvPr id="165" name="Google Shape;165;p18"/>
            <p:cNvCxnSpPr/>
            <p:nvPr/>
          </p:nvCxnSpPr>
          <p:spPr>
            <a:xfrm rot="10800000" flipH="1">
              <a:off x="3944356" y="2371172"/>
              <a:ext cx="1782244" cy="506188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66" name="Google Shape;166;p18"/>
          <p:cNvCxnSpPr/>
          <p:nvPr/>
        </p:nvCxnSpPr>
        <p:spPr>
          <a:xfrm>
            <a:off x="2666563" y="3902310"/>
            <a:ext cx="2362637" cy="74589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7" name="Google Shape;167;p18"/>
          <p:cNvSpPr txBox="1"/>
          <p:nvPr/>
        </p:nvSpPr>
        <p:spPr>
          <a:xfrm>
            <a:off x="5336148" y="1720288"/>
            <a:ext cx="17235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 attributes</a:t>
            </a:r>
            <a:endParaRPr/>
          </a:p>
        </p:txBody>
      </p:sp>
      <p:cxnSp>
        <p:nvCxnSpPr>
          <p:cNvPr id="168" name="Google Shape;168;p18"/>
          <p:cNvCxnSpPr>
            <a:endCxn id="162" idx="1"/>
          </p:cNvCxnSpPr>
          <p:nvPr/>
        </p:nvCxnSpPr>
        <p:spPr>
          <a:xfrm rot="10800000" flipH="1">
            <a:off x="3095536" y="2720897"/>
            <a:ext cx="4057200" cy="5007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9" name="Google Shape;169;p18"/>
          <p:cNvSpPr txBox="1"/>
          <p:nvPr/>
        </p:nvSpPr>
        <p:spPr>
          <a:xfrm>
            <a:off x="5029200" y="4421768"/>
            <a:ext cx="30572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 attributes, dot notation</a:t>
            </a:r>
            <a:endParaRPr/>
          </a:p>
        </p:txBody>
      </p:sp>
      <p:sp>
        <p:nvSpPr>
          <p:cNvPr id="21" name="Google Shape;456;p46">
            <a:extLst>
              <a:ext uri="{FF2B5EF4-FFF2-40B4-BE49-F238E27FC236}">
                <a16:creationId xmlns:a16="http://schemas.microsoft.com/office/drawing/2014/main" id="{01C5AA60-09EB-5C4F-86D6-73C6CCC558FB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22" name="Google Shape;457;p46">
            <a:extLst>
              <a:ext uri="{FF2B5EF4-FFF2-40B4-BE49-F238E27FC236}">
                <a16:creationId xmlns:a16="http://schemas.microsoft.com/office/drawing/2014/main" id="{8F9BD212-0470-264D-A07E-BB11147B1B0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Inheritance</a:t>
            </a:r>
            <a:endParaRPr/>
          </a:p>
        </p:txBody>
      </p:sp>
      <p:sp>
        <p:nvSpPr>
          <p:cNvPr id="175" name="Google Shape;175;p19"/>
          <p:cNvSpPr txBox="1">
            <a:spLocks noGrp="1"/>
          </p:cNvSpPr>
          <p:nvPr>
            <p:ph type="body" idx="1"/>
          </p:nvPr>
        </p:nvSpPr>
        <p:spPr>
          <a:xfrm>
            <a:off x="685800" y="1295400"/>
            <a:ext cx="76200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Define a class as a specialization of an existing class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Inherent its attributes, methods (behaviors)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Add additional ones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Redefine (specialize) existing ones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Ones in superclass still accessible in its namespace</a:t>
            </a:r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b="0"/>
          </a:p>
        </p:txBody>
      </p:sp>
      <p:sp>
        <p:nvSpPr>
          <p:cNvPr id="179" name="Google Shape;179;p19"/>
          <p:cNvSpPr/>
          <p:nvPr/>
        </p:nvSpPr>
        <p:spPr>
          <a:xfrm>
            <a:off x="1600200" y="4114800"/>
            <a:ext cx="548640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ClassName </a:t>
            </a:r>
            <a:r>
              <a:rPr lang="en-US" sz="2000" b="1">
                <a:solidFill>
                  <a:srgbClr val="0A51FB"/>
                </a:solidFill>
                <a:latin typeface="Courier New"/>
                <a:ea typeface="Courier New"/>
                <a:cs typeface="Courier New"/>
                <a:sym typeface="Courier New"/>
              </a:rPr>
              <a:t>( &lt;inherits&gt; 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&lt;statement-1&gt;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&lt;statement-N&gt;</a:t>
            </a:r>
            <a:endParaRPr sz="2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Google Shape;456;p46">
            <a:extLst>
              <a:ext uri="{FF2B5EF4-FFF2-40B4-BE49-F238E27FC236}">
                <a16:creationId xmlns:a16="http://schemas.microsoft.com/office/drawing/2014/main" id="{57A9F01E-2CFB-8445-8B3E-C14A23BA404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9" name="Google Shape;457;p46">
            <a:extLst>
              <a:ext uri="{FF2B5EF4-FFF2-40B4-BE49-F238E27FC236}">
                <a16:creationId xmlns:a16="http://schemas.microsoft.com/office/drawing/2014/main" id="{AD5D63E0-FB5B-DC41-AC4F-5AC64C9ED27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Inheritance</a:t>
            </a:r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b="0"/>
          </a:p>
        </p:txBody>
      </p:sp>
      <p:sp>
        <p:nvSpPr>
          <p:cNvPr id="189" name="Google Shape;189;p20"/>
          <p:cNvSpPr/>
          <p:nvPr/>
        </p:nvSpPr>
        <p:spPr>
          <a:xfrm>
            <a:off x="2438400" y="2743200"/>
            <a:ext cx="5257800" cy="16002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4200974" y="3358634"/>
            <a:ext cx="13516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Class</a:t>
            </a:r>
            <a:endParaRPr/>
          </a:p>
        </p:txBody>
      </p:sp>
      <p:grpSp>
        <p:nvGrpSpPr>
          <p:cNvPr id="191" name="Google Shape;191;p20"/>
          <p:cNvGrpSpPr/>
          <p:nvPr/>
        </p:nvGrpSpPr>
        <p:grpSpPr>
          <a:xfrm>
            <a:off x="2057400" y="2133600"/>
            <a:ext cx="1676400" cy="1143000"/>
            <a:chOff x="1676400" y="2133600"/>
            <a:chExt cx="1676400" cy="1143000"/>
          </a:xfrm>
        </p:grpSpPr>
        <p:sp>
          <p:nvSpPr>
            <p:cNvPr id="192" name="Google Shape;192;p20"/>
            <p:cNvSpPr/>
            <p:nvPr/>
          </p:nvSpPr>
          <p:spPr>
            <a:xfrm>
              <a:off x="1676400" y="2133600"/>
              <a:ext cx="1676400" cy="1143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0"/>
            <p:cNvSpPr txBox="1"/>
            <p:nvPr/>
          </p:nvSpPr>
          <p:spPr>
            <a:xfrm>
              <a:off x="1731843" y="2481302"/>
              <a:ext cx="16209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Derived Class</a:t>
              </a:r>
              <a:endParaRPr/>
            </a:p>
          </p:txBody>
        </p:sp>
      </p:grpSp>
      <p:grpSp>
        <p:nvGrpSpPr>
          <p:cNvPr id="194" name="Google Shape;194;p20"/>
          <p:cNvGrpSpPr/>
          <p:nvPr/>
        </p:nvGrpSpPr>
        <p:grpSpPr>
          <a:xfrm>
            <a:off x="2209800" y="2286000"/>
            <a:ext cx="1676400" cy="1143000"/>
            <a:chOff x="1676400" y="2133600"/>
            <a:chExt cx="1676400" cy="1143000"/>
          </a:xfrm>
        </p:grpSpPr>
        <p:sp>
          <p:nvSpPr>
            <p:cNvPr id="195" name="Google Shape;195;p20"/>
            <p:cNvSpPr/>
            <p:nvPr/>
          </p:nvSpPr>
          <p:spPr>
            <a:xfrm>
              <a:off x="1676400" y="2133600"/>
              <a:ext cx="1676400" cy="1143000"/>
            </a:xfrm>
            <a:prstGeom prst="roundRect">
              <a:avLst>
                <a:gd name="adj" fmla="val 16667"/>
              </a:avLst>
            </a:prstGeom>
            <a:solidFill>
              <a:srgbClr val="EFE683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0"/>
            <p:cNvSpPr txBox="1"/>
            <p:nvPr/>
          </p:nvSpPr>
          <p:spPr>
            <a:xfrm>
              <a:off x="1731843" y="2481302"/>
              <a:ext cx="16209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Derived Class</a:t>
              </a:r>
              <a:endParaRPr/>
            </a:p>
          </p:txBody>
        </p:sp>
      </p:grpSp>
      <p:sp>
        <p:nvSpPr>
          <p:cNvPr id="197" name="Google Shape;197;p20"/>
          <p:cNvSpPr txBox="1"/>
          <p:nvPr/>
        </p:nvSpPr>
        <p:spPr>
          <a:xfrm>
            <a:off x="926574" y="2312573"/>
            <a:ext cx="10823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subclass</a:t>
            </a:r>
            <a:endParaRPr/>
          </a:p>
        </p:txBody>
      </p:sp>
      <p:sp>
        <p:nvSpPr>
          <p:cNvPr id="198" name="Google Shape;198;p20"/>
          <p:cNvSpPr txBox="1"/>
          <p:nvPr/>
        </p:nvSpPr>
        <p:spPr>
          <a:xfrm>
            <a:off x="1150868" y="3765034"/>
            <a:ext cx="12875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superclass</a:t>
            </a:r>
            <a:endParaRPr/>
          </a:p>
        </p:txBody>
      </p:sp>
      <p:sp>
        <p:nvSpPr>
          <p:cNvPr id="19" name="Google Shape;456;p46">
            <a:extLst>
              <a:ext uri="{FF2B5EF4-FFF2-40B4-BE49-F238E27FC236}">
                <a16:creationId xmlns:a16="http://schemas.microsoft.com/office/drawing/2014/main" id="{3A55AC60-3B87-344A-ADA7-7C985822957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04/08/2019</a:t>
            </a:r>
            <a:endParaRPr dirty="0"/>
          </a:p>
        </p:txBody>
      </p:sp>
      <p:sp>
        <p:nvSpPr>
          <p:cNvPr id="20" name="Google Shape;457;p46">
            <a:extLst>
              <a:ext uri="{FF2B5EF4-FFF2-40B4-BE49-F238E27FC236}">
                <a16:creationId xmlns:a16="http://schemas.microsoft.com/office/drawing/2014/main" id="{E092CC6C-5E3E-2E4E-9041-F98345FC02A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L10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162-fa14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2770</Words>
  <Application>Microsoft Macintosh PowerPoint</Application>
  <PresentationFormat>On-screen Show (4:3)</PresentationFormat>
  <Paragraphs>516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ＭＳ Ｐゴシック</vt:lpstr>
      <vt:lpstr>18 VAG Rounded Bold   07390</vt:lpstr>
      <vt:lpstr>Source Sans Pro</vt:lpstr>
      <vt:lpstr>Times New Roman</vt:lpstr>
      <vt:lpstr>Courier</vt:lpstr>
      <vt:lpstr>Arial</vt:lpstr>
      <vt:lpstr>Helvetica Neue</vt:lpstr>
      <vt:lpstr>Courier New</vt:lpstr>
      <vt:lpstr>cs162-fa14</vt:lpstr>
      <vt:lpstr> Computational Structures in Data Science</vt:lpstr>
      <vt:lpstr>Computational Concepts Toolbox</vt:lpstr>
      <vt:lpstr>Administrative Issues</vt:lpstr>
      <vt:lpstr>Today:</vt:lpstr>
      <vt:lpstr>Review: Python class</vt:lpstr>
      <vt:lpstr>Creating an object, invoking a method</vt:lpstr>
      <vt:lpstr>Review: class example</vt:lpstr>
      <vt:lpstr>Inheritance</vt:lpstr>
      <vt:lpstr>Inheritance</vt:lpstr>
      <vt:lpstr>Example</vt:lpstr>
      <vt:lpstr>Another Example</vt:lpstr>
      <vt:lpstr>Classes using classes</vt:lpstr>
      <vt:lpstr>Key concepts to take forward</vt:lpstr>
      <vt:lpstr>Additional examples</vt:lpstr>
      <vt:lpstr>KV as a true object</vt:lpstr>
      <vt:lpstr>Class methods</vt:lpstr>
      <vt:lpstr>Inheritance Example</vt:lpstr>
      <vt:lpstr>Subclass type</vt:lpstr>
      <vt:lpstr>Exception (read 3.3)</vt:lpstr>
      <vt:lpstr>Handling Errors</vt:lpstr>
      <vt:lpstr>Example exceptions</vt:lpstr>
      <vt:lpstr>Functions</vt:lpstr>
      <vt:lpstr>Exceptional exit from functions</vt:lpstr>
      <vt:lpstr>Continue out of multiple calls deep</vt:lpstr>
      <vt:lpstr>Types of exceptions</vt:lpstr>
      <vt:lpstr>Demo</vt:lpstr>
      <vt:lpstr>Flow of control stops at the exception</vt:lpstr>
      <vt:lpstr>Assert Statements</vt:lpstr>
      <vt:lpstr>Handling Errors – try / except</vt:lpstr>
      <vt:lpstr>Demo</vt:lpstr>
      <vt:lpstr>Raise statement</vt:lpstr>
      <vt:lpstr>Exceptions are Classes</vt:lpstr>
      <vt:lpstr>Demo</vt:lpstr>
      <vt:lpstr>Summary</vt:lpstr>
      <vt:lpstr>Solutions for the Wandering Mind</vt:lpstr>
      <vt:lpstr>Questions for the Wandering Mind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Continued &amp; Exceptions</dc:title>
  <cp:lastModifiedBy>Microsoft Office User</cp:lastModifiedBy>
  <cp:revision>8</cp:revision>
  <cp:lastPrinted>2020-04-15T23:04:05Z</cp:lastPrinted>
  <dcterms:modified xsi:type="dcterms:W3CDTF">2020-04-15T23:04:14Z</dcterms:modified>
</cp:coreProperties>
</file>