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60" r:id="rId4"/>
    <p:sldId id="262" r:id="rId5"/>
    <p:sldId id="261" r:id="rId6"/>
    <p:sldId id="258" r:id="rId7"/>
    <p:sldId id="264" r:id="rId8"/>
    <p:sldId id="263" r:id="rId9"/>
    <p:sldId id="265" r:id="rId10"/>
    <p:sldId id="267" r:id="rId11"/>
    <p:sldId id="266" r:id="rId12"/>
    <p:sldId id="268" r:id="rId13"/>
    <p:sldId id="270" r:id="rId14"/>
    <p:sldId id="269" r:id="rId15"/>
    <p:sldId id="259"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58" d="100"/>
          <a:sy n="58" d="100"/>
        </p:scale>
        <p:origin x="1520" y="-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4800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80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089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99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731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390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00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88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468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071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140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7/9/2025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4018067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4502"/>
            <a:ext cx="7772400" cy="2379407"/>
          </a:xfrm>
        </p:spPr>
        <p:txBody>
          <a:bodyPr>
            <a:normAutofit fontScale="90000"/>
          </a:bodyPr>
          <a:lstStyle/>
          <a:p>
            <a:br>
              <a:rPr lang="en-US" dirty="0"/>
            </a:br>
            <a:r>
              <a:rPr dirty="0"/>
              <a:t>Smart Labeling and Inspection System</a:t>
            </a:r>
            <a:br>
              <a:rPr lang="en-US" dirty="0"/>
            </a:br>
            <a:endParaRPr dirty="0"/>
          </a:p>
        </p:txBody>
      </p:sp>
      <p:sp>
        <p:nvSpPr>
          <p:cNvPr id="3" name="Subtitle 2"/>
          <p:cNvSpPr>
            <a:spLocks noGrp="1"/>
          </p:cNvSpPr>
          <p:nvPr>
            <p:ph type="subTitle" idx="1"/>
          </p:nvPr>
        </p:nvSpPr>
        <p:spPr>
          <a:xfrm>
            <a:off x="304800" y="3602037"/>
            <a:ext cx="7696200" cy="2501879"/>
          </a:xfrm>
        </p:spPr>
        <p:txBody>
          <a:bodyPr>
            <a:normAutofit fontScale="92500" lnSpcReduction="20000"/>
          </a:bodyPr>
          <a:lstStyle/>
          <a:p>
            <a:r>
              <a:rPr lang="en-US" dirty="0"/>
              <a:t>            </a:t>
            </a:r>
            <a:r>
              <a:rPr dirty="0"/>
              <a:t>Overview, Solution, and Final Reports</a:t>
            </a:r>
            <a:endParaRPr lang="en-US" dirty="0"/>
          </a:p>
          <a:p>
            <a:endParaRPr lang="en-US" dirty="0"/>
          </a:p>
          <a:p>
            <a:r>
              <a:rPr lang="en-IN" dirty="0"/>
              <a:t>     Team Name: IntelliTrace</a:t>
            </a:r>
          </a:p>
          <a:p>
            <a:r>
              <a:rPr lang="en-IN" dirty="0"/>
              <a:t>             Mentor Name: Dr. Sapna Jha</a:t>
            </a:r>
          </a:p>
          <a:p>
            <a:r>
              <a:rPr lang="en-IN" dirty="0"/>
              <a:t>              Team Members: Harini Mode</a:t>
            </a:r>
          </a:p>
          <a:p>
            <a:r>
              <a:rPr lang="en-IN" dirty="0"/>
              <a:t>                                                    Shreya Karmakar</a:t>
            </a:r>
          </a:p>
          <a:p>
            <a:r>
              <a:rPr lang="en-IN" dirty="0"/>
              <a:t>                                                      Tejasri </a:t>
            </a:r>
            <a:r>
              <a:rPr lang="en-IN" dirty="0" err="1"/>
              <a:t>Anantapalli</a:t>
            </a:r>
            <a:endParaRPr lang="en-IN" dirty="0"/>
          </a:p>
          <a:p>
            <a:endParaRPr lang="en-IN" dirty="0"/>
          </a:p>
          <a:p>
            <a:endParaRPr lang="en-IN" dirty="0"/>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6ED2CEE0-D039-5B70-6602-7CB4011132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49" t="22099" r="1804"/>
          <a:stretch>
            <a:fillRect/>
          </a:stretch>
        </p:blipFill>
        <p:spPr bwMode="auto">
          <a:xfrm>
            <a:off x="637455" y="1268361"/>
            <a:ext cx="8182080" cy="48276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B2990E-9F73-46DD-6853-63B6D58EC836}"/>
              </a:ext>
            </a:extLst>
          </p:cNvPr>
          <p:cNvSpPr txBox="1"/>
          <p:nvPr/>
        </p:nvSpPr>
        <p:spPr>
          <a:xfrm>
            <a:off x="766916" y="469801"/>
            <a:ext cx="6983669" cy="461665"/>
          </a:xfrm>
          <a:prstGeom prst="rect">
            <a:avLst/>
          </a:prstGeom>
          <a:noFill/>
        </p:spPr>
        <p:txBody>
          <a:bodyPr wrap="square" rtlCol="0">
            <a:spAutoFit/>
          </a:bodyPr>
          <a:lstStyle/>
          <a:p>
            <a:r>
              <a:rPr lang="en-US" sz="2400" dirty="0"/>
              <a:t>Results of Defect Detection using CNN:</a:t>
            </a:r>
            <a:endParaRPr lang="en-IN" sz="2400" dirty="0"/>
          </a:p>
        </p:txBody>
      </p:sp>
    </p:spTree>
    <p:extLst>
      <p:ext uri="{BB962C8B-B14F-4D97-AF65-F5344CB8AC3E}">
        <p14:creationId xmlns:p14="http://schemas.microsoft.com/office/powerpoint/2010/main" val="225471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0FA6A-772B-9C9C-87FC-B2EF14FA68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AADC9-DC3A-5504-2F9C-7FE5A0148663}"/>
              </a:ext>
            </a:extLst>
          </p:cNvPr>
          <p:cNvSpPr>
            <a:spLocks noGrp="1"/>
          </p:cNvSpPr>
          <p:nvPr>
            <p:ph type="title"/>
          </p:nvPr>
        </p:nvSpPr>
        <p:spPr/>
        <p:txBody>
          <a:bodyPr/>
          <a:lstStyle/>
          <a:p>
            <a:r>
              <a:rPr dirty="0"/>
              <a:t>Solving the Problem</a:t>
            </a:r>
          </a:p>
        </p:txBody>
      </p:sp>
      <p:sp>
        <p:nvSpPr>
          <p:cNvPr id="3" name="Content Placeholder 2">
            <a:extLst>
              <a:ext uri="{FF2B5EF4-FFF2-40B4-BE49-F238E27FC236}">
                <a16:creationId xmlns:a16="http://schemas.microsoft.com/office/drawing/2014/main" id="{81A0E9A1-BD22-D173-40BA-3E4E539CF546}"/>
              </a:ext>
            </a:extLst>
          </p:cNvPr>
          <p:cNvSpPr>
            <a:spLocks noGrp="1"/>
          </p:cNvSpPr>
          <p:nvPr>
            <p:ph idx="1"/>
          </p:nvPr>
        </p:nvSpPr>
        <p:spPr>
          <a:xfrm>
            <a:off x="508000" y="1473200"/>
            <a:ext cx="8300720" cy="3442929"/>
          </a:xfrm>
        </p:spPr>
        <p:txBody>
          <a:bodyPr>
            <a:normAutofit/>
          </a:bodyPr>
          <a:lstStyle/>
          <a:p>
            <a:pPr marL="0" indent="0">
              <a:buNone/>
            </a:pPr>
            <a:r>
              <a:rPr lang="en-US" dirty="0">
                <a:solidFill>
                  <a:schemeClr val="accent2">
                    <a:lumMod val="60000"/>
                    <a:lumOff val="40000"/>
                  </a:schemeClr>
                </a:solidFill>
              </a:rPr>
              <a:t>5. Final Decision Logic</a:t>
            </a:r>
          </a:p>
          <a:p>
            <a:r>
              <a:rPr lang="en-US" sz="2400" dirty="0"/>
              <a:t>A multi-step logic is followed to determine product status:</a:t>
            </a:r>
          </a:p>
          <a:p>
            <a:r>
              <a:rPr lang="en-US" sz="2400" dirty="0"/>
              <a:t>If RoHS Compliance is 'no', the product is rejected.</a:t>
            </a:r>
          </a:p>
          <a:p>
            <a:r>
              <a:rPr lang="en-US" sz="2400" dirty="0"/>
              <a:t>If the OCR output shows a mismatch, the label is unreadable, or the extracted data does not align with the reference dataset, the item is marked as rejected.</a:t>
            </a:r>
          </a:p>
          <a:p>
            <a:r>
              <a:rPr lang="en-US" sz="2400" dirty="0"/>
              <a:t>If CNN model detects a defect, the product is rejected.</a:t>
            </a:r>
          </a:p>
          <a:p>
            <a:r>
              <a:rPr lang="en-US" sz="2400" dirty="0"/>
              <a:t>Only if all conditions are satisfied, the product is approved.</a:t>
            </a:r>
          </a:p>
          <a:p>
            <a:pPr marL="0" indent="0">
              <a:buNone/>
            </a:pPr>
            <a:endParaRPr lang="en-US" dirty="0"/>
          </a:p>
        </p:txBody>
      </p:sp>
    </p:spTree>
    <p:extLst>
      <p:ext uri="{BB962C8B-B14F-4D97-AF65-F5344CB8AC3E}">
        <p14:creationId xmlns:p14="http://schemas.microsoft.com/office/powerpoint/2010/main" val="193412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00080-C8A1-A34F-6073-E4C024F2F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78944-F892-56A8-8020-7C0D5CA70DD0}"/>
              </a:ext>
            </a:extLst>
          </p:cNvPr>
          <p:cNvSpPr>
            <a:spLocks noGrp="1"/>
          </p:cNvSpPr>
          <p:nvPr>
            <p:ph type="title"/>
          </p:nvPr>
        </p:nvSpPr>
        <p:spPr/>
        <p:txBody>
          <a:bodyPr/>
          <a:lstStyle/>
          <a:p>
            <a:r>
              <a:rPr dirty="0"/>
              <a:t>Solving the Problem</a:t>
            </a:r>
          </a:p>
        </p:txBody>
      </p:sp>
      <p:sp>
        <p:nvSpPr>
          <p:cNvPr id="3" name="Content Placeholder 2">
            <a:extLst>
              <a:ext uri="{FF2B5EF4-FFF2-40B4-BE49-F238E27FC236}">
                <a16:creationId xmlns:a16="http://schemas.microsoft.com/office/drawing/2014/main" id="{27559429-0A49-B29B-20D3-B28EDD0A823A}"/>
              </a:ext>
            </a:extLst>
          </p:cNvPr>
          <p:cNvSpPr>
            <a:spLocks noGrp="1"/>
          </p:cNvSpPr>
          <p:nvPr>
            <p:ph idx="1"/>
          </p:nvPr>
        </p:nvSpPr>
        <p:spPr>
          <a:xfrm>
            <a:off x="508000" y="1473201"/>
            <a:ext cx="8300720" cy="2695676"/>
          </a:xfrm>
        </p:spPr>
        <p:txBody>
          <a:bodyPr>
            <a:normAutofit/>
          </a:bodyPr>
          <a:lstStyle/>
          <a:p>
            <a:pPr marL="0" indent="0">
              <a:buNone/>
            </a:pPr>
            <a:r>
              <a:rPr lang="en-US" dirty="0">
                <a:solidFill>
                  <a:schemeClr val="accent2">
                    <a:lumMod val="60000"/>
                    <a:lumOff val="40000"/>
                  </a:schemeClr>
                </a:solidFill>
              </a:rPr>
              <a:t>6. Logging &amp; Traceability</a:t>
            </a:r>
          </a:p>
          <a:p>
            <a:r>
              <a:rPr lang="en-US" sz="2400" dirty="0"/>
              <a:t>All inspection results are logged in two formats:</a:t>
            </a:r>
          </a:p>
          <a:p>
            <a:r>
              <a:rPr lang="en-US" sz="2400" dirty="0"/>
              <a:t>CSV/Excel file with conditional formatting</a:t>
            </a:r>
          </a:p>
          <a:p>
            <a:r>
              <a:rPr lang="en-US" sz="2400" dirty="0"/>
              <a:t>SQLite database for structured storage and traceability</a:t>
            </a:r>
          </a:p>
          <a:p>
            <a:r>
              <a:rPr lang="en-US" sz="2400" dirty="0"/>
              <a:t>Each log entry contains: Device ID, Batch ID, Timestamp, Inspection Result, and Reason for Rejection (if any).</a:t>
            </a:r>
          </a:p>
          <a:p>
            <a:endParaRPr lang="en-US" sz="2400" dirty="0"/>
          </a:p>
          <a:p>
            <a:pPr marL="0" indent="0">
              <a:buNone/>
            </a:pPr>
            <a:endParaRPr lang="en-US" dirty="0"/>
          </a:p>
        </p:txBody>
      </p:sp>
      <p:graphicFrame>
        <p:nvGraphicFramePr>
          <p:cNvPr id="7" name="Table 6">
            <a:extLst>
              <a:ext uri="{FF2B5EF4-FFF2-40B4-BE49-F238E27FC236}">
                <a16:creationId xmlns:a16="http://schemas.microsoft.com/office/drawing/2014/main" id="{2C5EAEAA-BABD-C9BD-47E4-26423BF6FBE8}"/>
              </a:ext>
            </a:extLst>
          </p:cNvPr>
          <p:cNvGraphicFramePr>
            <a:graphicFrameLocks noGrp="1"/>
          </p:cNvGraphicFramePr>
          <p:nvPr>
            <p:extLst>
              <p:ext uri="{D42A27DB-BD31-4B8C-83A1-F6EECF244321}">
                <p14:modId xmlns:p14="http://schemas.microsoft.com/office/powerpoint/2010/main" val="3847318179"/>
              </p:ext>
            </p:extLst>
          </p:nvPr>
        </p:nvGraphicFramePr>
        <p:xfrm>
          <a:off x="1229033" y="4168877"/>
          <a:ext cx="6420465" cy="2128139"/>
        </p:xfrm>
        <a:graphic>
          <a:graphicData uri="http://schemas.openxmlformats.org/drawingml/2006/table">
            <a:tbl>
              <a:tblPr>
                <a:tableStyleId>{5C22544A-7EE6-4342-B048-85BDC9FD1C3A}</a:tableStyleId>
              </a:tblPr>
              <a:tblGrid>
                <a:gridCol w="2140155">
                  <a:extLst>
                    <a:ext uri="{9D8B030D-6E8A-4147-A177-3AD203B41FA5}">
                      <a16:colId xmlns:a16="http://schemas.microsoft.com/office/drawing/2014/main" val="1012639548"/>
                    </a:ext>
                  </a:extLst>
                </a:gridCol>
                <a:gridCol w="2140155">
                  <a:extLst>
                    <a:ext uri="{9D8B030D-6E8A-4147-A177-3AD203B41FA5}">
                      <a16:colId xmlns:a16="http://schemas.microsoft.com/office/drawing/2014/main" val="3038121574"/>
                    </a:ext>
                  </a:extLst>
                </a:gridCol>
                <a:gridCol w="2140155">
                  <a:extLst>
                    <a:ext uri="{9D8B030D-6E8A-4147-A177-3AD203B41FA5}">
                      <a16:colId xmlns:a16="http://schemas.microsoft.com/office/drawing/2014/main" val="458094716"/>
                    </a:ext>
                  </a:extLst>
                </a:gridCol>
              </a:tblGrid>
              <a:tr h="0">
                <a:tc>
                  <a:txBody>
                    <a:bodyPr/>
                    <a:lstStyle/>
                    <a:p>
                      <a:pPr>
                        <a:lnSpc>
                          <a:spcPct val="115000"/>
                        </a:lnSpc>
                        <a:spcAft>
                          <a:spcPts val="800"/>
                        </a:spcAft>
                        <a:buNone/>
                      </a:pPr>
                      <a:r>
                        <a:rPr lang="en-IN" sz="1200">
                          <a:effectLst/>
                        </a:rPr>
                        <a:t>Output Type</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File Name</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Description</a:t>
                      </a:r>
                      <a:endParaRPr lang="en-IN" sz="12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025866400"/>
                  </a:ext>
                </a:extLst>
              </a:tr>
              <a:tr h="0">
                <a:tc>
                  <a:txBody>
                    <a:bodyPr/>
                    <a:lstStyle/>
                    <a:p>
                      <a:pPr>
                        <a:lnSpc>
                          <a:spcPct val="115000"/>
                        </a:lnSpc>
                        <a:spcAft>
                          <a:spcPts val="800"/>
                        </a:spcAft>
                        <a:buNone/>
                      </a:pPr>
                      <a:r>
                        <a:rPr lang="en-IN" sz="1200">
                          <a:effectLst/>
                        </a:rPr>
                        <a:t>Excel</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final_combined_result55.xlsx</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Final results with color coding (green = approved, red = rejected)</a:t>
                      </a:r>
                      <a:endParaRPr lang="en-IN" sz="12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558619011"/>
                  </a:ext>
                </a:extLst>
              </a:tr>
              <a:tr h="0">
                <a:tc>
                  <a:txBody>
                    <a:bodyPr/>
                    <a:lstStyle/>
                    <a:p>
                      <a:pPr>
                        <a:lnSpc>
                          <a:spcPct val="115000"/>
                        </a:lnSpc>
                        <a:spcAft>
                          <a:spcPts val="800"/>
                        </a:spcAft>
                        <a:buNone/>
                      </a:pPr>
                      <a:r>
                        <a:rPr lang="en-IN" sz="1200" dirty="0">
                          <a:effectLst/>
                        </a:rPr>
                        <a:t>Database</a:t>
                      </a:r>
                      <a:endParaRPr lang="en-IN" sz="1200" dirty="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inspection_results.db (Table: FinalInspectionResults)</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dirty="0">
                          <a:effectLst/>
                        </a:rPr>
                        <a:t>All inspection data stored in SQLite format for efficient querying</a:t>
                      </a:r>
                    </a:p>
                    <a:p>
                      <a:pPr>
                        <a:lnSpc>
                          <a:spcPct val="115000"/>
                        </a:lnSpc>
                        <a:spcAft>
                          <a:spcPts val="800"/>
                        </a:spcAft>
                        <a:buNone/>
                      </a:pPr>
                      <a:r>
                        <a:rPr lang="en-IN" sz="1200" dirty="0">
                          <a:effectLst/>
                        </a:rPr>
                        <a:t> </a:t>
                      </a:r>
                      <a:endParaRPr lang="en-IN" sz="12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767777782"/>
                  </a:ext>
                </a:extLst>
              </a:tr>
            </a:tbl>
          </a:graphicData>
        </a:graphic>
      </p:graphicFrame>
    </p:spTree>
    <p:extLst>
      <p:ext uri="{BB962C8B-B14F-4D97-AF65-F5344CB8AC3E}">
        <p14:creationId xmlns:p14="http://schemas.microsoft.com/office/powerpoint/2010/main" val="143173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B5B83-D4EA-D1F6-35F6-DCD7D0CB3A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77D9D-8D0C-5811-7746-186C5288CA91}"/>
              </a:ext>
            </a:extLst>
          </p:cNvPr>
          <p:cNvSpPr>
            <a:spLocks noGrp="1"/>
          </p:cNvSpPr>
          <p:nvPr>
            <p:ph idx="1"/>
          </p:nvPr>
        </p:nvSpPr>
        <p:spPr>
          <a:xfrm>
            <a:off x="421640" y="539136"/>
            <a:ext cx="8300720" cy="591573"/>
          </a:xfrm>
        </p:spPr>
        <p:txBody>
          <a:bodyPr>
            <a:normAutofit/>
          </a:bodyPr>
          <a:lstStyle/>
          <a:p>
            <a:pPr marL="0" indent="0">
              <a:buNone/>
            </a:pPr>
            <a:r>
              <a:rPr lang="en-US" dirty="0"/>
              <a:t> Final Logging &amp; Traceability Results:</a:t>
            </a:r>
          </a:p>
          <a:p>
            <a:pPr marL="0" indent="0">
              <a:buNone/>
            </a:pPr>
            <a:endParaRPr lang="en-US" dirty="0"/>
          </a:p>
        </p:txBody>
      </p:sp>
      <p:pic>
        <p:nvPicPr>
          <p:cNvPr id="4" name="image23.png">
            <a:extLst>
              <a:ext uri="{FF2B5EF4-FFF2-40B4-BE49-F238E27FC236}">
                <a16:creationId xmlns:a16="http://schemas.microsoft.com/office/drawing/2014/main" id="{029E6476-EA5F-0B1F-6654-4DCAA9439525}"/>
              </a:ext>
            </a:extLst>
          </p:cNvPr>
          <p:cNvPicPr/>
          <p:nvPr/>
        </p:nvPicPr>
        <p:blipFill>
          <a:blip r:embed="rId2"/>
          <a:srcRect r="28146" b="2732"/>
          <a:stretch>
            <a:fillRect/>
          </a:stretch>
        </p:blipFill>
        <p:spPr>
          <a:xfrm>
            <a:off x="3451123" y="1130710"/>
            <a:ext cx="4709652" cy="2546556"/>
          </a:xfrm>
          <a:prstGeom prst="rect">
            <a:avLst/>
          </a:prstGeom>
          <a:ln/>
        </p:spPr>
      </p:pic>
      <p:sp>
        <p:nvSpPr>
          <p:cNvPr id="6" name="TextBox 5">
            <a:extLst>
              <a:ext uri="{FF2B5EF4-FFF2-40B4-BE49-F238E27FC236}">
                <a16:creationId xmlns:a16="http://schemas.microsoft.com/office/drawing/2014/main" id="{2C9920F3-E14B-53C3-1ED6-F237AE3677F5}"/>
              </a:ext>
            </a:extLst>
          </p:cNvPr>
          <p:cNvSpPr txBox="1"/>
          <p:nvPr/>
        </p:nvSpPr>
        <p:spPr>
          <a:xfrm>
            <a:off x="521110" y="1641987"/>
            <a:ext cx="2136867" cy="400110"/>
          </a:xfrm>
          <a:prstGeom prst="rect">
            <a:avLst/>
          </a:prstGeom>
          <a:noFill/>
        </p:spPr>
        <p:txBody>
          <a:bodyPr wrap="none" rtlCol="0">
            <a:spAutoFit/>
          </a:bodyPr>
          <a:lstStyle/>
          <a:p>
            <a:r>
              <a:rPr lang="en-US" sz="2000" dirty="0"/>
              <a:t>1. SQLite Database</a:t>
            </a:r>
            <a:endParaRPr lang="en-IN" sz="2000" dirty="0"/>
          </a:p>
        </p:txBody>
      </p:sp>
      <p:pic>
        <p:nvPicPr>
          <p:cNvPr id="8" name="image7.png">
            <a:extLst>
              <a:ext uri="{FF2B5EF4-FFF2-40B4-BE49-F238E27FC236}">
                <a16:creationId xmlns:a16="http://schemas.microsoft.com/office/drawing/2014/main" id="{29D2960B-9D14-EE20-1C86-34731762E7BB}"/>
              </a:ext>
            </a:extLst>
          </p:cNvPr>
          <p:cNvPicPr/>
          <p:nvPr/>
        </p:nvPicPr>
        <p:blipFill>
          <a:blip r:embed="rId3"/>
          <a:srcRect/>
          <a:stretch>
            <a:fillRect/>
          </a:stretch>
        </p:blipFill>
        <p:spPr>
          <a:xfrm>
            <a:off x="3451123" y="3982065"/>
            <a:ext cx="4788309" cy="2467896"/>
          </a:xfrm>
          <a:prstGeom prst="rect">
            <a:avLst/>
          </a:prstGeom>
          <a:ln/>
        </p:spPr>
      </p:pic>
      <p:sp>
        <p:nvSpPr>
          <p:cNvPr id="9" name="TextBox 8">
            <a:extLst>
              <a:ext uri="{FF2B5EF4-FFF2-40B4-BE49-F238E27FC236}">
                <a16:creationId xmlns:a16="http://schemas.microsoft.com/office/drawing/2014/main" id="{229244CF-6FEE-9852-8345-1434665883DC}"/>
              </a:ext>
            </a:extLst>
          </p:cNvPr>
          <p:cNvSpPr txBox="1"/>
          <p:nvPr/>
        </p:nvSpPr>
        <p:spPr>
          <a:xfrm>
            <a:off x="521109" y="3982065"/>
            <a:ext cx="1615442" cy="400110"/>
          </a:xfrm>
          <a:prstGeom prst="rect">
            <a:avLst/>
          </a:prstGeom>
          <a:noFill/>
        </p:spPr>
        <p:txBody>
          <a:bodyPr wrap="none" rtlCol="0">
            <a:spAutoFit/>
          </a:bodyPr>
          <a:lstStyle/>
          <a:p>
            <a:r>
              <a:rPr lang="en-US" sz="2000" dirty="0"/>
              <a:t>2. Excel Sheet</a:t>
            </a:r>
            <a:endParaRPr lang="en-IN" sz="2000" dirty="0"/>
          </a:p>
        </p:txBody>
      </p:sp>
    </p:spTree>
    <p:extLst>
      <p:ext uri="{BB962C8B-B14F-4D97-AF65-F5344CB8AC3E}">
        <p14:creationId xmlns:p14="http://schemas.microsoft.com/office/powerpoint/2010/main" val="257361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22C04-A7A6-B3E9-4B70-FC55B5518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1FDE9-5CAD-7D48-3865-2DAF58F81AE8}"/>
              </a:ext>
            </a:extLst>
          </p:cNvPr>
          <p:cNvSpPr>
            <a:spLocks noGrp="1"/>
          </p:cNvSpPr>
          <p:nvPr>
            <p:ph type="title"/>
          </p:nvPr>
        </p:nvSpPr>
        <p:spPr/>
        <p:txBody>
          <a:bodyPr/>
          <a:lstStyle/>
          <a:p>
            <a:r>
              <a:rPr dirty="0"/>
              <a:t>Solving the Problem</a:t>
            </a:r>
          </a:p>
        </p:txBody>
      </p:sp>
      <p:sp>
        <p:nvSpPr>
          <p:cNvPr id="3" name="Content Placeholder 2">
            <a:extLst>
              <a:ext uri="{FF2B5EF4-FFF2-40B4-BE49-F238E27FC236}">
                <a16:creationId xmlns:a16="http://schemas.microsoft.com/office/drawing/2014/main" id="{C04713EE-FD78-57BD-B5B6-E522E8CA92C9}"/>
              </a:ext>
            </a:extLst>
          </p:cNvPr>
          <p:cNvSpPr>
            <a:spLocks noGrp="1"/>
          </p:cNvSpPr>
          <p:nvPr>
            <p:ph idx="1"/>
          </p:nvPr>
        </p:nvSpPr>
        <p:spPr>
          <a:xfrm>
            <a:off x="508000" y="1473201"/>
            <a:ext cx="8300720" cy="2469534"/>
          </a:xfrm>
        </p:spPr>
        <p:txBody>
          <a:bodyPr>
            <a:normAutofit/>
          </a:bodyPr>
          <a:lstStyle/>
          <a:p>
            <a:pPr marL="0" indent="0">
              <a:buNone/>
            </a:pPr>
            <a:r>
              <a:rPr lang="en-US" dirty="0">
                <a:solidFill>
                  <a:schemeClr val="accent2">
                    <a:lumMod val="60000"/>
                    <a:lumOff val="40000"/>
                  </a:schemeClr>
                </a:solidFill>
              </a:rPr>
              <a:t>7. Interactive Result Viewer</a:t>
            </a:r>
          </a:p>
          <a:p>
            <a:r>
              <a:rPr lang="en-US" dirty="0"/>
              <a:t>A </a:t>
            </a:r>
            <a:r>
              <a:rPr lang="en-US" dirty="0" err="1"/>
              <a:t>Streamlit</a:t>
            </a:r>
            <a:r>
              <a:rPr lang="en-US" dirty="0"/>
              <a:t>-based user interface allows users to query product inspection records in real time using Batch ID.</a:t>
            </a:r>
          </a:p>
          <a:p>
            <a:r>
              <a:rPr lang="en-US" dirty="0"/>
              <a:t>Complete inspection details are displayed for audits and reviews.</a:t>
            </a:r>
          </a:p>
          <a:p>
            <a:pPr marL="0" indent="0">
              <a:buNone/>
            </a:pPr>
            <a:endParaRPr lang="en-US" dirty="0"/>
          </a:p>
        </p:txBody>
      </p:sp>
      <p:pic>
        <p:nvPicPr>
          <p:cNvPr id="4" name="image20.png">
            <a:extLst>
              <a:ext uri="{FF2B5EF4-FFF2-40B4-BE49-F238E27FC236}">
                <a16:creationId xmlns:a16="http://schemas.microsoft.com/office/drawing/2014/main" id="{60E3E457-FA3D-03FC-1AA0-71844A80312C}"/>
              </a:ext>
            </a:extLst>
          </p:cNvPr>
          <p:cNvPicPr/>
          <p:nvPr/>
        </p:nvPicPr>
        <p:blipFill>
          <a:blip r:embed="rId2"/>
          <a:srcRect l="14162" t="10439" r="4560" b="7952"/>
          <a:stretch>
            <a:fillRect/>
          </a:stretch>
        </p:blipFill>
        <p:spPr>
          <a:xfrm>
            <a:off x="2241755" y="3857828"/>
            <a:ext cx="4660490" cy="2635046"/>
          </a:xfrm>
          <a:prstGeom prst="rect">
            <a:avLst/>
          </a:prstGeom>
          <a:ln/>
        </p:spPr>
      </p:pic>
    </p:spTree>
    <p:extLst>
      <p:ext uri="{BB962C8B-B14F-4D97-AF65-F5344CB8AC3E}">
        <p14:creationId xmlns:p14="http://schemas.microsoft.com/office/powerpoint/2010/main" val="418835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99880"/>
          </a:xfrm>
        </p:spPr>
        <p:txBody>
          <a:bodyPr/>
          <a:lstStyle/>
          <a:p>
            <a:r>
              <a:rPr dirty="0"/>
              <a:t>Final Reports</a:t>
            </a:r>
          </a:p>
        </p:txBody>
      </p:sp>
      <p:sp>
        <p:nvSpPr>
          <p:cNvPr id="6" name="Rectangle 2">
            <a:extLst>
              <a:ext uri="{FF2B5EF4-FFF2-40B4-BE49-F238E27FC236}">
                <a16:creationId xmlns:a16="http://schemas.microsoft.com/office/drawing/2014/main" id="{C81108D8-E939-0974-B7C2-9D2C09BF06C4}"/>
              </a:ext>
            </a:extLst>
          </p:cNvPr>
          <p:cNvSpPr>
            <a:spLocks noGrp="1" noChangeArrowheads="1"/>
          </p:cNvSpPr>
          <p:nvPr>
            <p:ph idx="1"/>
          </p:nvPr>
        </p:nvSpPr>
        <p:spPr bwMode="auto">
          <a:xfrm>
            <a:off x="628650" y="1596534"/>
            <a:ext cx="7600950" cy="480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IN" dirty="0">
                <a:solidFill>
                  <a:schemeClr val="accent2">
                    <a:lumMod val="60000"/>
                    <a:lumOff val="40000"/>
                  </a:schemeClr>
                </a:solidFill>
              </a:rPr>
              <a:t>1.Excel Report:</a:t>
            </a:r>
          </a:p>
          <a:p>
            <a:r>
              <a:rPr lang="en-IN" sz="1800" dirty="0"/>
              <a:t>final_combined_result55.xlsx</a:t>
            </a:r>
          </a:p>
          <a:p>
            <a:r>
              <a:rPr lang="en-IN" sz="1800" dirty="0"/>
              <a:t>Color-coded: Green = APPROVED, Red = REJECTED</a:t>
            </a:r>
          </a:p>
          <a:p>
            <a:pPr marL="0" indent="0">
              <a:buNone/>
            </a:pPr>
            <a:r>
              <a:rPr lang="en-IN" dirty="0">
                <a:solidFill>
                  <a:schemeClr val="accent2">
                    <a:lumMod val="60000"/>
                    <a:lumOff val="40000"/>
                  </a:schemeClr>
                </a:solidFill>
              </a:rPr>
              <a:t>2.SQLite Database:</a:t>
            </a:r>
          </a:p>
          <a:p>
            <a:r>
              <a:rPr lang="en-IN" sz="1800" dirty="0"/>
              <a:t> </a:t>
            </a:r>
            <a:r>
              <a:rPr lang="en-IN" sz="1800" dirty="0" err="1"/>
              <a:t>Inspection_results.db</a:t>
            </a:r>
            <a:r>
              <a:rPr lang="en-IN" sz="1800" dirty="0"/>
              <a:t> → </a:t>
            </a:r>
            <a:r>
              <a:rPr lang="en-IN" sz="1800" dirty="0" err="1"/>
              <a:t>FinalInspectionResults</a:t>
            </a:r>
            <a:r>
              <a:rPr lang="en-IN" sz="1800" dirty="0"/>
              <a:t> table</a:t>
            </a:r>
          </a:p>
          <a:p>
            <a:r>
              <a:rPr lang="en-IN" sz="1800" dirty="0"/>
              <a:t> Fields: Device ID, Batch ID, Timestamp, Result, Reason</a:t>
            </a:r>
          </a:p>
          <a:p>
            <a:pPr marL="0" indent="0">
              <a:buNone/>
            </a:pPr>
            <a:r>
              <a:rPr lang="en-IN" dirty="0">
                <a:solidFill>
                  <a:schemeClr val="accent2">
                    <a:lumMod val="60000"/>
                    <a:lumOff val="40000"/>
                  </a:schemeClr>
                </a:solidFill>
              </a:rPr>
              <a:t>3.Model Performance:</a:t>
            </a:r>
          </a:p>
          <a:p>
            <a:r>
              <a:rPr lang="en-IN" sz="1800" dirty="0"/>
              <a:t> ResNet18 + PCA</a:t>
            </a:r>
          </a:p>
          <a:p>
            <a:r>
              <a:rPr lang="en-IN" sz="1800" dirty="0"/>
              <a:t> Accuracy: 98%, AUROC: 1.0</a:t>
            </a:r>
          </a:p>
          <a:p>
            <a:r>
              <a:rPr lang="en-IN" sz="1800" dirty="0"/>
              <a:t> Zero false positives</a:t>
            </a:r>
          </a:p>
          <a:p>
            <a:pPr marL="0" indent="0">
              <a:buNone/>
            </a:pPr>
            <a:endParaRPr lang="en-IN"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45200-F275-30ED-DC1F-42494B27F9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E71E-22F1-F477-41A5-0923A99A4068}"/>
              </a:ext>
            </a:extLst>
          </p:cNvPr>
          <p:cNvSpPr>
            <a:spLocks noGrp="1"/>
          </p:cNvSpPr>
          <p:nvPr>
            <p:ph type="title"/>
          </p:nvPr>
        </p:nvSpPr>
        <p:spPr>
          <a:xfrm>
            <a:off x="628650" y="365127"/>
            <a:ext cx="7886700" cy="1099880"/>
          </a:xfrm>
        </p:spPr>
        <p:txBody>
          <a:bodyPr/>
          <a:lstStyle/>
          <a:p>
            <a:r>
              <a:rPr dirty="0"/>
              <a:t>Final Reports</a:t>
            </a:r>
          </a:p>
        </p:txBody>
      </p:sp>
      <p:sp>
        <p:nvSpPr>
          <p:cNvPr id="6" name="Rectangle 2">
            <a:extLst>
              <a:ext uri="{FF2B5EF4-FFF2-40B4-BE49-F238E27FC236}">
                <a16:creationId xmlns:a16="http://schemas.microsoft.com/office/drawing/2014/main" id="{F57218D2-B312-973D-259D-0CC92FB0BE06}"/>
              </a:ext>
            </a:extLst>
          </p:cNvPr>
          <p:cNvSpPr>
            <a:spLocks noGrp="1" noChangeArrowheads="1"/>
          </p:cNvSpPr>
          <p:nvPr>
            <p:ph idx="1"/>
          </p:nvPr>
        </p:nvSpPr>
        <p:spPr bwMode="auto">
          <a:xfrm>
            <a:off x="628650" y="1402635"/>
            <a:ext cx="7600950" cy="519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dirty="0">
                <a:solidFill>
                  <a:schemeClr val="accent2">
                    <a:lumMod val="60000"/>
                    <a:lumOff val="40000"/>
                  </a:schemeClr>
                </a:solidFill>
              </a:rPr>
              <a:t>4.AI Modules Used:</a:t>
            </a:r>
          </a:p>
          <a:p>
            <a:r>
              <a:rPr lang="en-US" sz="2400" dirty="0"/>
              <a:t>YOLOv5 (Label Detection)</a:t>
            </a:r>
          </a:p>
          <a:p>
            <a:r>
              <a:rPr lang="en-US" sz="2400" dirty="0"/>
              <a:t>OCR (Tesseract / </a:t>
            </a:r>
            <a:r>
              <a:rPr lang="en-US" sz="2400" dirty="0" err="1"/>
              <a:t>EasyOCR</a:t>
            </a:r>
            <a:r>
              <a:rPr lang="en-US" sz="2400" dirty="0"/>
              <a:t>)</a:t>
            </a:r>
          </a:p>
          <a:p>
            <a:r>
              <a:rPr lang="en-US" sz="2400" dirty="0"/>
              <a:t>CNN (Defect Detection)</a:t>
            </a:r>
          </a:p>
          <a:p>
            <a:pPr marL="0" indent="0">
              <a:buNone/>
            </a:pPr>
            <a:r>
              <a:rPr lang="en-US" dirty="0">
                <a:solidFill>
                  <a:schemeClr val="accent2">
                    <a:lumMod val="60000"/>
                    <a:lumOff val="40000"/>
                  </a:schemeClr>
                </a:solidFill>
              </a:rPr>
              <a:t>5.Traceability Support:</a:t>
            </a:r>
          </a:p>
          <a:p>
            <a:r>
              <a:rPr lang="en-US" sz="2400" dirty="0"/>
              <a:t> Logs stored in Excel and SQLite</a:t>
            </a:r>
          </a:p>
          <a:p>
            <a:r>
              <a:rPr lang="en-US" sz="2400" dirty="0"/>
              <a:t> </a:t>
            </a:r>
            <a:r>
              <a:rPr lang="en-US" sz="2400" dirty="0" err="1"/>
              <a:t>Streamlit</a:t>
            </a:r>
            <a:r>
              <a:rPr lang="en-US" sz="2400" dirty="0"/>
              <a:t> UI for Batch ID-based result viewer</a:t>
            </a:r>
          </a:p>
          <a:p>
            <a:pPr marL="0" indent="0">
              <a:buNone/>
            </a:pPr>
            <a:r>
              <a:rPr lang="en-US" dirty="0">
                <a:solidFill>
                  <a:schemeClr val="accent2">
                    <a:lumMod val="60000"/>
                    <a:lumOff val="40000"/>
                  </a:schemeClr>
                </a:solidFill>
              </a:rPr>
              <a:t>6.Benefits:</a:t>
            </a:r>
          </a:p>
          <a:p>
            <a:r>
              <a:rPr lang="en-US" sz="2400" dirty="0"/>
              <a:t> Improved inspection accuracy and compliance</a:t>
            </a:r>
          </a:p>
          <a:p>
            <a:r>
              <a:rPr lang="en-US" sz="2400" dirty="0"/>
              <a:t> End-to-end automated traceability</a:t>
            </a:r>
          </a:p>
          <a:p>
            <a:r>
              <a:rPr lang="en-US" sz="2400" dirty="0"/>
              <a:t> Ready for audit, review, and reporting</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872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Overview of Problem</a:t>
            </a:r>
          </a:p>
        </p:txBody>
      </p:sp>
      <p:sp>
        <p:nvSpPr>
          <p:cNvPr id="3" name="Content Placeholder 2"/>
          <p:cNvSpPr>
            <a:spLocks noGrp="1"/>
          </p:cNvSpPr>
          <p:nvPr>
            <p:ph idx="1"/>
          </p:nvPr>
        </p:nvSpPr>
        <p:spPr>
          <a:xfrm>
            <a:off x="628650" y="1690689"/>
            <a:ext cx="7886700" cy="4351338"/>
          </a:xfrm>
        </p:spPr>
        <p:txBody>
          <a:bodyPr>
            <a:normAutofit/>
          </a:bodyPr>
          <a:lstStyle/>
          <a:p>
            <a:pPr>
              <a:defRPr sz="1800"/>
            </a:pPr>
            <a:endParaRPr lang="en-US" sz="2400" dirty="0"/>
          </a:p>
          <a:p>
            <a:pPr marL="0" indent="0">
              <a:buNone/>
              <a:defRPr sz="1800"/>
            </a:pPr>
            <a:r>
              <a:rPr lang="en-US" sz="2400" dirty="0"/>
              <a:t>In today’s manufacturing industries, accurate product labeling and complete traceability are essential for maintaining high quality and meeting compliance standards. However, many factories still rely on manual or semi-automated labeling systems, which are prone to human errors, data mismatches, and poor integration with quality control systems. These limitations often lead to incorrect labels, missing or invalid data, and non-compliance with regulatory requirements such as RoHS and ISO.</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7A7B-BA1A-7457-B325-DCA762E7E97E}"/>
              </a:ext>
            </a:extLst>
          </p:cNvPr>
          <p:cNvSpPr>
            <a:spLocks noGrp="1"/>
          </p:cNvSpPr>
          <p:nvPr>
            <p:ph type="title"/>
          </p:nvPr>
        </p:nvSpPr>
        <p:spPr/>
        <p:txBody>
          <a:bodyPr/>
          <a:lstStyle/>
          <a:p>
            <a:r>
              <a:rPr lang="en-US" dirty="0"/>
              <a:t>Challenges &amp; Need for Smart Traceability</a:t>
            </a:r>
            <a:endParaRPr lang="en-IN" dirty="0"/>
          </a:p>
        </p:txBody>
      </p:sp>
      <p:sp>
        <p:nvSpPr>
          <p:cNvPr id="3" name="Content Placeholder 2">
            <a:extLst>
              <a:ext uri="{FF2B5EF4-FFF2-40B4-BE49-F238E27FC236}">
                <a16:creationId xmlns:a16="http://schemas.microsoft.com/office/drawing/2014/main" id="{78372546-E041-3059-BE4A-9E72D9354469}"/>
              </a:ext>
            </a:extLst>
          </p:cNvPr>
          <p:cNvSpPr>
            <a:spLocks noGrp="1"/>
          </p:cNvSpPr>
          <p:nvPr>
            <p:ph idx="1"/>
          </p:nvPr>
        </p:nvSpPr>
        <p:spPr>
          <a:xfrm>
            <a:off x="628650" y="1690689"/>
            <a:ext cx="7886700" cy="4189001"/>
          </a:xfrm>
        </p:spPr>
        <p:txBody>
          <a:bodyPr>
            <a:normAutofit/>
          </a:bodyPr>
          <a:lstStyle/>
          <a:p>
            <a:pPr marL="0" indent="0">
              <a:buNone/>
            </a:pPr>
            <a:endParaRPr lang="en-US" dirty="0"/>
          </a:p>
          <a:p>
            <a:pPr marL="0" indent="0">
              <a:buNone/>
            </a:pPr>
            <a:r>
              <a:rPr lang="en-US" dirty="0">
                <a:solidFill>
                  <a:schemeClr val="accent2">
                    <a:lumMod val="60000"/>
                    <a:lumOff val="40000"/>
                  </a:schemeClr>
                </a:solidFill>
              </a:rPr>
              <a:t>Traditional systems often result in:</a:t>
            </a:r>
          </a:p>
          <a:p>
            <a:pPr marL="0" indent="0">
              <a:buNone/>
            </a:pPr>
            <a:endParaRPr lang="en-US" dirty="0">
              <a:solidFill>
                <a:schemeClr val="accent2">
                  <a:lumMod val="60000"/>
                  <a:lumOff val="40000"/>
                </a:schemeClr>
              </a:solidFill>
            </a:endParaRPr>
          </a:p>
          <a:p>
            <a:r>
              <a:rPr lang="en-US" sz="2400" dirty="0"/>
              <a:t>Product recalls due to mislabeling or undetected defects</a:t>
            </a:r>
          </a:p>
          <a:p>
            <a:r>
              <a:rPr lang="en-US" sz="2400" dirty="0"/>
              <a:t>Regulatory violations leading to fines or bans</a:t>
            </a:r>
          </a:p>
          <a:p>
            <a:r>
              <a:rPr lang="en-US" sz="2400" dirty="0"/>
              <a:t>Inefficiencies in production and auditing processes</a:t>
            </a:r>
          </a:p>
          <a:p>
            <a:r>
              <a:rPr lang="en-US" sz="2400" dirty="0"/>
              <a:t>Loss of customer trust caused by inconsistent product quality</a:t>
            </a:r>
          </a:p>
          <a:p>
            <a:pPr marL="0" indent="0">
              <a:buNone/>
            </a:pPr>
            <a:endParaRPr lang="en-IN" dirty="0"/>
          </a:p>
        </p:txBody>
      </p:sp>
    </p:spTree>
    <p:extLst>
      <p:ext uri="{BB962C8B-B14F-4D97-AF65-F5344CB8AC3E}">
        <p14:creationId xmlns:p14="http://schemas.microsoft.com/office/powerpoint/2010/main" val="18398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7632E-D924-2BE6-2119-B0E1AEF5E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6874A-3063-E2DF-6DA5-775BA2E216E2}"/>
              </a:ext>
            </a:extLst>
          </p:cNvPr>
          <p:cNvSpPr>
            <a:spLocks noGrp="1"/>
          </p:cNvSpPr>
          <p:nvPr>
            <p:ph type="title"/>
          </p:nvPr>
        </p:nvSpPr>
        <p:spPr/>
        <p:txBody>
          <a:bodyPr/>
          <a:lstStyle/>
          <a:p>
            <a:r>
              <a:rPr lang="en-US" dirty="0"/>
              <a:t>Challenges &amp; Need for Smart Traceability</a:t>
            </a:r>
            <a:endParaRPr lang="en-IN" dirty="0"/>
          </a:p>
        </p:txBody>
      </p:sp>
      <p:sp>
        <p:nvSpPr>
          <p:cNvPr id="3" name="Content Placeholder 2">
            <a:extLst>
              <a:ext uri="{FF2B5EF4-FFF2-40B4-BE49-F238E27FC236}">
                <a16:creationId xmlns:a16="http://schemas.microsoft.com/office/drawing/2014/main" id="{FCA6C0A6-6E82-44F1-73EF-C4D8B12A0F62}"/>
              </a:ext>
            </a:extLst>
          </p:cNvPr>
          <p:cNvSpPr>
            <a:spLocks noGrp="1"/>
          </p:cNvSpPr>
          <p:nvPr>
            <p:ph idx="1"/>
          </p:nvPr>
        </p:nvSpPr>
        <p:spPr>
          <a:xfrm>
            <a:off x="628650" y="1690689"/>
            <a:ext cx="8210550" cy="4802185"/>
          </a:xfrm>
        </p:spPr>
        <p:txBody>
          <a:bodyPr>
            <a:normAutofit fontScale="70000" lnSpcReduction="20000"/>
          </a:bodyPr>
          <a:lstStyle/>
          <a:p>
            <a:pPr marL="0" indent="0">
              <a:buNone/>
            </a:pPr>
            <a:endParaRPr lang="en-US" dirty="0"/>
          </a:p>
          <a:p>
            <a:pPr marL="0" indent="0">
              <a:buNone/>
            </a:pPr>
            <a:r>
              <a:rPr lang="en-US" sz="4000" dirty="0">
                <a:solidFill>
                  <a:schemeClr val="accent2">
                    <a:lumMod val="60000"/>
                    <a:lumOff val="40000"/>
                  </a:schemeClr>
                </a:solidFill>
              </a:rPr>
              <a:t>To overcome these challenges, there is a need for a smart, AI-powered traceability system that can:</a:t>
            </a:r>
          </a:p>
          <a:p>
            <a:pPr marL="0" indent="0">
              <a:buNone/>
            </a:pPr>
            <a:endParaRPr lang="en-US" sz="4000" dirty="0">
              <a:solidFill>
                <a:schemeClr val="accent2">
                  <a:lumMod val="60000"/>
                  <a:lumOff val="40000"/>
                </a:schemeClr>
              </a:solidFill>
            </a:endParaRPr>
          </a:p>
          <a:p>
            <a:r>
              <a:rPr lang="en-US" sz="3400" dirty="0"/>
              <a:t>Automatically read and verify labels using OCR and QR/barcode scanning</a:t>
            </a:r>
          </a:p>
          <a:p>
            <a:r>
              <a:rPr lang="en-US" sz="3400" dirty="0"/>
              <a:t>Detect physical and printing defects through computer vision</a:t>
            </a:r>
          </a:p>
          <a:p>
            <a:r>
              <a:rPr lang="en-US" sz="3400" dirty="0"/>
              <a:t>Log inspection data in real time for full traceability</a:t>
            </a:r>
          </a:p>
          <a:p>
            <a:r>
              <a:rPr lang="en-US" sz="3400" dirty="0"/>
              <a:t>Make intelligent pass/fail decisions without human intervention</a:t>
            </a:r>
          </a:p>
          <a:p>
            <a:r>
              <a:rPr lang="en-US" sz="3400" dirty="0"/>
              <a:t>This project simulates such a system to improve labeling,</a:t>
            </a:r>
          </a:p>
          <a:p>
            <a:pPr marL="0" indent="0">
              <a:buNone/>
            </a:pPr>
            <a:r>
              <a:rPr lang="en-US" sz="3400" dirty="0"/>
              <a:t>    inspection, and compliance in modern manufacturing </a:t>
            </a:r>
          </a:p>
          <a:p>
            <a:pPr marL="0" indent="0">
              <a:buNone/>
            </a:pPr>
            <a:r>
              <a:rPr lang="en-US" sz="3400" dirty="0"/>
              <a:t>    environments.</a:t>
            </a:r>
          </a:p>
          <a:p>
            <a:pPr marL="0" indent="0">
              <a:buNone/>
            </a:pPr>
            <a:endParaRPr lang="en-IN" dirty="0"/>
          </a:p>
        </p:txBody>
      </p:sp>
    </p:spTree>
    <p:extLst>
      <p:ext uri="{BB962C8B-B14F-4D97-AF65-F5344CB8AC3E}">
        <p14:creationId xmlns:p14="http://schemas.microsoft.com/office/powerpoint/2010/main" val="211988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6.png">
            <a:extLst>
              <a:ext uri="{FF2B5EF4-FFF2-40B4-BE49-F238E27FC236}">
                <a16:creationId xmlns:a16="http://schemas.microsoft.com/office/drawing/2014/main" id="{DDD9840F-FC3E-49BB-1323-8399FF31889F}"/>
              </a:ext>
            </a:extLst>
          </p:cNvPr>
          <p:cNvPicPr/>
          <p:nvPr/>
        </p:nvPicPr>
        <p:blipFill>
          <a:blip r:embed="rId2"/>
          <a:srcRect/>
          <a:stretch>
            <a:fillRect/>
          </a:stretch>
        </p:blipFill>
        <p:spPr>
          <a:xfrm>
            <a:off x="4415038" y="509869"/>
            <a:ext cx="4474319" cy="5667094"/>
          </a:xfrm>
          <a:prstGeom prst="rect">
            <a:avLst/>
          </a:prstGeom>
          <a:ln/>
        </p:spPr>
      </p:pic>
      <p:sp>
        <p:nvSpPr>
          <p:cNvPr id="3" name="TextBox 2">
            <a:extLst>
              <a:ext uri="{FF2B5EF4-FFF2-40B4-BE49-F238E27FC236}">
                <a16:creationId xmlns:a16="http://schemas.microsoft.com/office/drawing/2014/main" id="{21FF42DF-598E-1235-09EF-15F58D08B16A}"/>
              </a:ext>
            </a:extLst>
          </p:cNvPr>
          <p:cNvSpPr txBox="1"/>
          <p:nvPr/>
        </p:nvSpPr>
        <p:spPr>
          <a:xfrm>
            <a:off x="289366" y="509869"/>
            <a:ext cx="4125671" cy="1446550"/>
          </a:xfrm>
          <a:prstGeom prst="rect">
            <a:avLst/>
          </a:prstGeom>
          <a:noFill/>
        </p:spPr>
        <p:txBody>
          <a:bodyPr wrap="square" rtlCol="0">
            <a:spAutoFit/>
          </a:bodyPr>
          <a:lstStyle/>
          <a:p>
            <a:r>
              <a:rPr lang="en-IN" sz="4400" dirty="0"/>
              <a:t>Solving the Problem</a:t>
            </a:r>
          </a:p>
        </p:txBody>
      </p:sp>
      <p:sp>
        <p:nvSpPr>
          <p:cNvPr id="4" name="TextBox 3">
            <a:extLst>
              <a:ext uri="{FF2B5EF4-FFF2-40B4-BE49-F238E27FC236}">
                <a16:creationId xmlns:a16="http://schemas.microsoft.com/office/drawing/2014/main" id="{362B4700-9562-BFA5-7098-3F44D82C8DBE}"/>
              </a:ext>
            </a:extLst>
          </p:cNvPr>
          <p:cNvSpPr txBox="1"/>
          <p:nvPr/>
        </p:nvSpPr>
        <p:spPr>
          <a:xfrm>
            <a:off x="289367" y="2118167"/>
            <a:ext cx="3773348" cy="3785652"/>
          </a:xfrm>
          <a:prstGeom prst="rect">
            <a:avLst/>
          </a:prstGeom>
          <a:noFill/>
        </p:spPr>
        <p:txBody>
          <a:bodyPr wrap="square" rtlCol="0">
            <a:spAutoFit/>
          </a:bodyPr>
          <a:lstStyle/>
          <a:p>
            <a:r>
              <a:rPr lang="en-US" sz="2400" dirty="0"/>
              <a:t>To overcome the drawbacks of semi-automated and error-prone labeling systems in manufacturing, our solution integrates AI, computer vision, and machine learning into a </a:t>
            </a:r>
            <a:r>
              <a:rPr lang="en-US" sz="2400" b="1" dirty="0"/>
              <a:t>Smart Product Traceability Station</a:t>
            </a:r>
            <a:r>
              <a:rPr lang="en-US" sz="2400" dirty="0"/>
              <a:t>. Here’s how the problem is solved:</a:t>
            </a:r>
          </a:p>
        </p:txBody>
      </p:sp>
    </p:spTree>
    <p:extLst>
      <p:ext uri="{BB962C8B-B14F-4D97-AF65-F5344CB8AC3E}">
        <p14:creationId xmlns:p14="http://schemas.microsoft.com/office/powerpoint/2010/main" val="326099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Solving the Problem</a:t>
            </a:r>
          </a:p>
        </p:txBody>
      </p:sp>
      <p:sp>
        <p:nvSpPr>
          <p:cNvPr id="3" name="Content Placeholder 2"/>
          <p:cNvSpPr>
            <a:spLocks noGrp="1"/>
          </p:cNvSpPr>
          <p:nvPr>
            <p:ph idx="1"/>
          </p:nvPr>
        </p:nvSpPr>
        <p:spPr>
          <a:xfrm>
            <a:off x="508000" y="1473200"/>
            <a:ext cx="8300720" cy="2282723"/>
          </a:xfrm>
        </p:spPr>
        <p:txBody>
          <a:bodyPr>
            <a:normAutofit/>
          </a:bodyPr>
          <a:lstStyle/>
          <a:p>
            <a:pPr marL="0" indent="0">
              <a:buNone/>
            </a:pPr>
            <a:r>
              <a:rPr lang="en-US" sz="3000" dirty="0">
                <a:solidFill>
                  <a:schemeClr val="accent2">
                    <a:lumMod val="60000"/>
                    <a:lumOff val="40000"/>
                  </a:schemeClr>
                </a:solidFill>
              </a:rPr>
              <a:t>1. Automated Product Verification</a:t>
            </a:r>
          </a:p>
          <a:p>
            <a:r>
              <a:rPr lang="en-US" sz="2600" dirty="0"/>
              <a:t>Every product's Batch ID and RoHS Compliance is verified at the beginning of the process.</a:t>
            </a:r>
          </a:p>
          <a:p>
            <a:r>
              <a:rPr lang="en-US" sz="2600" dirty="0"/>
              <a:t>Non-compliant products are immediately rejected and logged into the database.</a:t>
            </a:r>
          </a:p>
          <a:p>
            <a:pPr marL="0" indent="0">
              <a:buNone/>
            </a:pPr>
            <a:endParaRPr lang="en-US" dirty="0"/>
          </a:p>
        </p:txBody>
      </p:sp>
      <p:pic>
        <p:nvPicPr>
          <p:cNvPr id="8" name="Picture 7">
            <a:extLst>
              <a:ext uri="{FF2B5EF4-FFF2-40B4-BE49-F238E27FC236}">
                <a16:creationId xmlns:a16="http://schemas.microsoft.com/office/drawing/2014/main" id="{E80A5B3D-526B-57D4-82A0-F71D1828EDD1}"/>
              </a:ext>
            </a:extLst>
          </p:cNvPr>
          <p:cNvPicPr>
            <a:picLocks noChangeAspect="1"/>
          </p:cNvPicPr>
          <p:nvPr/>
        </p:nvPicPr>
        <p:blipFill>
          <a:blip r:embed="rId2"/>
          <a:stretch>
            <a:fillRect/>
          </a:stretch>
        </p:blipFill>
        <p:spPr>
          <a:xfrm>
            <a:off x="508000" y="3992841"/>
            <a:ext cx="4355690" cy="2048369"/>
          </a:xfrm>
          <a:prstGeom prst="rect">
            <a:avLst/>
          </a:prstGeom>
        </p:spPr>
      </p:pic>
      <p:pic>
        <p:nvPicPr>
          <p:cNvPr id="10" name="Picture 9">
            <a:extLst>
              <a:ext uri="{FF2B5EF4-FFF2-40B4-BE49-F238E27FC236}">
                <a16:creationId xmlns:a16="http://schemas.microsoft.com/office/drawing/2014/main" id="{FE5433C5-CDD8-8603-A9A9-2B1240B00A92}"/>
              </a:ext>
            </a:extLst>
          </p:cNvPr>
          <p:cNvPicPr>
            <a:picLocks noChangeAspect="1"/>
          </p:cNvPicPr>
          <p:nvPr/>
        </p:nvPicPr>
        <p:blipFill>
          <a:blip r:embed="rId3"/>
          <a:srcRect r="36494"/>
          <a:stretch>
            <a:fillRect/>
          </a:stretch>
        </p:blipFill>
        <p:spPr>
          <a:xfrm>
            <a:off x="4955955" y="3838659"/>
            <a:ext cx="4011064" cy="2356732"/>
          </a:xfrm>
          <a:prstGeom prst="rect">
            <a:avLst/>
          </a:prstGeom>
        </p:spPr>
      </p:pic>
      <p:pic>
        <p:nvPicPr>
          <p:cNvPr id="12" name="Picture 11">
            <a:extLst>
              <a:ext uri="{FF2B5EF4-FFF2-40B4-BE49-F238E27FC236}">
                <a16:creationId xmlns:a16="http://schemas.microsoft.com/office/drawing/2014/main" id="{5455D7E6-24F0-C365-70B0-0A2F4DF41552}"/>
              </a:ext>
            </a:extLst>
          </p:cNvPr>
          <p:cNvPicPr>
            <a:picLocks noChangeAspect="1"/>
          </p:cNvPicPr>
          <p:nvPr/>
        </p:nvPicPr>
        <p:blipFill>
          <a:blip r:embed="rId4"/>
          <a:stretch>
            <a:fillRect/>
          </a:stretch>
        </p:blipFill>
        <p:spPr>
          <a:xfrm>
            <a:off x="7907007" y="4607830"/>
            <a:ext cx="901713" cy="8183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6EDA2-7CBA-22F9-529E-88B6538DC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CEBB3-2F13-CAC6-F837-4C5C33836A84}"/>
              </a:ext>
            </a:extLst>
          </p:cNvPr>
          <p:cNvSpPr>
            <a:spLocks noGrp="1"/>
          </p:cNvSpPr>
          <p:nvPr>
            <p:ph type="title"/>
          </p:nvPr>
        </p:nvSpPr>
        <p:spPr/>
        <p:txBody>
          <a:bodyPr/>
          <a:lstStyle/>
          <a:p>
            <a:r>
              <a:rPr dirty="0"/>
              <a:t>Solving the Problem</a:t>
            </a:r>
          </a:p>
        </p:txBody>
      </p:sp>
      <p:sp>
        <p:nvSpPr>
          <p:cNvPr id="3" name="Content Placeholder 2">
            <a:extLst>
              <a:ext uri="{FF2B5EF4-FFF2-40B4-BE49-F238E27FC236}">
                <a16:creationId xmlns:a16="http://schemas.microsoft.com/office/drawing/2014/main" id="{7FEF5A82-3A40-84AD-8482-DD287F3D9DBD}"/>
              </a:ext>
            </a:extLst>
          </p:cNvPr>
          <p:cNvSpPr>
            <a:spLocks noGrp="1"/>
          </p:cNvSpPr>
          <p:nvPr>
            <p:ph idx="1"/>
          </p:nvPr>
        </p:nvSpPr>
        <p:spPr>
          <a:xfrm>
            <a:off x="508000" y="1473201"/>
            <a:ext cx="8300720" cy="3230880"/>
          </a:xfrm>
        </p:spPr>
        <p:txBody>
          <a:bodyPr>
            <a:normAutofit/>
          </a:bodyPr>
          <a:lstStyle/>
          <a:p>
            <a:pPr marL="0" indent="0">
              <a:buNone/>
            </a:pPr>
            <a:r>
              <a:rPr lang="en-US" sz="3000" dirty="0">
                <a:solidFill>
                  <a:schemeClr val="accent2">
                    <a:lumMod val="60000"/>
                    <a:lumOff val="40000"/>
                  </a:schemeClr>
                </a:solidFill>
              </a:rPr>
              <a:t>2. Label Generation &amp; QR Integration</a:t>
            </a:r>
          </a:p>
          <a:p>
            <a:r>
              <a:rPr lang="en-US" sz="2600" dirty="0"/>
              <a:t>For compliant products, a label is generated using the </a:t>
            </a:r>
            <a:r>
              <a:rPr lang="en-US" sz="2600" dirty="0" err="1"/>
              <a:t>qrcode</a:t>
            </a:r>
            <a:r>
              <a:rPr lang="en-US" sz="2600" dirty="0"/>
              <a:t> and PIL libraries.</a:t>
            </a:r>
          </a:p>
          <a:p>
            <a:r>
              <a:rPr lang="en-US" sz="2600" dirty="0"/>
              <a:t>The label includes:</a:t>
            </a:r>
          </a:p>
          <a:p>
            <a:r>
              <a:rPr lang="en-US" sz="2600" dirty="0"/>
              <a:t>QR code with JSON-encoded metadata</a:t>
            </a:r>
          </a:p>
          <a:p>
            <a:r>
              <a:rPr lang="en-US" sz="2600" dirty="0"/>
              <a:t>Human-readable fields such as Device ID, Serial Number, and Manufacturing Date</a:t>
            </a:r>
          </a:p>
          <a:p>
            <a:pPr marL="0" indent="0">
              <a:buNone/>
            </a:pPr>
            <a:endParaRPr lang="en-US" dirty="0"/>
          </a:p>
        </p:txBody>
      </p:sp>
      <p:pic>
        <p:nvPicPr>
          <p:cNvPr id="3074" name="Picture 2">
            <a:extLst>
              <a:ext uri="{FF2B5EF4-FFF2-40B4-BE49-F238E27FC236}">
                <a16:creationId xmlns:a16="http://schemas.microsoft.com/office/drawing/2014/main" id="{3E7BD785-5EDD-AAEC-91D1-85A09F28B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4704081"/>
            <a:ext cx="1882140" cy="19463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7F2B203-16A3-0B88-55E2-BB58B4686F2C}"/>
              </a:ext>
            </a:extLst>
          </p:cNvPr>
          <p:cNvPicPr>
            <a:picLocks noChangeAspect="1"/>
          </p:cNvPicPr>
          <p:nvPr/>
        </p:nvPicPr>
        <p:blipFill>
          <a:blip r:embed="rId3"/>
          <a:stretch>
            <a:fillRect/>
          </a:stretch>
        </p:blipFill>
        <p:spPr>
          <a:xfrm>
            <a:off x="3625850" y="4704081"/>
            <a:ext cx="4889500" cy="1945893"/>
          </a:xfrm>
          <a:prstGeom prst="rect">
            <a:avLst/>
          </a:prstGeom>
        </p:spPr>
      </p:pic>
    </p:spTree>
    <p:extLst>
      <p:ext uri="{BB962C8B-B14F-4D97-AF65-F5344CB8AC3E}">
        <p14:creationId xmlns:p14="http://schemas.microsoft.com/office/powerpoint/2010/main" val="39174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CC579-6781-3D5B-3D98-A50F1BDE5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46756E-F202-2944-1ACB-A1E0AD2806E4}"/>
              </a:ext>
            </a:extLst>
          </p:cNvPr>
          <p:cNvSpPr>
            <a:spLocks noGrp="1"/>
          </p:cNvSpPr>
          <p:nvPr>
            <p:ph type="title"/>
          </p:nvPr>
        </p:nvSpPr>
        <p:spPr/>
        <p:txBody>
          <a:bodyPr/>
          <a:lstStyle/>
          <a:p>
            <a:r>
              <a:rPr dirty="0"/>
              <a:t>Solving the Problem</a:t>
            </a:r>
          </a:p>
        </p:txBody>
      </p:sp>
      <p:sp>
        <p:nvSpPr>
          <p:cNvPr id="3" name="Content Placeholder 2">
            <a:extLst>
              <a:ext uri="{FF2B5EF4-FFF2-40B4-BE49-F238E27FC236}">
                <a16:creationId xmlns:a16="http://schemas.microsoft.com/office/drawing/2014/main" id="{361A37C3-B51D-31DB-AFFC-738DD042897F}"/>
              </a:ext>
            </a:extLst>
          </p:cNvPr>
          <p:cNvSpPr>
            <a:spLocks noGrp="1"/>
          </p:cNvSpPr>
          <p:nvPr>
            <p:ph idx="1"/>
          </p:nvPr>
        </p:nvSpPr>
        <p:spPr>
          <a:xfrm>
            <a:off x="508000" y="1473201"/>
            <a:ext cx="8300720" cy="3322320"/>
          </a:xfrm>
        </p:spPr>
        <p:txBody>
          <a:bodyPr>
            <a:normAutofit/>
          </a:bodyPr>
          <a:lstStyle/>
          <a:p>
            <a:pPr marL="0" indent="0">
              <a:buNone/>
            </a:pPr>
            <a:r>
              <a:rPr lang="en-US" dirty="0">
                <a:solidFill>
                  <a:schemeClr val="accent2">
                    <a:lumMod val="60000"/>
                    <a:lumOff val="40000"/>
                  </a:schemeClr>
                </a:solidFill>
              </a:rPr>
              <a:t>3. OCR &amp; Metadata Extraction</a:t>
            </a:r>
          </a:p>
          <a:p>
            <a:r>
              <a:rPr lang="en-US" sz="2400" dirty="0"/>
              <a:t>The system combines the following to extract and verify metadata:</a:t>
            </a:r>
          </a:p>
          <a:p>
            <a:r>
              <a:rPr lang="en-US" sz="2400" dirty="0"/>
              <a:t>YOLOv5 to detect QR and text regions</a:t>
            </a:r>
          </a:p>
          <a:p>
            <a:r>
              <a:rPr lang="en-US" sz="2400" dirty="0"/>
              <a:t> </a:t>
            </a:r>
            <a:r>
              <a:rPr lang="en-US" sz="2400" dirty="0" err="1"/>
              <a:t>EasyOCR</a:t>
            </a:r>
            <a:r>
              <a:rPr lang="en-US" sz="2400" dirty="0"/>
              <a:t> or Tesseract to extract printed text</a:t>
            </a:r>
          </a:p>
          <a:p>
            <a:r>
              <a:rPr lang="en-US" sz="2400" dirty="0"/>
              <a:t> </a:t>
            </a:r>
            <a:r>
              <a:rPr lang="en-US" sz="2400" dirty="0" err="1"/>
              <a:t>Pyzbar</a:t>
            </a:r>
            <a:r>
              <a:rPr lang="en-US" sz="2400" dirty="0"/>
              <a:t> to decode QR codes</a:t>
            </a:r>
          </a:p>
          <a:p>
            <a:r>
              <a:rPr lang="en-US" sz="2400" dirty="0"/>
              <a:t>All extracted metadata is validated against the existing dataset.</a:t>
            </a:r>
          </a:p>
          <a:p>
            <a:pPr marL="0" indent="0">
              <a:buNone/>
            </a:pPr>
            <a:endParaRPr lang="en-US" dirty="0"/>
          </a:p>
        </p:txBody>
      </p:sp>
      <p:pic>
        <p:nvPicPr>
          <p:cNvPr id="2052" name="Picture 4">
            <a:extLst>
              <a:ext uri="{FF2B5EF4-FFF2-40B4-BE49-F238E27FC236}">
                <a16:creationId xmlns:a16="http://schemas.microsoft.com/office/drawing/2014/main" id="{49EA272D-8760-3DB6-93DF-CD8888F9A9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5" t="4398"/>
          <a:stretch>
            <a:fillRect/>
          </a:stretch>
        </p:blipFill>
        <p:spPr bwMode="auto">
          <a:xfrm>
            <a:off x="628650" y="4663440"/>
            <a:ext cx="5109198" cy="199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2C04-8B97-5A69-B0FC-0F4B943C0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60BCCC-B6CB-9E0B-32DF-0E40CCBA4780}"/>
              </a:ext>
            </a:extLst>
          </p:cNvPr>
          <p:cNvSpPr>
            <a:spLocks noGrp="1"/>
          </p:cNvSpPr>
          <p:nvPr>
            <p:ph type="title"/>
          </p:nvPr>
        </p:nvSpPr>
        <p:spPr/>
        <p:txBody>
          <a:bodyPr/>
          <a:lstStyle/>
          <a:p>
            <a:r>
              <a:rPr dirty="0"/>
              <a:t>Solving the Problem</a:t>
            </a:r>
          </a:p>
        </p:txBody>
      </p:sp>
      <p:sp>
        <p:nvSpPr>
          <p:cNvPr id="3" name="Content Placeholder 2">
            <a:extLst>
              <a:ext uri="{FF2B5EF4-FFF2-40B4-BE49-F238E27FC236}">
                <a16:creationId xmlns:a16="http://schemas.microsoft.com/office/drawing/2014/main" id="{1D9A962E-CFE9-CFD5-FE4D-892090400FD3}"/>
              </a:ext>
            </a:extLst>
          </p:cNvPr>
          <p:cNvSpPr>
            <a:spLocks noGrp="1"/>
          </p:cNvSpPr>
          <p:nvPr>
            <p:ph idx="1"/>
          </p:nvPr>
        </p:nvSpPr>
        <p:spPr>
          <a:xfrm>
            <a:off x="508000" y="1473201"/>
            <a:ext cx="8300720" cy="3464559"/>
          </a:xfrm>
        </p:spPr>
        <p:txBody>
          <a:bodyPr>
            <a:normAutofit/>
          </a:bodyPr>
          <a:lstStyle/>
          <a:p>
            <a:pPr marL="0" indent="0">
              <a:buNone/>
            </a:pPr>
            <a:r>
              <a:rPr lang="en-US" dirty="0">
                <a:solidFill>
                  <a:schemeClr val="accent2">
                    <a:lumMod val="60000"/>
                    <a:lumOff val="40000"/>
                  </a:schemeClr>
                </a:solidFill>
              </a:rPr>
              <a:t>4. Defect Detection using CNN</a:t>
            </a:r>
          </a:p>
          <a:p>
            <a:r>
              <a:rPr lang="en-US" sz="2400" dirty="0"/>
              <a:t>A ResNet18 model is used to detect defects in bottle images from the </a:t>
            </a:r>
            <a:r>
              <a:rPr lang="en-US" sz="2400" dirty="0" err="1"/>
              <a:t>MVTec</a:t>
            </a:r>
            <a:r>
              <a:rPr lang="en-US" sz="2400" dirty="0"/>
              <a:t> dataset.</a:t>
            </a:r>
          </a:p>
          <a:p>
            <a:r>
              <a:rPr lang="en-US" sz="2400" dirty="0"/>
              <a:t>Anomaly detection techniques used:</a:t>
            </a:r>
          </a:p>
          <a:p>
            <a:r>
              <a:rPr lang="en-US" sz="2400" dirty="0"/>
              <a:t>PCA (Principal Component Analysis)</a:t>
            </a:r>
          </a:p>
          <a:p>
            <a:r>
              <a:rPr lang="en-US" sz="2400" dirty="0"/>
              <a:t>OCSVM (One-Class Support Vector Machine)</a:t>
            </a:r>
          </a:p>
          <a:p>
            <a:r>
              <a:rPr lang="en-US" sz="2400" dirty="0"/>
              <a:t>The model achieved 98% accuracy with AUROC score of 1.0 and no false positives.</a:t>
            </a:r>
          </a:p>
          <a:p>
            <a:pPr marL="0" indent="0">
              <a:buNone/>
            </a:pPr>
            <a:endParaRPr lang="en-US" dirty="0"/>
          </a:p>
        </p:txBody>
      </p:sp>
      <p:pic>
        <p:nvPicPr>
          <p:cNvPr id="4102" name="Picture 6">
            <a:extLst>
              <a:ext uri="{FF2B5EF4-FFF2-40B4-BE49-F238E27FC236}">
                <a16:creationId xmlns:a16="http://schemas.microsoft.com/office/drawing/2014/main" id="{7F735E29-3CB6-8835-1F04-7115479ED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893" y="4937760"/>
            <a:ext cx="3161286" cy="18064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02E487C3-5F9A-66A4-C8B2-C81AB22F30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98" t="16466" r="44459" b="-1"/>
          <a:stretch>
            <a:fillRect/>
          </a:stretch>
        </p:blipFill>
        <p:spPr bwMode="auto">
          <a:xfrm>
            <a:off x="5034823" y="4601835"/>
            <a:ext cx="2342208" cy="214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365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619</TotalTime>
  <Words>865</Words>
  <Application>Microsoft Office PowerPoint</Application>
  <PresentationFormat>On-screen Show (4:3)</PresentationFormat>
  <Paragraphs>111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Smart Labeling and Inspection System </vt:lpstr>
      <vt:lpstr>Overview of Problem</vt:lpstr>
      <vt:lpstr>Challenges &amp; Need for Smart Traceability</vt:lpstr>
      <vt:lpstr>Challenges &amp; Need for Smart Traceability</vt:lpstr>
      <vt:lpstr>PowerPoint Presentation</vt:lpstr>
      <vt:lpstr>Solving the Problem</vt:lpstr>
      <vt:lpstr>Solving the Problem</vt:lpstr>
      <vt:lpstr>Solving the Problem</vt:lpstr>
      <vt:lpstr>Solving the Problem</vt:lpstr>
      <vt:lpstr>PowerPoint Presentation</vt:lpstr>
      <vt:lpstr>Solving the Problem</vt:lpstr>
      <vt:lpstr>Solving the Problem</vt:lpstr>
      <vt:lpstr>PowerPoint Presentation</vt:lpstr>
      <vt:lpstr>Solving the Problem</vt:lpstr>
      <vt:lpstr>Final Reports</vt:lpstr>
      <vt:lpstr>Final Reports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HARSHITHA</dc:creator>
  <cp:keywords/>
  <dc:description>generated using python-pptx</dc:description>
  <cp:lastModifiedBy>Shreya Karmakar</cp:lastModifiedBy>
  <cp:revision>4</cp:revision>
  <dcterms:created xsi:type="dcterms:W3CDTF">2013-01-27T09:14:16Z</dcterms:created>
  <dcterms:modified xsi:type="dcterms:W3CDTF">2025-07-09T03:42:55Z</dcterms:modified>
  <cp:category/>
</cp:coreProperties>
</file>