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handoutMasterIdLst>
    <p:handoutMasterId r:id="rId29"/>
  </p:handoutMasterIdLst>
  <p:sldIdLst>
    <p:sldId id="257" r:id="rId2"/>
    <p:sldId id="258" r:id="rId3"/>
    <p:sldId id="263" r:id="rId4"/>
    <p:sldId id="265"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p:scale>
          <a:sx n="100" d="100"/>
          <a:sy n="100" d="100"/>
        </p:scale>
        <p:origin x="-211"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7/30/2023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7B1E0-F476-4322-AA53-0018286DBC2F}" type="datetime1">
              <a:rPr lang="en-US" smtClean="0"/>
              <a:t>7/30/2023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E9944-B6E8-44FA-B3BC-28C8F3B97A63}" type="datetime1">
              <a:rPr lang="en-US" smtClean="0"/>
              <a:t>7/30/2023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6BA2A-22AB-40C3-A6FE-08AE8F5EAD50}" type="datetime1">
              <a:rPr lang="en-US" smtClean="0"/>
              <a:t>7/30/2023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99E97-DADD-4C08-B07A-21ABC2EC9C0C}" type="datetime1">
              <a:rPr lang="en-US" smtClean="0"/>
              <a:t>7/30/2023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7/30/2023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2E9D0-9F88-4809-9326-E87DB6BC4685}" type="datetime1">
              <a:rPr lang="en-US" smtClean="0"/>
              <a:t>7/30/2023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BD937-36D5-440B-91A0-6786F6EDBFCD}" type="datetime1">
              <a:rPr lang="en-US" smtClean="0"/>
              <a:t>7/30/2023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AD020A-2292-4331-AC54-713AADF8BC0C}" type="datetime1">
              <a:rPr lang="en-US" smtClean="0"/>
              <a:t>7/30/2023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7/30/2023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7/30/2023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7/30/2023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7/30/2023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Algerian" panose="04020705040A02060702" pitchFamily="82" charset="0"/>
              </a:rPr>
              <a:t>MusicOn</a:t>
            </a:r>
            <a:endParaRPr lang="en-US" sz="6600"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694" y="525742"/>
            <a:ext cx="10515600" cy="5955739"/>
          </a:xfrm>
        </p:spPr>
        <p:txBody>
          <a:bodyPr>
            <a:normAutofit fontScale="47500" lnSpcReduction="20000"/>
          </a:bodyPr>
          <a:lstStyle/>
          <a:p>
            <a:pPr marL="0" indent="0">
              <a:buNone/>
            </a:pPr>
            <a:r>
              <a:rPr lang="en-US" dirty="0"/>
              <a:t> </a:t>
            </a:r>
            <a:r>
              <a:rPr lang="en-US" dirty="0" smtClean="0"/>
              <a:t>                                                       </a:t>
            </a:r>
          </a:p>
          <a:p>
            <a:pPr marL="0" indent="0">
              <a:buNone/>
            </a:pPr>
            <a:r>
              <a:rPr lang="en-US" dirty="0" smtClean="0"/>
              <a:t>                                                       </a:t>
            </a:r>
            <a:r>
              <a:rPr lang="en-US" sz="5100" dirty="0" smtClean="0">
                <a:latin typeface="Berlin Sans FB Demi" panose="020E0802020502020306" pitchFamily="34" charset="0"/>
              </a:rPr>
              <a:t>FLOWCHART OF FROTEND ARCHITECTURE</a:t>
            </a:r>
          </a:p>
          <a:p>
            <a:pPr marL="0" indent="0">
              <a:buNone/>
            </a:pPr>
            <a:r>
              <a:rPr lang="en-US" dirty="0" smtClean="0"/>
              <a:t>                        +----------------------+</a:t>
            </a:r>
            <a:endParaRPr lang="en-US" dirty="0"/>
          </a:p>
          <a:p>
            <a:pPr marL="0" indent="0">
              <a:buNone/>
            </a:pPr>
            <a:r>
              <a:rPr lang="en-US" dirty="0"/>
              <a:t>                        | </a:t>
            </a:r>
            <a:r>
              <a:rPr lang="en-US" dirty="0" err="1"/>
              <a:t>app.component</a:t>
            </a:r>
            <a:r>
              <a:rPr lang="en-US" dirty="0"/>
              <a:t>   </a:t>
            </a:r>
            <a:r>
              <a:rPr lang="en-US" dirty="0" smtClean="0"/>
              <a:t> </a:t>
            </a:r>
            <a:r>
              <a:rPr lang="en-US" dirty="0"/>
              <a:t>|</a:t>
            </a:r>
          </a:p>
          <a:p>
            <a:pPr marL="0" indent="0">
              <a:buNone/>
            </a:pPr>
            <a:r>
              <a:rPr lang="en-US" dirty="0"/>
              <a:t>                        |                    </a:t>
            </a:r>
            <a:r>
              <a:rPr lang="en-US" dirty="0" smtClean="0"/>
              <a:t>|</a:t>
            </a:r>
          </a:p>
          <a:p>
            <a:pPr marL="0" indent="0">
              <a:buNone/>
            </a:pPr>
            <a:r>
              <a:rPr lang="en-US" dirty="0" smtClean="0"/>
              <a:t>                        +---+--------------+---+</a:t>
            </a:r>
            <a:endParaRPr lang="en-US" dirty="0"/>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a:t>
            </a:r>
          </a:p>
          <a:p>
            <a:pPr marL="0" indent="0">
              <a:buNone/>
            </a:pPr>
            <a:r>
              <a:rPr lang="en-US" dirty="0"/>
              <a:t>+--------------------+    </a:t>
            </a:r>
            <a:r>
              <a:rPr lang="en-US" dirty="0" smtClean="0"/>
              <a:t>  |              </a:t>
            </a:r>
            <a:r>
              <a:rPr lang="en-US" dirty="0"/>
              <a:t>|    </a:t>
            </a:r>
            <a:r>
              <a:rPr lang="en-US" dirty="0" smtClean="0"/>
              <a:t>+---------------------------------------+</a:t>
            </a:r>
            <a:endParaRPr lang="en-US" dirty="0"/>
          </a:p>
          <a:p>
            <a:pPr marL="0" indent="0">
              <a:buNone/>
            </a:pPr>
            <a:r>
              <a:rPr lang="en-US" dirty="0"/>
              <a:t>| </a:t>
            </a:r>
            <a:r>
              <a:rPr lang="en-US" dirty="0" err="1"/>
              <a:t>login.component</a:t>
            </a:r>
            <a:r>
              <a:rPr lang="en-US" dirty="0"/>
              <a:t>    </a:t>
            </a:r>
            <a:r>
              <a:rPr lang="en-US" dirty="0" smtClean="0"/>
              <a:t>  |              </a:t>
            </a:r>
            <a:r>
              <a:rPr lang="en-US" dirty="0"/>
              <a:t>|    | </a:t>
            </a:r>
            <a:r>
              <a:rPr lang="en-US" dirty="0" err="1"/>
              <a:t>displaysounds.component</a:t>
            </a:r>
            <a:r>
              <a:rPr lang="en-US" dirty="0"/>
              <a:t> |</a:t>
            </a:r>
          </a:p>
          <a:p>
            <a:pPr marL="0" indent="0">
              <a:buNone/>
            </a:pPr>
            <a:r>
              <a:rPr lang="en-US" dirty="0"/>
              <a:t>|                    +------+  </a:t>
            </a:r>
            <a:r>
              <a:rPr lang="en-US" dirty="0" smtClean="0"/>
              <a:t>|              | +----&gt;                                                </a:t>
            </a:r>
            <a:r>
              <a:rPr lang="en-US" dirty="0"/>
              <a:t>|</a:t>
            </a:r>
          </a:p>
          <a:p>
            <a:pPr marL="0" indent="0">
              <a:buNone/>
            </a:pPr>
            <a:r>
              <a:rPr lang="en-US" dirty="0"/>
              <a:t>+--------------------+      |              |    </a:t>
            </a:r>
            <a:r>
              <a:rPr lang="en-US" dirty="0" smtClean="0"/>
              <a:t>+----------------------------------------+</a:t>
            </a:r>
            <a:endParaRPr lang="en-US" dirty="0"/>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    </a:t>
            </a:r>
            <a:r>
              <a:rPr lang="en-US" dirty="0" smtClean="0"/>
              <a:t>+-----------------------------------+</a:t>
            </a:r>
            <a:endParaRPr lang="en-US" dirty="0"/>
          </a:p>
          <a:p>
            <a:pPr marL="0" indent="0">
              <a:buNone/>
            </a:pPr>
            <a:r>
              <a:rPr lang="en-US" dirty="0"/>
              <a:t>                          </a:t>
            </a:r>
            <a:r>
              <a:rPr lang="en-US" dirty="0" smtClean="0"/>
              <a:t>        </a:t>
            </a:r>
            <a:r>
              <a:rPr lang="en-US" dirty="0"/>
              <a:t>|              +----&gt; </a:t>
            </a:r>
            <a:r>
              <a:rPr lang="en-US" dirty="0" err="1"/>
              <a:t>opensong.component</a:t>
            </a:r>
            <a:r>
              <a:rPr lang="en-US" dirty="0"/>
              <a:t>     |</a:t>
            </a:r>
          </a:p>
          <a:p>
            <a:pPr marL="0" indent="0">
              <a:buNone/>
            </a:pPr>
            <a:r>
              <a:rPr lang="en-US" dirty="0"/>
              <a:t>                          </a:t>
            </a:r>
            <a:r>
              <a:rPr lang="en-US" dirty="0" smtClean="0"/>
              <a:t>        </a:t>
            </a:r>
            <a:r>
              <a:rPr lang="en-US" dirty="0"/>
              <a:t>|              |    |                      </a:t>
            </a:r>
            <a:r>
              <a:rPr lang="en-US" dirty="0" smtClean="0"/>
              <a:t>                      </a:t>
            </a:r>
            <a:r>
              <a:rPr lang="en-US" dirty="0"/>
              <a:t>|</a:t>
            </a:r>
          </a:p>
          <a:p>
            <a:pPr marL="0" indent="0">
              <a:buNone/>
            </a:pPr>
            <a:r>
              <a:rPr lang="en-US" dirty="0"/>
              <a:t>                         </a:t>
            </a:r>
            <a:r>
              <a:rPr lang="en-US" dirty="0" smtClean="0"/>
              <a:t>         </a:t>
            </a:r>
            <a:r>
              <a:rPr lang="en-US" dirty="0"/>
              <a:t>|              |    </a:t>
            </a:r>
            <a:r>
              <a:rPr lang="en-US" dirty="0" smtClean="0"/>
              <a:t>+-----------------------------------+</a:t>
            </a:r>
            <a:endParaRPr lang="en-US" dirty="0"/>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    </a:t>
            </a:r>
            <a:r>
              <a:rPr lang="en-US" dirty="0" smtClean="0"/>
              <a:t>+---------------------------------------+</a:t>
            </a:r>
            <a:endParaRPr lang="en-US" dirty="0"/>
          </a:p>
          <a:p>
            <a:pPr marL="0" indent="0">
              <a:buNone/>
            </a:pPr>
            <a:r>
              <a:rPr lang="en-US" dirty="0"/>
              <a:t>                          </a:t>
            </a:r>
            <a:r>
              <a:rPr lang="en-US" dirty="0" smtClean="0"/>
              <a:t>        </a:t>
            </a:r>
            <a:r>
              <a:rPr lang="en-US" dirty="0"/>
              <a:t>|              +----&gt; add-to-</a:t>
            </a:r>
            <a:r>
              <a:rPr lang="en-US" dirty="0" err="1"/>
              <a:t>favorites.component</a:t>
            </a:r>
            <a:r>
              <a:rPr lang="en-US" dirty="0"/>
              <a:t> |</a:t>
            </a:r>
          </a:p>
          <a:p>
            <a:pPr marL="0" indent="0">
              <a:buNone/>
            </a:pPr>
            <a:r>
              <a:rPr lang="en-US" dirty="0"/>
              <a:t>                          </a:t>
            </a:r>
            <a:r>
              <a:rPr lang="en-US" dirty="0" smtClean="0"/>
              <a:t>        </a:t>
            </a:r>
            <a:r>
              <a:rPr lang="en-US" dirty="0"/>
              <a:t>|              |    |                        </a:t>
            </a:r>
            <a:r>
              <a:rPr lang="en-US" dirty="0" smtClean="0"/>
              <a:t>                         </a:t>
            </a:r>
            <a:r>
              <a:rPr lang="en-US" dirty="0"/>
              <a:t>|</a:t>
            </a:r>
          </a:p>
          <a:p>
            <a:pPr marL="0" indent="0">
              <a:buNone/>
            </a:pPr>
            <a:r>
              <a:rPr lang="en-US" dirty="0"/>
              <a:t>                          </a:t>
            </a:r>
            <a:r>
              <a:rPr lang="en-US" dirty="0" smtClean="0"/>
              <a:t>        </a:t>
            </a:r>
            <a:r>
              <a:rPr lang="en-US" dirty="0"/>
              <a:t>|              |    </a:t>
            </a:r>
            <a:r>
              <a:rPr lang="en-US" dirty="0" smtClean="0"/>
              <a:t>+----------------------------------------+</a:t>
            </a:r>
            <a:endParaRPr lang="en-US" dirty="0"/>
          </a:p>
          <a:p>
            <a:pPr marL="0" indent="0">
              <a:buNone/>
            </a:pPr>
            <a:r>
              <a:rPr lang="en-US" dirty="0"/>
              <a:t>                        </a:t>
            </a:r>
            <a:r>
              <a:rPr lang="en-US" dirty="0" smtClean="0"/>
              <a:t>          </a:t>
            </a:r>
            <a:r>
              <a:rPr lang="en-US" dirty="0"/>
              <a:t>|              |</a:t>
            </a:r>
          </a:p>
          <a:p>
            <a:pPr marL="0" indent="0">
              <a:buNone/>
            </a:pPr>
            <a:r>
              <a:rPr lang="en-US" dirty="0"/>
              <a:t>                         </a:t>
            </a:r>
            <a:r>
              <a:rPr lang="en-US" dirty="0" smtClean="0"/>
              <a:t>         </a:t>
            </a:r>
            <a:r>
              <a:rPr lang="en-US" dirty="0"/>
              <a:t>|              |    </a:t>
            </a:r>
            <a:r>
              <a:rPr lang="en-US" dirty="0" smtClean="0"/>
              <a:t>      +---------------------------+</a:t>
            </a:r>
            <a:endParaRPr lang="en-US" dirty="0"/>
          </a:p>
          <a:p>
            <a:pPr marL="0" indent="0">
              <a:buNone/>
            </a:pPr>
            <a:r>
              <a:rPr lang="en-US" dirty="0"/>
              <a:t>                         </a:t>
            </a:r>
            <a:r>
              <a:rPr lang="en-US" dirty="0" smtClean="0"/>
              <a:t>       </a:t>
            </a:r>
            <a:r>
              <a:rPr lang="en-US" dirty="0"/>
              <a:t>+--------------+    | </a:t>
            </a:r>
            <a:r>
              <a:rPr lang="en-US" dirty="0" err="1"/>
              <a:t>folder.component</a:t>
            </a:r>
            <a:r>
              <a:rPr lang="en-US" dirty="0"/>
              <a:t>        </a:t>
            </a:r>
            <a:r>
              <a:rPr lang="en-US" dirty="0" smtClean="0"/>
              <a:t>|</a:t>
            </a:r>
          </a:p>
          <a:p>
            <a:pPr marL="0" indent="0">
              <a:buNone/>
            </a:pPr>
            <a:r>
              <a:rPr lang="en-US" dirty="0" smtClean="0"/>
              <a:t>                                                          |                                    |</a:t>
            </a:r>
            <a:endParaRPr lang="en-US" dirty="0"/>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353" y="1717246"/>
            <a:ext cx="3486284" cy="4091883"/>
          </a:xfrm>
          <a:prstGeom prst="rect">
            <a:avLst/>
          </a:prstGeom>
        </p:spPr>
      </p:pic>
    </p:spTree>
    <p:extLst>
      <p:ext uri="{BB962C8B-B14F-4D97-AF65-F5344CB8AC3E}">
        <p14:creationId xmlns:p14="http://schemas.microsoft.com/office/powerpoint/2010/main" val="3021991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341" y="498847"/>
            <a:ext cx="10515600" cy="5785411"/>
          </a:xfrm>
        </p:spPr>
        <p:txBody>
          <a:bodyPr/>
          <a:lstStyle/>
          <a:p>
            <a:pPr marL="0" indent="0">
              <a:buNone/>
            </a:pPr>
            <a:endParaRPr lang="en-US" dirty="0" smtClean="0"/>
          </a:p>
          <a:p>
            <a:pPr marL="0" indent="0">
              <a:buNone/>
            </a:pPr>
            <a:r>
              <a:rPr lang="en-US" dirty="0"/>
              <a:t>The flowchart is a simplified representation of the front-end </a:t>
            </a:r>
            <a:r>
              <a:rPr lang="en-US" dirty="0" smtClean="0"/>
              <a:t>architecture.</a:t>
            </a:r>
          </a:p>
          <a:p>
            <a:pPr marL="0" indent="0">
              <a:buNone/>
            </a:pPr>
            <a:r>
              <a:rPr lang="en-US" sz="2400" dirty="0" smtClean="0"/>
              <a:t>                      The </a:t>
            </a:r>
            <a:r>
              <a:rPr lang="en-US" sz="2400" dirty="0"/>
              <a:t>flowchart depicts the relationship between different components in the application. Users start by logging in using the login component. After successful authentication, they can access the </a:t>
            </a:r>
            <a:r>
              <a:rPr lang="en-US" sz="2400" dirty="0" err="1"/>
              <a:t>displaysounds</a:t>
            </a:r>
            <a:r>
              <a:rPr lang="en-US" sz="2400" dirty="0"/>
              <a:t> component, which lists all available songs</a:t>
            </a:r>
            <a:r>
              <a:rPr lang="en-US" sz="2400" dirty="0" smtClean="0"/>
              <a:t>.</a:t>
            </a:r>
          </a:p>
          <a:p>
            <a:pPr marL="0" indent="0">
              <a:buNone/>
            </a:pPr>
            <a:r>
              <a:rPr lang="en-US" sz="2400" dirty="0"/>
              <a:t> </a:t>
            </a:r>
            <a:r>
              <a:rPr lang="en-US" sz="2400" dirty="0" smtClean="0"/>
              <a:t>                    Users </a:t>
            </a:r>
            <a:r>
              <a:rPr lang="en-US" sz="2400" dirty="0"/>
              <a:t>can then use the </a:t>
            </a:r>
            <a:r>
              <a:rPr lang="en-US" sz="2400" dirty="0" err="1"/>
              <a:t>opensong</a:t>
            </a:r>
            <a:r>
              <a:rPr lang="en-US" sz="2400" dirty="0"/>
              <a:t> component to play songs or add them to their favorites using the add-to-favorites component. The folder component manages existing folders and allows the creation of new folders, protected by passwords with the help of the password-protection component.</a:t>
            </a:r>
            <a:endParaRPr lang="en-US" sz="2400" dirty="0"/>
          </a:p>
        </p:txBody>
      </p:sp>
    </p:spTree>
    <p:extLst>
      <p:ext uri="{BB962C8B-B14F-4D97-AF65-F5344CB8AC3E}">
        <p14:creationId xmlns:p14="http://schemas.microsoft.com/office/powerpoint/2010/main" val="653665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466164"/>
            <a:ext cx="10515600" cy="1116947"/>
          </a:xfrm>
        </p:spPr>
        <p:txBody>
          <a:bodyPr>
            <a:normAutofit/>
          </a:bodyPr>
          <a:lstStyle/>
          <a:p>
            <a:r>
              <a:rPr lang="en-US" sz="4000" dirty="0" smtClean="0">
                <a:latin typeface="Britannic Bold" panose="020B0903060703020204" pitchFamily="34" charset="0"/>
              </a:rPr>
              <a:t>Backend Structure Overview:</a:t>
            </a:r>
            <a:endParaRPr lang="en-US" sz="4000" dirty="0">
              <a:latin typeface="Britannic Bold" panose="020B0903060703020204" pitchFamily="34" charset="0"/>
            </a:endParaRPr>
          </a:p>
        </p:txBody>
      </p:sp>
      <p:sp>
        <p:nvSpPr>
          <p:cNvPr id="3" name="Content Placeholder 2"/>
          <p:cNvSpPr>
            <a:spLocks noGrp="1"/>
          </p:cNvSpPr>
          <p:nvPr>
            <p:ph idx="1"/>
          </p:nvPr>
        </p:nvSpPr>
        <p:spPr>
          <a:xfrm>
            <a:off x="658906" y="1748118"/>
            <a:ext cx="10694894" cy="4428845"/>
          </a:xfrm>
        </p:spPr>
        <p:txBody>
          <a:bodyPr>
            <a:normAutofit lnSpcReduction="10000"/>
          </a:bodyPr>
          <a:lstStyle/>
          <a:p>
            <a:r>
              <a:rPr lang="en-US" sz="2600" dirty="0"/>
              <a:t>The backend </a:t>
            </a:r>
            <a:r>
              <a:rPr lang="en-US" sz="2600" dirty="0" smtClean="0"/>
              <a:t>web application on music player </a:t>
            </a:r>
            <a:r>
              <a:rPr lang="en-US" sz="2600" dirty="0"/>
              <a:t>is developed using Java in </a:t>
            </a:r>
            <a:r>
              <a:rPr lang="en-US" sz="2600" dirty="0" err="1"/>
              <a:t>IntelliJ</a:t>
            </a:r>
            <a:r>
              <a:rPr lang="en-US" sz="2600" dirty="0"/>
              <a:t> IDEA. It follows a well-structured architecture that includes various packages and modules for different functionalities. Here's an overview of the backend structure:</a:t>
            </a:r>
          </a:p>
          <a:p>
            <a:r>
              <a:rPr lang="en-US" b="1" dirty="0"/>
              <a:t>User Authentication</a:t>
            </a:r>
            <a:r>
              <a:rPr lang="en-US" sz="2500" dirty="0"/>
              <a:t>: Contains classes and logic related to user authentication and authorization. This package handles user login, registration, and token-based authentication</a:t>
            </a:r>
            <a:r>
              <a:rPr lang="en-US" dirty="0"/>
              <a:t>.</a:t>
            </a:r>
          </a:p>
          <a:p>
            <a:r>
              <a:rPr lang="en-US" b="1" dirty="0"/>
              <a:t>Controller</a:t>
            </a:r>
            <a:r>
              <a:rPr lang="en-US" dirty="0"/>
              <a:t>: </a:t>
            </a:r>
            <a:r>
              <a:rPr lang="en-US" sz="2500" dirty="0"/>
              <a:t>Contains the controller classes that receive HTTP requests from the front-end and route them to the appropriate service methods.</a:t>
            </a:r>
          </a:p>
          <a:p>
            <a:r>
              <a:rPr lang="en-US" b="1" dirty="0"/>
              <a:t>Domain</a:t>
            </a:r>
            <a:r>
              <a:rPr lang="en-US" dirty="0"/>
              <a:t>: </a:t>
            </a:r>
            <a:r>
              <a:rPr lang="en-US" sz="2300" dirty="0"/>
              <a:t>Includes domain classes that represent the core entities of your application, such as User, Song, Folder, etc.</a:t>
            </a:r>
          </a:p>
        </p:txBody>
      </p:sp>
    </p:spTree>
    <p:extLst>
      <p:ext uri="{BB962C8B-B14F-4D97-AF65-F5344CB8AC3E}">
        <p14:creationId xmlns:p14="http://schemas.microsoft.com/office/powerpoint/2010/main" val="1253162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777" y="537882"/>
            <a:ext cx="10793505" cy="6104965"/>
          </a:xfrm>
        </p:spPr>
        <p:txBody>
          <a:bodyPr>
            <a:normAutofit fontScale="92500"/>
          </a:bodyPr>
          <a:lstStyle/>
          <a:p>
            <a:endParaRPr lang="en-US" b="1" dirty="0" smtClean="0"/>
          </a:p>
          <a:p>
            <a:r>
              <a:rPr lang="en-US" b="1" dirty="0" smtClean="0"/>
              <a:t>Exceptions</a:t>
            </a:r>
            <a:r>
              <a:rPr lang="en-US" dirty="0"/>
              <a:t>: Deals with custom exception classes for handling specific error scenarios.</a:t>
            </a:r>
          </a:p>
          <a:p>
            <a:r>
              <a:rPr lang="en-US" b="1" dirty="0"/>
              <a:t>Proxy</a:t>
            </a:r>
            <a:r>
              <a:rPr lang="en-US" dirty="0"/>
              <a:t>: This package handles the integration with external APIs or services, if any.</a:t>
            </a:r>
          </a:p>
          <a:p>
            <a:r>
              <a:rPr lang="en-US" b="1" dirty="0"/>
              <a:t>Repository</a:t>
            </a:r>
            <a:r>
              <a:rPr lang="en-US" dirty="0"/>
              <a:t>: Contains classes responsible for interacting with the database. It includes methods for querying and manipulating data.</a:t>
            </a:r>
          </a:p>
          <a:p>
            <a:r>
              <a:rPr lang="en-US" b="1" dirty="0"/>
              <a:t>Service</a:t>
            </a:r>
            <a:r>
              <a:rPr lang="en-US" dirty="0"/>
              <a:t>: Implements the business logic of your application. It contains service classes that encapsulate the core functionality of each feature.</a:t>
            </a:r>
          </a:p>
          <a:p>
            <a:r>
              <a:rPr lang="en-US" b="1" dirty="0"/>
              <a:t>Resources</a:t>
            </a:r>
            <a:r>
              <a:rPr lang="en-US" dirty="0"/>
              <a:t>: Contains configuration files, such as </a:t>
            </a:r>
            <a:r>
              <a:rPr lang="en-US" dirty="0" err="1"/>
              <a:t>application.properties</a:t>
            </a:r>
            <a:r>
              <a:rPr lang="en-US" dirty="0"/>
              <a:t>, that store properties and settings for the application.</a:t>
            </a:r>
          </a:p>
          <a:p>
            <a:r>
              <a:rPr lang="en-US" b="1" dirty="0"/>
              <a:t>Test</a:t>
            </a:r>
            <a:r>
              <a:rPr lang="en-US" dirty="0"/>
              <a:t>: Includes test classes for unit testing various components of the application</a:t>
            </a:r>
            <a:r>
              <a:rPr lang="en-US" dirty="0" smtClean="0"/>
              <a:t>.</a:t>
            </a:r>
          </a:p>
          <a:p>
            <a:endParaRPr lang="en-US" dirty="0"/>
          </a:p>
        </p:txBody>
      </p:sp>
    </p:spTree>
    <p:extLst>
      <p:ext uri="{BB962C8B-B14F-4D97-AF65-F5344CB8AC3E}">
        <p14:creationId xmlns:p14="http://schemas.microsoft.com/office/powerpoint/2010/main" val="76422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035" y="528918"/>
            <a:ext cx="10600765" cy="5943600"/>
          </a:xfrm>
        </p:spPr>
        <p:txBody>
          <a:bodyPr>
            <a:normAutofit fontScale="47500" lnSpcReduction="20000"/>
          </a:bodyPr>
          <a:lstStyle/>
          <a:p>
            <a:pPr marL="0" indent="0" algn="just">
              <a:buNone/>
            </a:pPr>
            <a:endParaRPr lang="en-US" dirty="0" smtClean="0"/>
          </a:p>
          <a:p>
            <a:pPr marL="0" indent="0" algn="just">
              <a:buNone/>
            </a:pPr>
            <a:r>
              <a:rPr lang="en-US" sz="5100" dirty="0" smtClean="0"/>
              <a:t>                                   </a:t>
            </a:r>
            <a:r>
              <a:rPr lang="en-US" sz="5900" dirty="0" smtClean="0">
                <a:latin typeface="Britannic Bold" panose="020B0903060703020204" pitchFamily="34" charset="0"/>
              </a:rPr>
              <a:t>BACKEND FLOWCHART  </a:t>
            </a:r>
            <a:r>
              <a:rPr lang="en-US" sz="5100" dirty="0" smtClean="0"/>
              <a:t>                                                     </a:t>
            </a:r>
            <a:endParaRPr lang="en-US" sz="5100" dirty="0"/>
          </a:p>
          <a:p>
            <a:pPr marL="0" indent="0" algn="just">
              <a:buNone/>
            </a:pPr>
            <a:r>
              <a:rPr lang="en-US" dirty="0" smtClean="0"/>
              <a:t>+--------------------------------------+</a:t>
            </a:r>
            <a:endParaRPr lang="en-US" dirty="0"/>
          </a:p>
          <a:p>
            <a:pPr marL="0" indent="0" algn="just">
              <a:buNone/>
            </a:pPr>
            <a:r>
              <a:rPr lang="en-US" dirty="0"/>
              <a:t>|          User Authentication         |</a:t>
            </a:r>
          </a:p>
          <a:p>
            <a:pPr marL="0" indent="0" algn="just">
              <a:buNone/>
            </a:pPr>
            <a:r>
              <a:rPr lang="en-US" dirty="0"/>
              <a:t>|                                      |</a:t>
            </a:r>
          </a:p>
          <a:p>
            <a:pPr marL="0" indent="0" algn="just">
              <a:buNone/>
            </a:pPr>
            <a:r>
              <a:rPr lang="en-US" dirty="0"/>
              <a:t>|    +----------------------------+    |</a:t>
            </a:r>
          </a:p>
          <a:p>
            <a:pPr marL="0" indent="0" algn="just">
              <a:buNone/>
            </a:pPr>
            <a:r>
              <a:rPr lang="en-US" dirty="0"/>
              <a:t>|    |        Controller         |    |</a:t>
            </a:r>
          </a:p>
          <a:p>
            <a:pPr marL="0" indent="0" algn="just">
              <a:buNone/>
            </a:pPr>
            <a:r>
              <a:rPr lang="en-US" dirty="0"/>
              <a:t>|    |                            |    |</a:t>
            </a:r>
          </a:p>
          <a:p>
            <a:pPr marL="0" indent="0" algn="just">
              <a:buNone/>
            </a:pPr>
            <a:r>
              <a:rPr lang="en-US" dirty="0"/>
              <a:t>|    +------------+---------------+    |</a:t>
            </a:r>
          </a:p>
          <a:p>
            <a:pPr marL="0" indent="0" algn="just">
              <a:buNone/>
            </a:pPr>
            <a:r>
              <a:rPr lang="en-US" dirty="0"/>
              <a:t>|                 |                   |</a:t>
            </a:r>
          </a:p>
          <a:p>
            <a:pPr marL="0" indent="0" algn="just">
              <a:buNone/>
            </a:pPr>
            <a:r>
              <a:rPr lang="en-US" dirty="0"/>
              <a:t>|                 |                   |</a:t>
            </a:r>
          </a:p>
          <a:p>
            <a:pPr marL="0" indent="0" algn="just">
              <a:buNone/>
            </a:pPr>
            <a:r>
              <a:rPr lang="en-US" dirty="0"/>
              <a:t>|                 v                   |</a:t>
            </a:r>
          </a:p>
          <a:p>
            <a:pPr marL="0" indent="0" algn="just">
              <a:buNone/>
            </a:pPr>
            <a:r>
              <a:rPr lang="en-US" dirty="0"/>
              <a:t>|    +----------------------------+    |</a:t>
            </a:r>
          </a:p>
          <a:p>
            <a:pPr marL="0" indent="0" algn="just">
              <a:buNone/>
            </a:pPr>
            <a:r>
              <a:rPr lang="en-US" dirty="0"/>
              <a:t>|    |        Service             |    |</a:t>
            </a:r>
          </a:p>
          <a:p>
            <a:pPr marL="0" indent="0" algn="just">
              <a:buNone/>
            </a:pPr>
            <a:r>
              <a:rPr lang="en-US" dirty="0"/>
              <a:t>|    |                            |    |</a:t>
            </a:r>
          </a:p>
          <a:p>
            <a:pPr marL="0" indent="0" algn="just">
              <a:buNone/>
            </a:pPr>
            <a:r>
              <a:rPr lang="en-US" dirty="0"/>
              <a:t>|    +-------------+--------------+    |</a:t>
            </a:r>
          </a:p>
          <a:p>
            <a:pPr marL="0" indent="0" algn="just">
              <a:buNone/>
            </a:pPr>
            <a:r>
              <a:rPr lang="en-US" dirty="0"/>
              <a:t>|                  |                  |</a:t>
            </a:r>
          </a:p>
          <a:p>
            <a:pPr marL="0" indent="0" algn="just">
              <a:buNone/>
            </a:pPr>
            <a:r>
              <a:rPr lang="en-US" dirty="0"/>
              <a:t>|                  |                  |</a:t>
            </a:r>
          </a:p>
          <a:p>
            <a:pPr marL="0" indent="0" algn="just">
              <a:buNone/>
            </a:pPr>
            <a:r>
              <a:rPr lang="en-US" dirty="0"/>
              <a:t>|                  v                  |</a:t>
            </a:r>
          </a:p>
          <a:p>
            <a:pPr marL="0" indent="0" algn="just">
              <a:buNone/>
            </a:pPr>
            <a:r>
              <a:rPr lang="en-US" dirty="0"/>
              <a:t>|    +----------------------------+    |</a:t>
            </a:r>
          </a:p>
          <a:p>
            <a:pPr marL="0" indent="0" algn="just">
              <a:buNone/>
            </a:pPr>
            <a:r>
              <a:rPr lang="en-US" dirty="0"/>
              <a:t>|    |        Repository          |    |</a:t>
            </a:r>
          </a:p>
          <a:p>
            <a:pPr marL="0" indent="0" algn="just">
              <a:buNone/>
            </a:pPr>
            <a:r>
              <a:rPr lang="en-US" dirty="0"/>
              <a:t>|    |                            |    |</a:t>
            </a:r>
          </a:p>
          <a:p>
            <a:pPr marL="0" indent="0" algn="just">
              <a:buNone/>
            </a:pPr>
            <a:r>
              <a:rPr lang="en-US" dirty="0"/>
              <a:t>|    +----------------------------+    |</a:t>
            </a:r>
          </a:p>
          <a:p>
            <a:pPr marL="0" indent="0" algn="just">
              <a:buNone/>
            </a:pPr>
            <a:r>
              <a:rPr lang="en-US" dirty="0"/>
              <a:t>|                                      |</a:t>
            </a:r>
          </a:p>
          <a:p>
            <a:pPr marL="0" indent="0" algn="just">
              <a:buNone/>
            </a:pPr>
            <a:r>
              <a:rPr lang="en-US" dirty="0" smtClean="0"/>
              <a:t>+--------------------------------------+</a:t>
            </a:r>
          </a:p>
          <a:p>
            <a:pPr marL="0" indent="0">
              <a:buNone/>
            </a:pPr>
            <a:r>
              <a:rPr lang="en-US" sz="3400" dirty="0">
                <a:latin typeface="Calisto MT" panose="02040603050505030304" pitchFamily="18" charset="0"/>
              </a:rPr>
              <a:t>The flowchart represents the flow of data and logic in the backend. HTTP requests from the front-end are received by the controller, which delegates the tasks to the service layer for business logic implementation. The service layer interacts with the repository to perform database operations</a:t>
            </a:r>
            <a:r>
              <a:rPr lang="en-US" sz="3400" dirty="0" smtClean="0">
                <a:latin typeface="Calisto MT" panose="02040603050505030304" pitchFamily="18" charset="0"/>
              </a:rPr>
              <a:t>.</a:t>
            </a:r>
            <a:endParaRPr lang="en-US" sz="3400" dirty="0">
              <a:latin typeface="Calisto MT" panose="0204060305050503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60" y="1508760"/>
            <a:ext cx="6210300" cy="3855720"/>
          </a:xfrm>
          <a:prstGeom prst="rect">
            <a:avLst/>
          </a:prstGeom>
        </p:spPr>
      </p:pic>
    </p:spTree>
    <p:extLst>
      <p:ext uri="{BB962C8B-B14F-4D97-AF65-F5344CB8AC3E}">
        <p14:creationId xmlns:p14="http://schemas.microsoft.com/office/powerpoint/2010/main" val="2172961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80594" cy="1087157"/>
          </a:xfrm>
        </p:spPr>
        <p:txBody>
          <a:bodyPr>
            <a:normAutofit/>
          </a:bodyPr>
          <a:lstStyle/>
          <a:p>
            <a:r>
              <a:rPr lang="en-US" sz="3200" dirty="0" smtClean="0"/>
              <a:t>   Database Overview:</a:t>
            </a:r>
            <a:endParaRPr lang="en-US" sz="3200" dirty="0"/>
          </a:p>
        </p:txBody>
      </p:sp>
      <p:sp>
        <p:nvSpPr>
          <p:cNvPr id="3" name="Content Placeholder 2"/>
          <p:cNvSpPr>
            <a:spLocks noGrp="1"/>
          </p:cNvSpPr>
          <p:nvPr>
            <p:ph idx="1"/>
          </p:nvPr>
        </p:nvSpPr>
        <p:spPr>
          <a:xfrm>
            <a:off x="838200" y="1604682"/>
            <a:ext cx="10645588" cy="4876800"/>
          </a:xfrm>
        </p:spPr>
        <p:txBody>
          <a:bodyPr>
            <a:normAutofit fontScale="92500" lnSpcReduction="10000"/>
          </a:bodyPr>
          <a:lstStyle/>
          <a:p>
            <a:pPr marL="0" indent="0">
              <a:buNone/>
            </a:pPr>
            <a:r>
              <a:rPr lang="en-US" sz="2600" dirty="0" smtClean="0"/>
              <a:t>In music player web application we have </a:t>
            </a:r>
            <a:r>
              <a:rPr lang="en-US" sz="2600" dirty="0"/>
              <a:t>utilized both MySQL and </a:t>
            </a:r>
            <a:r>
              <a:rPr lang="en-US" sz="2600" dirty="0" err="1"/>
              <a:t>MongoDB</a:t>
            </a:r>
            <a:r>
              <a:rPr lang="en-US" sz="2600" dirty="0"/>
              <a:t> databases to handle different types of data and </a:t>
            </a:r>
            <a:r>
              <a:rPr lang="en-US" sz="2600" dirty="0" smtClean="0"/>
              <a:t>requirements</a:t>
            </a:r>
            <a:r>
              <a:rPr lang="en-US" dirty="0" smtClean="0"/>
              <a:t>:</a:t>
            </a:r>
          </a:p>
          <a:p>
            <a:r>
              <a:rPr lang="en-US" b="1" dirty="0"/>
              <a:t>MySQL:</a:t>
            </a:r>
            <a:endParaRPr lang="en-US" dirty="0"/>
          </a:p>
          <a:p>
            <a:pPr lvl="1"/>
            <a:r>
              <a:rPr lang="en-US" dirty="0"/>
              <a:t>Used for User Authentication and related data.</a:t>
            </a:r>
          </a:p>
          <a:p>
            <a:pPr lvl="1"/>
            <a:r>
              <a:rPr lang="en-US" dirty="0"/>
              <a:t>Handles structured data with predefined schemas, such as user details like username, password, and other user-related information.</a:t>
            </a:r>
          </a:p>
          <a:p>
            <a:pPr lvl="1"/>
            <a:r>
              <a:rPr lang="en-US" dirty="0"/>
              <a:t>Ensures data integrity and consistency for user-related operations.</a:t>
            </a:r>
          </a:p>
          <a:p>
            <a:r>
              <a:rPr lang="en-US" b="1" dirty="0" err="1"/>
              <a:t>MongoDB</a:t>
            </a:r>
            <a:r>
              <a:rPr lang="en-US" b="1" dirty="0"/>
              <a:t>:</a:t>
            </a:r>
            <a:endParaRPr lang="en-US" dirty="0"/>
          </a:p>
          <a:p>
            <a:pPr lvl="1"/>
            <a:r>
              <a:rPr lang="en-US" dirty="0"/>
              <a:t>Utilized for handling vehicle data and other dynamic data with changing requirements.</a:t>
            </a:r>
          </a:p>
          <a:p>
            <a:pPr lvl="1"/>
            <a:r>
              <a:rPr lang="en-US" dirty="0"/>
              <a:t>Stores vehicle information in JSON-like documents, allowing for flexibility in data structures and rapid schema changes.</a:t>
            </a:r>
          </a:p>
          <a:p>
            <a:pPr lvl="1"/>
            <a:r>
              <a:rPr lang="en-US" dirty="0"/>
              <a:t>Enables seamless scaling and handling of large volumes of vehicle-related </a:t>
            </a:r>
            <a:r>
              <a:rPr lang="en-US" dirty="0" smtClean="0"/>
              <a:t>data.</a:t>
            </a:r>
            <a:endParaRPr lang="en-US" dirty="0"/>
          </a:p>
          <a:p>
            <a:pPr marL="0" indent="0">
              <a:buNone/>
            </a:pPr>
            <a:endParaRPr lang="en-US" dirty="0"/>
          </a:p>
        </p:txBody>
      </p:sp>
    </p:spTree>
    <p:extLst>
      <p:ext uri="{BB962C8B-B14F-4D97-AF65-F5344CB8AC3E}">
        <p14:creationId xmlns:p14="http://schemas.microsoft.com/office/powerpoint/2010/main" val="265513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396318" y="448235"/>
            <a:ext cx="5508812" cy="5728728"/>
          </a:xfrm>
        </p:spPr>
        <p:txBody>
          <a:bodyPr>
            <a:normAutofit fontScale="47500" lnSpcReduction="20000"/>
          </a:bodyPr>
          <a:lstStyle/>
          <a:p>
            <a:pPr marL="0" indent="0">
              <a:buNone/>
            </a:pPr>
            <a:endParaRPr lang="en-US" b="1" dirty="0" smtClean="0"/>
          </a:p>
          <a:p>
            <a:pPr marL="0" indent="0">
              <a:buNone/>
            </a:pPr>
            <a:r>
              <a:rPr lang="en-US" sz="3400" b="1" dirty="0" smtClean="0">
                <a:latin typeface="Bahnschrift Condensed" panose="020B0502040204020203" pitchFamily="34" charset="0"/>
              </a:rPr>
              <a:t>Flowchart for </a:t>
            </a:r>
            <a:r>
              <a:rPr lang="en-US" sz="3400" b="1" dirty="0" err="1" smtClean="0">
                <a:latin typeface="Bahnschrift Condensed" panose="020B0502040204020203" pitchFamily="34" charset="0"/>
              </a:rPr>
              <a:t>MongoDB</a:t>
            </a:r>
            <a:r>
              <a:rPr lang="en-US" sz="3400" b="1" dirty="0" smtClean="0">
                <a:latin typeface="Bahnschrift Condensed" panose="020B0502040204020203" pitchFamily="34" charset="0"/>
              </a:rPr>
              <a:t> Usage in Song Data:</a:t>
            </a:r>
          </a:p>
          <a:p>
            <a:pPr marL="0" indent="0">
              <a:buNone/>
            </a:pPr>
            <a:endParaRPr lang="en-US" sz="2900" b="1" dirty="0">
              <a:latin typeface="Bahnschrift Condensed" panose="020B0502040204020203" pitchFamily="34" charset="0"/>
            </a:endParaRP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       User Input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v</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     Backend Service    |</a:t>
            </a:r>
          </a:p>
          <a:p>
            <a:pPr marL="0" indent="0">
              <a:buNone/>
            </a:pPr>
            <a:r>
              <a:rPr lang="en-US" sz="2900" dirty="0">
                <a:latin typeface="Bahnschrift Condensed" panose="020B0502040204020203" pitchFamily="34" charset="0"/>
              </a:rPr>
              <a:t>    |   (Java - </a:t>
            </a:r>
            <a:r>
              <a:rPr lang="en-US" sz="2900" dirty="0" err="1">
                <a:latin typeface="Bahnschrift Condensed" panose="020B0502040204020203" pitchFamily="34" charset="0"/>
              </a:rPr>
              <a:t>Intellij</a:t>
            </a: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v</a:t>
            </a:r>
          </a:p>
          <a:p>
            <a:pPr marL="0" indent="0">
              <a:buNone/>
            </a:pPr>
            <a:r>
              <a:rPr lang="en-US" sz="2900" dirty="0">
                <a:latin typeface="Bahnschrift Condensed" panose="020B0502040204020203" pitchFamily="34" charset="0"/>
              </a:rPr>
              <a:t>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       </a:t>
            </a:r>
            <a:r>
              <a:rPr lang="en-US" sz="2900" dirty="0" err="1">
                <a:latin typeface="Bahnschrift Condensed" panose="020B0502040204020203" pitchFamily="34" charset="0"/>
              </a:rPr>
              <a:t>MongoDB</a:t>
            </a:r>
            <a:r>
              <a:rPr lang="en-US" sz="2900" dirty="0">
                <a:latin typeface="Bahnschrift Condensed" panose="020B0502040204020203" pitchFamily="34" charset="0"/>
              </a:rPr>
              <a:t> DB       |</a:t>
            </a:r>
          </a:p>
          <a:p>
            <a:pPr marL="0" indent="0">
              <a:buNone/>
            </a:pPr>
            <a:r>
              <a:rPr lang="en-US" sz="2900" dirty="0">
                <a:latin typeface="Bahnschrift Condensed" panose="020B0502040204020203" pitchFamily="34" charset="0"/>
              </a:rPr>
              <a:t>    |                        |</a:t>
            </a:r>
          </a:p>
          <a:p>
            <a:pPr marL="0" indent="0">
              <a:buNone/>
            </a:pPr>
            <a:r>
              <a:rPr lang="en-US" sz="2900" dirty="0">
                <a:latin typeface="Bahnschrift Condensed" panose="020B0502040204020203" pitchFamily="34" charset="0"/>
              </a:rPr>
              <a:t>    +------------------------+</a:t>
            </a:r>
          </a:p>
        </p:txBody>
      </p:sp>
      <p:sp>
        <p:nvSpPr>
          <p:cNvPr id="3" name="Content Placeholder 2"/>
          <p:cNvSpPr>
            <a:spLocks noGrp="1"/>
          </p:cNvSpPr>
          <p:nvPr>
            <p:ph sz="half" idx="1"/>
          </p:nvPr>
        </p:nvSpPr>
        <p:spPr>
          <a:xfrm>
            <a:off x="838200" y="448235"/>
            <a:ext cx="5181600" cy="5728728"/>
          </a:xfrm>
        </p:spPr>
        <p:txBody>
          <a:bodyPr>
            <a:normAutofit fontScale="47500" lnSpcReduction="20000"/>
          </a:bodyPr>
          <a:lstStyle/>
          <a:p>
            <a:pPr marL="0" indent="0">
              <a:buNone/>
            </a:pPr>
            <a:r>
              <a:rPr lang="en-US" b="1" dirty="0" smtClean="0"/>
              <a:t>   </a:t>
            </a:r>
          </a:p>
          <a:p>
            <a:pPr marL="0" indent="0">
              <a:buNone/>
            </a:pPr>
            <a:r>
              <a:rPr lang="en-US" sz="2900" b="1" dirty="0" smtClean="0">
                <a:latin typeface="Bahnschrift SemiCondensed" panose="020B0502040204020203" pitchFamily="34" charset="0"/>
              </a:rPr>
              <a:t>Flowchart for MySQL Usage in User Authentication:</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       User Input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v</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     Backend Service    |</a:t>
            </a:r>
          </a:p>
          <a:p>
            <a:pPr marL="0" indent="0">
              <a:buNone/>
            </a:pPr>
            <a:r>
              <a:rPr lang="en-US" dirty="0" smtClean="0">
                <a:latin typeface="Bahnschrift SemiCondensed" panose="020B0502040204020203" pitchFamily="34" charset="0"/>
              </a:rPr>
              <a:t>    |   (Java - </a:t>
            </a:r>
            <a:r>
              <a:rPr lang="en-US" dirty="0" err="1" smtClean="0">
                <a:latin typeface="Bahnschrift SemiCondensed" panose="020B0502040204020203" pitchFamily="34" charset="0"/>
              </a:rPr>
              <a:t>Intellij</a:t>
            </a: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v</a:t>
            </a:r>
          </a:p>
          <a:p>
            <a:pPr marL="0" indent="0">
              <a:buNone/>
            </a:pPr>
            <a:r>
              <a:rPr lang="en-US" dirty="0" smtClean="0">
                <a:latin typeface="Bahnschrift SemiCondensed" panose="020B0502040204020203" pitchFamily="34" charset="0"/>
              </a:rPr>
              <a:t>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        MySQL DB        |</a:t>
            </a:r>
          </a:p>
          <a:p>
            <a:pPr marL="0" indent="0">
              <a:buNone/>
            </a:pPr>
            <a:r>
              <a:rPr lang="en-US" dirty="0" smtClean="0">
                <a:latin typeface="Bahnschrift SemiCondensed" panose="020B0502040204020203" pitchFamily="34" charset="0"/>
              </a:rPr>
              <a:t>    |                        |</a:t>
            </a:r>
          </a:p>
          <a:p>
            <a:pPr marL="0" indent="0">
              <a:buNone/>
            </a:pPr>
            <a:r>
              <a:rPr lang="en-US" dirty="0" smtClean="0">
                <a:latin typeface="Bahnschrift SemiCondensed" panose="020B0502040204020203" pitchFamily="34" charset="0"/>
              </a:rPr>
              <a:t>    +------------------------+</a:t>
            </a:r>
          </a:p>
          <a:p>
            <a:pPr marL="0" indent="0">
              <a:buNone/>
            </a:pPr>
            <a:r>
              <a:rPr lang="en-US" sz="4200" dirty="0">
                <a:latin typeface="Centaur" panose="02030504050205020304" pitchFamily="18" charset="0"/>
              </a:rPr>
              <a:t>B</a:t>
            </a:r>
            <a:r>
              <a:rPr lang="en-US" sz="4200" dirty="0" smtClean="0">
                <a:latin typeface="Centaur" panose="02030504050205020304" pitchFamily="18" charset="0"/>
              </a:rPr>
              <a:t>oth </a:t>
            </a:r>
            <a:r>
              <a:rPr lang="en-US" sz="4200" dirty="0">
                <a:latin typeface="Centaur" panose="02030504050205020304" pitchFamily="18" charset="0"/>
              </a:rPr>
              <a:t>MySQL and </a:t>
            </a:r>
            <a:r>
              <a:rPr lang="en-US" sz="4200" dirty="0" err="1">
                <a:latin typeface="Centaur" panose="02030504050205020304" pitchFamily="18" charset="0"/>
              </a:rPr>
              <a:t>MongoDB</a:t>
            </a:r>
            <a:r>
              <a:rPr lang="en-US" sz="4200" dirty="0">
                <a:latin typeface="Centaur" panose="02030504050205020304" pitchFamily="18" charset="0"/>
              </a:rPr>
              <a:t> work in tandem to handle different types of data, allowing your application to leverage the strengths of each database technology based on the nature of the data and its requirements.</a:t>
            </a:r>
            <a:endParaRPr lang="en-US" sz="4200" dirty="0">
              <a:latin typeface="Centaur" panose="02030504050205020304" pitchFamily="18" charset="0"/>
            </a:endParaRPr>
          </a:p>
        </p:txBody>
      </p:sp>
    </p:spTree>
    <p:extLst>
      <p:ext uri="{BB962C8B-B14F-4D97-AF65-F5344CB8AC3E}">
        <p14:creationId xmlns:p14="http://schemas.microsoft.com/office/powerpoint/2010/main" val="177922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845110"/>
          </a:xfrm>
        </p:spPr>
        <p:txBody>
          <a:bodyPr>
            <a:normAutofit/>
          </a:bodyPr>
          <a:lstStyle/>
          <a:p>
            <a:r>
              <a:rPr lang="en-US" sz="3600" dirty="0" smtClean="0">
                <a:latin typeface="Tw Cen MT Condensed Extra Bold" panose="020B0803020202020204" pitchFamily="34" charset="0"/>
              </a:rPr>
              <a:t>User Interface</a:t>
            </a:r>
            <a:endParaRPr lang="en-US" sz="3600" dirty="0">
              <a:latin typeface="Tw Cen MT Condensed Extra Bold" panose="020B0803020202020204" pitchFamily="34" charset="0"/>
            </a:endParaRPr>
          </a:p>
        </p:txBody>
      </p:sp>
      <p:sp>
        <p:nvSpPr>
          <p:cNvPr id="6" name="Content Placeholder 5"/>
          <p:cNvSpPr>
            <a:spLocks noGrp="1"/>
          </p:cNvSpPr>
          <p:nvPr>
            <p:ph idx="1"/>
          </p:nvPr>
        </p:nvSpPr>
        <p:spPr>
          <a:xfrm>
            <a:off x="838200" y="1353672"/>
            <a:ext cx="10515600" cy="5020234"/>
          </a:xfrm>
        </p:spPr>
        <p:txBody>
          <a:bodyPr>
            <a:normAutofit fontScale="92500" lnSpcReduction="10000"/>
          </a:bodyPr>
          <a:lstStyle/>
          <a:p>
            <a:pPr marL="0" indent="0">
              <a:buNone/>
            </a:pPr>
            <a:r>
              <a:rPr lang="en-US" sz="2400" dirty="0" smtClean="0">
                <a:latin typeface="Calisto MT" panose="02040603050505030304" pitchFamily="18" charset="0"/>
              </a:rPr>
              <a:t>The </a:t>
            </a:r>
            <a:r>
              <a:rPr lang="en-US" sz="2400" dirty="0">
                <a:latin typeface="Calisto MT" panose="02040603050505030304" pitchFamily="18" charset="0"/>
              </a:rPr>
              <a:t>User Interface (UI) plays a crucial role in providing an intuitive and engaging experience for users to browse, search, and interact with songs. Here are some specific details related to the User Interface in your </a:t>
            </a:r>
            <a:r>
              <a:rPr lang="en-US" sz="2400" dirty="0" smtClean="0">
                <a:latin typeface="Calisto MT" panose="02040603050505030304" pitchFamily="18" charset="0"/>
              </a:rPr>
              <a:t>project:</a:t>
            </a:r>
            <a:endParaRPr lang="en-US" dirty="0"/>
          </a:p>
          <a:p>
            <a:pPr marL="0" indent="0">
              <a:buNone/>
            </a:pPr>
            <a:r>
              <a:rPr lang="en-US" sz="2400" dirty="0" smtClean="0"/>
              <a:t>Home Page:</a:t>
            </a:r>
          </a:p>
          <a:p>
            <a:r>
              <a:rPr lang="en-US" sz="2200" dirty="0" smtClean="0"/>
              <a:t>The </a:t>
            </a:r>
            <a:r>
              <a:rPr lang="en-US" sz="2200" dirty="0"/>
              <a:t>home page serves as the </a:t>
            </a:r>
            <a:r>
              <a:rPr lang="en-US" sz="2200" dirty="0" smtClean="0"/>
              <a:t>main</a:t>
            </a:r>
          </a:p>
          <a:p>
            <a:pPr marL="0" indent="0">
              <a:buNone/>
            </a:pPr>
            <a:r>
              <a:rPr lang="en-US" sz="2200" dirty="0"/>
              <a:t> </a:t>
            </a:r>
            <a:r>
              <a:rPr lang="en-US" sz="2200" dirty="0" smtClean="0"/>
              <a:t>   dashboard </a:t>
            </a:r>
            <a:r>
              <a:rPr lang="en-US" sz="2200" dirty="0"/>
              <a:t>of the music player </a:t>
            </a:r>
            <a:r>
              <a:rPr lang="en-US" sz="2200" dirty="0" smtClean="0"/>
              <a:t>application.</a:t>
            </a:r>
          </a:p>
          <a:p>
            <a:r>
              <a:rPr lang="en-US" sz="2200" dirty="0" smtClean="0"/>
              <a:t>It </a:t>
            </a:r>
            <a:r>
              <a:rPr lang="en-US" sz="2200" dirty="0"/>
              <a:t>displays a list of songs, including their </a:t>
            </a:r>
            <a:endParaRPr lang="en-US" sz="2200" dirty="0"/>
          </a:p>
          <a:p>
            <a:pPr marL="0" indent="0">
              <a:buNone/>
            </a:pPr>
            <a:r>
              <a:rPr lang="en-US" sz="2200" dirty="0" smtClean="0"/>
              <a:t>    titles</a:t>
            </a:r>
            <a:r>
              <a:rPr lang="en-US" sz="2200" dirty="0"/>
              <a:t>, </a:t>
            </a:r>
            <a:r>
              <a:rPr lang="en-US" sz="2200" dirty="0" smtClean="0"/>
              <a:t>singers</a:t>
            </a:r>
            <a:r>
              <a:rPr lang="en-US" sz="2200" dirty="0"/>
              <a:t>, movie names, and </a:t>
            </a:r>
            <a:endParaRPr lang="en-US" sz="2200" dirty="0" smtClean="0"/>
          </a:p>
          <a:p>
            <a:pPr marL="0" indent="0">
              <a:buNone/>
            </a:pPr>
            <a:r>
              <a:rPr lang="en-US" sz="2200" dirty="0"/>
              <a:t> </a:t>
            </a:r>
            <a:r>
              <a:rPr lang="en-US" sz="2200" dirty="0" smtClean="0"/>
              <a:t>   album covers.</a:t>
            </a:r>
          </a:p>
          <a:p>
            <a:r>
              <a:rPr lang="en-US" sz="2200" dirty="0" smtClean="0"/>
              <a:t>Users </a:t>
            </a:r>
            <a:r>
              <a:rPr lang="en-US" sz="2200" dirty="0"/>
              <a:t>can scroll through the list to explore </a:t>
            </a:r>
            <a:endParaRPr lang="en-US" sz="2200" dirty="0" smtClean="0"/>
          </a:p>
          <a:p>
            <a:pPr marL="0" indent="0">
              <a:buNone/>
            </a:pPr>
            <a:r>
              <a:rPr lang="en-US" sz="2200" dirty="0"/>
              <a:t> </a:t>
            </a:r>
            <a:r>
              <a:rPr lang="en-US" sz="2200" dirty="0" smtClean="0"/>
              <a:t>   different songs</a:t>
            </a:r>
          </a:p>
          <a:p>
            <a:r>
              <a:rPr lang="en-US" sz="2200" dirty="0" smtClean="0"/>
              <a:t>Each </a:t>
            </a:r>
            <a:r>
              <a:rPr lang="en-US" sz="2200" dirty="0"/>
              <a:t>song is accompanied by a "Play" </a:t>
            </a:r>
            <a:endParaRPr lang="en-US" sz="2200" dirty="0" smtClean="0"/>
          </a:p>
          <a:p>
            <a:pPr marL="0" indent="0">
              <a:buNone/>
            </a:pPr>
            <a:r>
              <a:rPr lang="en-US" sz="2200" dirty="0"/>
              <a:t> </a:t>
            </a:r>
            <a:r>
              <a:rPr lang="en-US" sz="2200" dirty="0" smtClean="0"/>
              <a:t>  button </a:t>
            </a:r>
            <a:r>
              <a:rPr lang="en-US" sz="2200" dirty="0"/>
              <a:t>that allows users to listen to </a:t>
            </a:r>
            <a:endParaRPr lang="en-US" sz="2200" dirty="0" smtClean="0"/>
          </a:p>
          <a:p>
            <a:pPr marL="0" indent="0">
              <a:buNone/>
            </a:pPr>
            <a:r>
              <a:rPr lang="en-US" sz="2200" dirty="0"/>
              <a:t> </a:t>
            </a:r>
            <a:r>
              <a:rPr lang="en-US" sz="2200" dirty="0" smtClean="0"/>
              <a:t>  the </a:t>
            </a:r>
            <a:r>
              <a:rPr lang="en-US" sz="2200" dirty="0"/>
              <a:t>song.</a:t>
            </a:r>
          </a:p>
          <a:p>
            <a:pPr marL="0" indent="0">
              <a:buNone/>
            </a:pPr>
            <a:endParaRPr lang="en-US" sz="2400" dirty="0">
              <a:latin typeface="Calisto MT" panose="0204060305050503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707" y="2682240"/>
            <a:ext cx="5058975" cy="2994660"/>
          </a:xfrm>
          <a:prstGeom prst="rect">
            <a:avLst/>
          </a:prstGeom>
        </p:spPr>
      </p:pic>
    </p:spTree>
    <p:extLst>
      <p:ext uri="{BB962C8B-B14F-4D97-AF65-F5344CB8AC3E}">
        <p14:creationId xmlns:p14="http://schemas.microsoft.com/office/powerpoint/2010/main" val="86963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776" y="493059"/>
            <a:ext cx="10789024" cy="5683904"/>
          </a:xfrm>
        </p:spPr>
        <p:txBody>
          <a:bodyPr>
            <a:normAutofit lnSpcReduction="10000"/>
          </a:bodyPr>
          <a:lstStyle/>
          <a:p>
            <a:pPr marL="0" indent="0">
              <a:buNone/>
            </a:pPr>
            <a:r>
              <a:rPr lang="en-US" sz="2400" dirty="0"/>
              <a:t>Add to Favorites:</a:t>
            </a:r>
          </a:p>
          <a:p>
            <a:r>
              <a:rPr lang="en-US" sz="2000" dirty="0"/>
              <a:t>The application allows users to add </a:t>
            </a:r>
            <a:endParaRPr lang="en-US" sz="2000" dirty="0"/>
          </a:p>
          <a:p>
            <a:pPr marL="0" indent="0">
              <a:buNone/>
            </a:pPr>
            <a:r>
              <a:rPr lang="en-US" sz="2000" dirty="0" smtClean="0"/>
              <a:t>   their </a:t>
            </a:r>
            <a:r>
              <a:rPr lang="en-US" sz="2000" dirty="0"/>
              <a:t>favorite songs to a personalized </a:t>
            </a:r>
            <a:endParaRPr lang="en-US" sz="2000" dirty="0" smtClean="0"/>
          </a:p>
          <a:p>
            <a:pPr marL="0" indent="0">
              <a:buNone/>
            </a:pPr>
            <a:r>
              <a:rPr lang="en-US" sz="2000" dirty="0"/>
              <a:t> </a:t>
            </a:r>
            <a:r>
              <a:rPr lang="en-US" sz="2000" dirty="0" smtClean="0"/>
              <a:t>  favorites </a:t>
            </a:r>
            <a:r>
              <a:rPr lang="en-US" sz="2000" dirty="0"/>
              <a:t>list or folder.</a:t>
            </a:r>
          </a:p>
          <a:p>
            <a:r>
              <a:rPr lang="en-US" sz="2000" dirty="0"/>
              <a:t>Users can create a new folder for </a:t>
            </a:r>
            <a:endParaRPr lang="en-US" sz="2000" dirty="0"/>
          </a:p>
          <a:p>
            <a:pPr marL="0" indent="0">
              <a:buNone/>
            </a:pPr>
            <a:r>
              <a:rPr lang="en-US" sz="2000" dirty="0" smtClean="0"/>
              <a:t>   favorites </a:t>
            </a:r>
            <a:r>
              <a:rPr lang="en-US" sz="2000" dirty="0"/>
              <a:t>and assign a password to protect it.</a:t>
            </a:r>
          </a:p>
          <a:p>
            <a:r>
              <a:rPr lang="en-US" sz="2000" dirty="0"/>
              <a:t>After creating a folder, users can </a:t>
            </a:r>
            <a:endParaRPr lang="en-US" sz="2000" dirty="0"/>
          </a:p>
          <a:p>
            <a:pPr marL="0" indent="0">
              <a:buNone/>
            </a:pPr>
            <a:r>
              <a:rPr lang="en-US" sz="2000" dirty="0" smtClean="0"/>
              <a:t>  add </a:t>
            </a:r>
            <a:r>
              <a:rPr lang="en-US" sz="2000" dirty="0"/>
              <a:t>songs to it by clicking the "Add to </a:t>
            </a:r>
            <a:endParaRPr lang="en-US" sz="2000" dirty="0" smtClean="0"/>
          </a:p>
          <a:p>
            <a:pPr marL="0" indent="0">
              <a:buNone/>
            </a:pPr>
            <a:r>
              <a:rPr lang="en-US" sz="2000" dirty="0"/>
              <a:t> </a:t>
            </a:r>
            <a:r>
              <a:rPr lang="en-US" sz="2000" dirty="0" smtClean="0"/>
              <a:t>Favorites</a:t>
            </a:r>
            <a:r>
              <a:rPr lang="en-US" sz="2000" dirty="0"/>
              <a:t>" </a:t>
            </a:r>
            <a:r>
              <a:rPr lang="en-US" sz="2000" dirty="0" smtClean="0"/>
              <a:t>button </a:t>
            </a:r>
            <a:r>
              <a:rPr lang="en-US" sz="2000" dirty="0"/>
              <a:t>on the song details page</a:t>
            </a:r>
            <a:r>
              <a:rPr lang="en-US" sz="2000" dirty="0" smtClean="0"/>
              <a:t>.</a:t>
            </a:r>
          </a:p>
          <a:p>
            <a:pPr marL="0" indent="0">
              <a:buNone/>
            </a:pPr>
            <a:r>
              <a:rPr lang="en-US" sz="2400" dirty="0" smtClean="0"/>
              <a:t>User Authentication:</a:t>
            </a:r>
          </a:p>
          <a:p>
            <a:r>
              <a:rPr lang="en-US" sz="2000" dirty="0" smtClean="0"/>
              <a:t>The </a:t>
            </a:r>
            <a:r>
              <a:rPr lang="en-US" sz="2000" dirty="0"/>
              <a:t>music player application implements </a:t>
            </a:r>
            <a:endParaRPr lang="en-US" sz="2000" dirty="0" smtClean="0"/>
          </a:p>
          <a:p>
            <a:pPr marL="0" indent="0">
              <a:buNone/>
            </a:pPr>
            <a:r>
              <a:rPr lang="en-US" sz="2000" dirty="0"/>
              <a:t> </a:t>
            </a:r>
            <a:r>
              <a:rPr lang="en-US" sz="2000" dirty="0" smtClean="0"/>
              <a:t>   user </a:t>
            </a:r>
            <a:r>
              <a:rPr lang="en-US" sz="2000" dirty="0"/>
              <a:t>authentication to ensure </a:t>
            </a:r>
            <a:r>
              <a:rPr lang="en-US" sz="2000" dirty="0" smtClean="0"/>
              <a:t>secure</a:t>
            </a:r>
          </a:p>
          <a:p>
            <a:pPr marL="0" indent="0">
              <a:buNone/>
            </a:pPr>
            <a:r>
              <a:rPr lang="en-US" sz="2000" dirty="0"/>
              <a:t> </a:t>
            </a:r>
            <a:r>
              <a:rPr lang="en-US" sz="2000" dirty="0" smtClean="0"/>
              <a:t>   access </a:t>
            </a:r>
            <a:r>
              <a:rPr lang="en-US" sz="2000" dirty="0"/>
              <a:t>to personalized </a:t>
            </a:r>
            <a:r>
              <a:rPr lang="en-US" sz="2000" dirty="0" smtClean="0"/>
              <a:t>folders.</a:t>
            </a:r>
          </a:p>
          <a:p>
            <a:r>
              <a:rPr lang="en-US" sz="2000" dirty="0" smtClean="0"/>
              <a:t>Users </a:t>
            </a:r>
            <a:r>
              <a:rPr lang="en-US" sz="2000" dirty="0"/>
              <a:t>need to log in with their credentials </a:t>
            </a:r>
            <a:endParaRPr lang="en-US" sz="2000" dirty="0"/>
          </a:p>
          <a:p>
            <a:pPr marL="0" indent="0">
              <a:buNone/>
            </a:pPr>
            <a:r>
              <a:rPr lang="en-US" sz="2000" dirty="0" smtClean="0"/>
              <a:t>   (</a:t>
            </a:r>
            <a:r>
              <a:rPr lang="en-US" sz="2000" dirty="0"/>
              <a:t>e.g., username and password) to </a:t>
            </a:r>
            <a:r>
              <a:rPr lang="en-US" sz="2000" dirty="0" smtClean="0"/>
              <a:t>access</a:t>
            </a:r>
          </a:p>
          <a:p>
            <a:pPr marL="457200" lvl="1" indent="0">
              <a:buNone/>
            </a:pPr>
            <a:r>
              <a:rPr lang="en-US" sz="2000" dirty="0" smtClean="0"/>
              <a:t> </a:t>
            </a:r>
            <a:r>
              <a:rPr lang="en-US" sz="2000" dirty="0"/>
              <a:t>their favorite folders.</a:t>
            </a:r>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624840"/>
            <a:ext cx="4888931" cy="259306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859" y="3214362"/>
            <a:ext cx="3940597" cy="2961419"/>
          </a:xfrm>
          <a:prstGeom prst="rect">
            <a:avLst/>
          </a:prstGeom>
        </p:spPr>
      </p:pic>
    </p:spTree>
    <p:extLst>
      <p:ext uri="{BB962C8B-B14F-4D97-AF65-F5344CB8AC3E}">
        <p14:creationId xmlns:p14="http://schemas.microsoft.com/office/powerpoint/2010/main" val="659853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555812"/>
            <a:ext cx="10654553" cy="5621151"/>
          </a:xfrm>
        </p:spPr>
        <p:txBody>
          <a:bodyPr/>
          <a:lstStyle/>
          <a:p>
            <a:pPr marL="0" indent="0">
              <a:buNone/>
            </a:pPr>
            <a:r>
              <a:rPr lang="en-US" sz="2400" dirty="0" smtClean="0"/>
              <a:t>Song Details Page:</a:t>
            </a:r>
          </a:p>
          <a:p>
            <a:r>
              <a:rPr lang="en-US" sz="2000" dirty="0" smtClean="0"/>
              <a:t>Clicking on a song's title or album </a:t>
            </a:r>
          </a:p>
          <a:p>
            <a:pPr marL="0" indent="0">
              <a:buNone/>
            </a:pPr>
            <a:r>
              <a:rPr lang="en-US" sz="2000" dirty="0" smtClean="0"/>
              <a:t>cover opens the song details page.</a:t>
            </a:r>
          </a:p>
          <a:p>
            <a:r>
              <a:rPr lang="en-US" sz="2000" dirty="0" smtClean="0"/>
              <a:t>The song details page presents </a:t>
            </a:r>
          </a:p>
          <a:p>
            <a:pPr marL="0" indent="0">
              <a:buNone/>
            </a:pPr>
            <a:r>
              <a:rPr lang="en-US" sz="2000" dirty="0" smtClean="0"/>
              <a:t>additional information about the selected </a:t>
            </a:r>
          </a:p>
          <a:p>
            <a:pPr marL="0" indent="0">
              <a:buNone/>
            </a:pPr>
            <a:r>
              <a:rPr lang="en-US" sz="2000" dirty="0" smtClean="0"/>
              <a:t>song, such as the song's duration </a:t>
            </a:r>
          </a:p>
          <a:p>
            <a:pPr marL="0" indent="0">
              <a:buNone/>
            </a:pPr>
            <a:r>
              <a:rPr lang="en-US" sz="2000" dirty="0" smtClean="0"/>
              <a:t>and release date.</a:t>
            </a:r>
          </a:p>
          <a:p>
            <a:r>
              <a:rPr lang="en-US" sz="2000" dirty="0" smtClean="0"/>
              <a:t>Users can see the song's album cover </a:t>
            </a:r>
          </a:p>
          <a:p>
            <a:pPr marL="0" indent="0">
              <a:buNone/>
            </a:pPr>
            <a:r>
              <a:rPr lang="en-US" sz="2000" dirty="0" smtClean="0"/>
              <a:t>and various playback controls, such as </a:t>
            </a:r>
          </a:p>
          <a:p>
            <a:pPr marL="0" indent="0">
              <a:buNone/>
            </a:pPr>
            <a:r>
              <a:rPr lang="en-US" sz="2000" dirty="0" smtClean="0"/>
              <a:t>play, pause, forward, and backward.</a:t>
            </a:r>
          </a:p>
          <a:p>
            <a:r>
              <a:rPr lang="en-US" sz="2400" dirty="0"/>
              <a:t>Folder </a:t>
            </a:r>
            <a:r>
              <a:rPr lang="en-US" sz="2400" dirty="0" smtClean="0"/>
              <a:t>Management:</a:t>
            </a:r>
          </a:p>
          <a:p>
            <a:r>
              <a:rPr lang="en-US" sz="2000" dirty="0" smtClean="0"/>
              <a:t>Users </a:t>
            </a:r>
            <a:r>
              <a:rPr lang="en-US" sz="2000" dirty="0"/>
              <a:t>can view and manage their folders containing favorite </a:t>
            </a:r>
            <a:r>
              <a:rPr lang="en-US" sz="2000" dirty="0" smtClean="0"/>
              <a:t>songs.</a:t>
            </a:r>
          </a:p>
          <a:p>
            <a:r>
              <a:rPr lang="en-US" sz="2000" dirty="0" smtClean="0"/>
              <a:t>The </a:t>
            </a:r>
            <a:r>
              <a:rPr lang="en-US" sz="2000" dirty="0"/>
              <a:t>"Existing Folders" section on the home page lists all the folders with their respective song </a:t>
            </a:r>
            <a:r>
              <a:rPr lang="en-US" sz="2000" dirty="0" smtClean="0"/>
              <a:t>counts.</a:t>
            </a:r>
          </a:p>
          <a:p>
            <a:r>
              <a:rPr lang="en-US" sz="2000" dirty="0" smtClean="0"/>
              <a:t>Users </a:t>
            </a:r>
            <a:r>
              <a:rPr lang="en-US" sz="2000" dirty="0"/>
              <a:t>can click on a folder to view its contents and see the songs they added.</a:t>
            </a:r>
          </a:p>
          <a:p>
            <a:pPr lvl="1"/>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783" y="800100"/>
            <a:ext cx="5701433" cy="3352801"/>
          </a:xfrm>
          <a:prstGeom prst="rect">
            <a:avLst/>
          </a:prstGeom>
        </p:spPr>
      </p:pic>
    </p:spTree>
    <p:extLst>
      <p:ext uri="{BB962C8B-B14F-4D97-AF65-F5344CB8AC3E}">
        <p14:creationId xmlns:p14="http://schemas.microsoft.com/office/powerpoint/2010/main" val="2438848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07915" y="2149813"/>
            <a:ext cx="10445885" cy="4095344"/>
          </a:xfrm>
        </p:spPr>
        <p:txBody>
          <a:bodyPr anchor="ctr" anchorCtr="0">
            <a:normAutofit/>
          </a:bodyPr>
          <a:lstStyle/>
          <a:p>
            <a:r>
              <a:rPr lang="en-US" dirty="0" err="1" smtClean="0">
                <a:latin typeface="Bahnschrift Condensed" panose="020B0502040204020203" pitchFamily="34" charset="0"/>
              </a:rPr>
              <a:t>Katakam</a:t>
            </a:r>
            <a:r>
              <a:rPr lang="en-US" dirty="0" smtClean="0">
                <a:latin typeface="Bahnschrift Condensed" panose="020B0502040204020203" pitchFamily="34" charset="0"/>
              </a:rPr>
              <a:t> Shreya-21BD1A1293</a:t>
            </a:r>
          </a:p>
          <a:p>
            <a:r>
              <a:rPr lang="en-US" sz="2800" dirty="0" err="1" smtClean="0">
                <a:latin typeface="Bahnschrift Condensed" panose="020B0502040204020203" pitchFamily="34" charset="0"/>
              </a:rPr>
              <a:t>Konda</a:t>
            </a:r>
            <a:r>
              <a:rPr lang="en-US" sz="2800" dirty="0" smtClean="0">
                <a:latin typeface="Bahnschrift Condensed" panose="020B0502040204020203" pitchFamily="34" charset="0"/>
              </a:rPr>
              <a:t> Vani-21BD1A1298</a:t>
            </a:r>
          </a:p>
          <a:p>
            <a:r>
              <a:rPr lang="en-US" sz="2800" dirty="0" err="1" smtClean="0">
                <a:latin typeface="Bahnschrift Condensed" panose="020B0502040204020203" pitchFamily="34" charset="0"/>
              </a:rPr>
              <a:t>Kondamadugu</a:t>
            </a:r>
            <a:r>
              <a:rPr lang="en-US" sz="2800" dirty="0" smtClean="0">
                <a:latin typeface="Bahnschrift Condensed" panose="020B0502040204020203" pitchFamily="34" charset="0"/>
              </a:rPr>
              <a:t> Akshitha-21BD1A1299</a:t>
            </a:r>
            <a:endParaRPr lang="en-US" u="sng" dirty="0" smtClean="0">
              <a:ln w="0"/>
              <a:solidFill>
                <a:srgbClr val="FF0000"/>
              </a:solidFill>
              <a:effectLst>
                <a:outerShdw blurRad="38100" dist="19050" dir="2700000" algn="tl" rotWithShape="0">
                  <a:schemeClr val="tx1">
                    <a:alpha val="40000"/>
                  </a:schemeClr>
                </a:outerShdw>
              </a:effectLst>
              <a:latin typeface="Bahnschrift Condensed" panose="020B0502040204020203" pitchFamily="34" charset="0"/>
              <a:ea typeface="+mj-ea"/>
              <a:cs typeface="+mj-cs"/>
            </a:endParaRPr>
          </a:p>
          <a:p>
            <a:r>
              <a:rPr lang="en-US" sz="2800" dirty="0" err="1" smtClean="0">
                <a:latin typeface="Bahnschrift Condensed" panose="020B0502040204020203" pitchFamily="34" charset="0"/>
              </a:rPr>
              <a:t>Kondamadugu</a:t>
            </a:r>
            <a:r>
              <a:rPr lang="en-US" sz="2800" dirty="0" smtClean="0">
                <a:latin typeface="Bahnschrift Condensed" panose="020B0502040204020203" pitchFamily="34" charset="0"/>
              </a:rPr>
              <a:t> Anvitha-21BD1A12A0</a:t>
            </a:r>
            <a:endParaRPr lang="en-US" sz="2800" dirty="0">
              <a:latin typeface="Bahnschrift Condensed" panose="020B0502040204020203" pitchFamily="34" charset="0"/>
            </a:endParaRPr>
          </a:p>
        </p:txBody>
      </p:sp>
      <p:sp>
        <p:nvSpPr>
          <p:cNvPr id="2" name="Title 1"/>
          <p:cNvSpPr>
            <a:spLocks noGrp="1"/>
          </p:cNvSpPr>
          <p:nvPr>
            <p:ph type="title"/>
          </p:nvPr>
        </p:nvSpPr>
        <p:spPr/>
        <p:txBody>
          <a:bodyPr/>
          <a:lstStyle/>
          <a:p>
            <a:r>
              <a:rPr lang="en-US" u="sng" dirty="0" err="1" smtClean="0">
                <a:solidFill>
                  <a:schemeClr val="tx1"/>
                </a:solidFill>
                <a:latin typeface="Bahnschrift Condensed" panose="020B0502040204020203" pitchFamily="34" charset="0"/>
              </a:rPr>
              <a:t>FrontEnd</a:t>
            </a:r>
            <a:r>
              <a:rPr lang="en-US" u="sng" dirty="0" smtClean="0">
                <a:solidFill>
                  <a:schemeClr val="tx1"/>
                </a:solidFill>
              </a:rPr>
              <a:t> </a:t>
            </a:r>
            <a:r>
              <a:rPr lang="en-US" u="sng" dirty="0" smtClean="0">
                <a:solidFill>
                  <a:schemeClr val="tx1"/>
                </a:solidFill>
                <a:latin typeface="Bahnschrift Condensed" panose="020B0502040204020203" pitchFamily="34" charset="0"/>
              </a:rPr>
              <a:t>and </a:t>
            </a:r>
            <a:r>
              <a:rPr lang="en-US" u="sng" dirty="0" err="1" smtClean="0">
                <a:solidFill>
                  <a:schemeClr val="tx1"/>
                </a:solidFill>
                <a:latin typeface="Bahnschrift Condensed" panose="020B0502040204020203" pitchFamily="34" charset="0"/>
              </a:rPr>
              <a:t>BackEnd</a:t>
            </a:r>
            <a:r>
              <a:rPr lang="en-US" u="sng" dirty="0" smtClean="0">
                <a:solidFill>
                  <a:schemeClr val="tx1"/>
                </a:solidFill>
                <a:latin typeface="Bahnschrift Condensed" panose="020B0502040204020203" pitchFamily="34" charset="0"/>
              </a:rPr>
              <a:t> Team</a:t>
            </a:r>
            <a:endParaRPr lang="en-US" u="sng"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r>
              <a:rPr lang="en-US" sz="2400" dirty="0"/>
              <a:t>Aesthetic and Color Scheme:</a:t>
            </a:r>
          </a:p>
          <a:p>
            <a:r>
              <a:rPr lang="en-US" sz="2000" dirty="0"/>
              <a:t>The UI incorporates an aesthetically pleasing color scheme, aligning with the theme of the music player application.</a:t>
            </a:r>
          </a:p>
          <a:p>
            <a:r>
              <a:rPr lang="en-US" sz="2000" dirty="0"/>
              <a:t>The use of appropriate fonts, icons, and visual elements enhances the overall user experience</a:t>
            </a:r>
            <a:r>
              <a:rPr lang="en-US" sz="2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261613"/>
            <a:ext cx="7126988" cy="3735327"/>
          </a:xfrm>
          <a:prstGeom prst="rect">
            <a:avLst/>
          </a:prstGeom>
        </p:spPr>
      </p:pic>
    </p:spTree>
    <p:extLst>
      <p:ext uri="{BB962C8B-B14F-4D97-AF65-F5344CB8AC3E}">
        <p14:creationId xmlns:p14="http://schemas.microsoft.com/office/powerpoint/2010/main" val="1327292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885"/>
            <a:ext cx="10515600" cy="755015"/>
          </a:xfrm>
        </p:spPr>
        <p:txBody>
          <a:bodyPr>
            <a:normAutofit/>
          </a:bodyPr>
          <a:lstStyle/>
          <a:p>
            <a:r>
              <a:rPr lang="en-US" sz="3200" dirty="0" smtClean="0">
                <a:latin typeface="Arial Rounded MT Bold" panose="020F0704030504030204" pitchFamily="34" charset="0"/>
              </a:rPr>
              <a:t>Functionalities</a:t>
            </a:r>
            <a:endParaRPr lang="en-US" sz="3200" dirty="0">
              <a:latin typeface="Arial Rounded MT Bold" panose="020F0704030504030204" pitchFamily="34" charset="0"/>
            </a:endParaRPr>
          </a:p>
        </p:txBody>
      </p:sp>
      <p:sp>
        <p:nvSpPr>
          <p:cNvPr id="3" name="Content Placeholder 2"/>
          <p:cNvSpPr>
            <a:spLocks noGrp="1"/>
          </p:cNvSpPr>
          <p:nvPr>
            <p:ph idx="1"/>
          </p:nvPr>
        </p:nvSpPr>
        <p:spPr>
          <a:xfrm>
            <a:off x="838200" y="1272540"/>
            <a:ext cx="10515600" cy="4904423"/>
          </a:xfrm>
        </p:spPr>
        <p:txBody>
          <a:bodyPr>
            <a:normAutofit fontScale="85000" lnSpcReduction="20000"/>
          </a:bodyPr>
          <a:lstStyle/>
          <a:p>
            <a:pPr marL="0" indent="0">
              <a:buNone/>
            </a:pPr>
            <a:r>
              <a:rPr lang="en-US" dirty="0" smtClean="0">
                <a:latin typeface="Calisto MT" panose="02040603050505030304" pitchFamily="18" charset="0"/>
              </a:rPr>
              <a:t>The </a:t>
            </a:r>
            <a:r>
              <a:rPr lang="en-US" dirty="0">
                <a:latin typeface="Calisto MT" panose="02040603050505030304" pitchFamily="18" charset="0"/>
              </a:rPr>
              <a:t>main functionalities of </a:t>
            </a:r>
            <a:r>
              <a:rPr lang="en-US" dirty="0" smtClean="0">
                <a:latin typeface="Calisto MT" panose="02040603050505030304" pitchFamily="18" charset="0"/>
              </a:rPr>
              <a:t>music </a:t>
            </a:r>
            <a:r>
              <a:rPr lang="en-US" dirty="0">
                <a:latin typeface="Calisto MT" panose="02040603050505030304" pitchFamily="18" charset="0"/>
              </a:rPr>
              <a:t>player application can be summarized in simple words as follows:</a:t>
            </a:r>
          </a:p>
          <a:p>
            <a:r>
              <a:rPr lang="en-US" dirty="0">
                <a:latin typeface="Tw Cen MT Condensed Extra Bold" panose="020B0803020202020204" pitchFamily="34" charset="0"/>
              </a:rPr>
              <a:t>Song Listing: </a:t>
            </a:r>
            <a:r>
              <a:rPr lang="en-US" sz="2600" dirty="0"/>
              <a:t>Display a list of songs with details like title, singer, and movie name.</a:t>
            </a:r>
          </a:p>
          <a:p>
            <a:r>
              <a:rPr lang="en-US" dirty="0">
                <a:latin typeface="Tw Cen MT Condensed Extra Bold" panose="020B0803020202020204" pitchFamily="34" charset="0"/>
              </a:rPr>
              <a:t>Song Playback</a:t>
            </a:r>
            <a:r>
              <a:rPr lang="en-US" dirty="0"/>
              <a:t>: </a:t>
            </a:r>
            <a:r>
              <a:rPr lang="en-US" sz="2600" dirty="0"/>
              <a:t>Allow users to play, pause, and control the playback of </a:t>
            </a:r>
            <a:r>
              <a:rPr lang="en-US" sz="2600" dirty="0" smtClean="0"/>
              <a:t>songs</a:t>
            </a:r>
            <a:r>
              <a:rPr lang="en-US" dirty="0" smtClean="0"/>
              <a:t>.</a:t>
            </a:r>
            <a:endParaRPr lang="en-US" sz="2600" dirty="0" smtClean="0"/>
          </a:p>
          <a:p>
            <a:r>
              <a:rPr lang="en-US" dirty="0" smtClean="0">
                <a:latin typeface="Tw Cen MT Condensed Extra Bold" panose="020B0803020202020204" pitchFamily="34" charset="0"/>
              </a:rPr>
              <a:t>Add </a:t>
            </a:r>
            <a:r>
              <a:rPr lang="en-US" dirty="0">
                <a:latin typeface="Tw Cen MT Condensed Extra Bold" panose="020B0803020202020204" pitchFamily="34" charset="0"/>
              </a:rPr>
              <a:t>to Favorites: </a:t>
            </a:r>
            <a:r>
              <a:rPr lang="en-US" sz="2600" dirty="0"/>
              <a:t>Let users create personalized folders and add their favorite songs to them.</a:t>
            </a:r>
          </a:p>
          <a:p>
            <a:r>
              <a:rPr lang="en-US" dirty="0">
                <a:latin typeface="Tw Cen MT Condensed Extra Bold" panose="020B0803020202020204" pitchFamily="34" charset="0"/>
              </a:rPr>
              <a:t>Folder Management</a:t>
            </a:r>
            <a:r>
              <a:rPr lang="en-US" dirty="0"/>
              <a:t>: </a:t>
            </a:r>
            <a:r>
              <a:rPr lang="en-US" sz="2600" dirty="0"/>
              <a:t>Allow users to view and manage their favorite song folders</a:t>
            </a:r>
            <a:r>
              <a:rPr lang="en-US" dirty="0"/>
              <a:t>.</a:t>
            </a:r>
          </a:p>
          <a:p>
            <a:r>
              <a:rPr lang="en-US" dirty="0">
                <a:latin typeface="Tw Cen MT Condensed Extra Bold" panose="020B0803020202020204" pitchFamily="34" charset="0"/>
              </a:rPr>
              <a:t>User Authentication: </a:t>
            </a:r>
            <a:r>
              <a:rPr lang="en-US" sz="2600" dirty="0" smtClean="0"/>
              <a:t>Implement </a:t>
            </a:r>
            <a:r>
              <a:rPr lang="en-US" sz="2600" dirty="0"/>
              <a:t>secure login to access personalized folders</a:t>
            </a:r>
            <a:r>
              <a:rPr lang="en-US" dirty="0"/>
              <a:t>.</a:t>
            </a:r>
          </a:p>
          <a:p>
            <a:r>
              <a:rPr lang="en-US" dirty="0">
                <a:latin typeface="Tw Cen MT Condensed Extra Bold" panose="020B0803020202020204" pitchFamily="34" charset="0"/>
              </a:rPr>
              <a:t>Responsive Design</a:t>
            </a:r>
            <a:r>
              <a:rPr lang="en-US" dirty="0"/>
              <a:t>: </a:t>
            </a:r>
            <a:r>
              <a:rPr lang="en-US" sz="2600" dirty="0"/>
              <a:t>Ensure the application works smoothly on </a:t>
            </a:r>
            <a:r>
              <a:rPr lang="en-US" sz="2600" dirty="0" smtClean="0"/>
              <a:t>different </a:t>
            </a:r>
            <a:r>
              <a:rPr lang="en-US" sz="2600" dirty="0"/>
              <a:t>devices</a:t>
            </a:r>
            <a:r>
              <a:rPr lang="en-US" dirty="0"/>
              <a:t>.</a:t>
            </a:r>
          </a:p>
          <a:p>
            <a:r>
              <a:rPr lang="en-US" dirty="0">
                <a:latin typeface="Tw Cen MT Condensed Extra Bold" panose="020B0803020202020204" pitchFamily="34" charset="0"/>
              </a:rPr>
              <a:t>Database Integration</a:t>
            </a:r>
            <a:r>
              <a:rPr lang="en-US" dirty="0"/>
              <a:t>: </a:t>
            </a:r>
            <a:r>
              <a:rPr lang="en-US" sz="2600" dirty="0"/>
              <a:t>Integrate MySQL and </a:t>
            </a:r>
            <a:r>
              <a:rPr lang="en-US" sz="2600" dirty="0" err="1"/>
              <a:t>MongoDB</a:t>
            </a:r>
            <a:r>
              <a:rPr lang="en-US" sz="2600" dirty="0"/>
              <a:t> databases for data storage.</a:t>
            </a:r>
          </a:p>
          <a:p>
            <a:r>
              <a:rPr lang="en-US" dirty="0">
                <a:latin typeface="Tw Cen MT Condensed Extra Bold" panose="020B0803020202020204" pitchFamily="34" charset="0"/>
              </a:rPr>
              <a:t>User Authorization</a:t>
            </a:r>
            <a:r>
              <a:rPr lang="en-US" dirty="0"/>
              <a:t>: </a:t>
            </a:r>
            <a:r>
              <a:rPr lang="en-US" sz="2300" dirty="0"/>
              <a:t>Control access to certain features based on user roles</a:t>
            </a:r>
            <a:r>
              <a:rPr lang="en-US" dirty="0"/>
              <a:t>.</a:t>
            </a:r>
          </a:p>
          <a:p>
            <a:r>
              <a:rPr lang="en-US" dirty="0">
                <a:latin typeface="Tw Cen MT Condensed Extra Bold" panose="020B0803020202020204" pitchFamily="34" charset="0"/>
              </a:rPr>
              <a:t>Password Protection</a:t>
            </a:r>
            <a:r>
              <a:rPr lang="en-US" dirty="0"/>
              <a:t>: </a:t>
            </a:r>
            <a:r>
              <a:rPr lang="en-US" sz="2300" dirty="0"/>
              <a:t>Provide password protection for individual folders.</a:t>
            </a:r>
          </a:p>
          <a:p>
            <a:pPr marL="0" indent="0">
              <a:buNone/>
            </a:pPr>
            <a:r>
              <a:rPr lang="en-US" dirty="0">
                <a:latin typeface="Calisto MT" panose="02040603050505030304" pitchFamily="18" charset="0"/>
              </a:rPr>
              <a:t>These functionalities collectively create a user-friendly and engaging music player experience for the users.</a:t>
            </a:r>
          </a:p>
        </p:txBody>
      </p:sp>
    </p:spTree>
    <p:extLst>
      <p:ext uri="{BB962C8B-B14F-4D97-AF65-F5344CB8AC3E}">
        <p14:creationId xmlns:p14="http://schemas.microsoft.com/office/powerpoint/2010/main" val="1940771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72745"/>
            <a:ext cx="10439400" cy="625475"/>
          </a:xfrm>
        </p:spPr>
        <p:txBody>
          <a:bodyPr>
            <a:normAutofit/>
          </a:bodyPr>
          <a:lstStyle/>
          <a:p>
            <a:r>
              <a:rPr lang="en-US" sz="3200" dirty="0" smtClean="0">
                <a:latin typeface="Britannic Bold" panose="020B0903060703020204" pitchFamily="34" charset="0"/>
              </a:rPr>
              <a:t>Challenges and Solutions</a:t>
            </a:r>
            <a:endParaRPr lang="en-US" sz="3200" dirty="0">
              <a:latin typeface="Britannic Bold" panose="020B0903060703020204" pitchFamily="34" charset="0"/>
            </a:endParaRPr>
          </a:p>
        </p:txBody>
      </p:sp>
      <p:sp>
        <p:nvSpPr>
          <p:cNvPr id="3" name="Content Placeholder 2"/>
          <p:cNvSpPr>
            <a:spLocks noGrp="1"/>
          </p:cNvSpPr>
          <p:nvPr>
            <p:ph idx="1"/>
          </p:nvPr>
        </p:nvSpPr>
        <p:spPr>
          <a:xfrm>
            <a:off x="914400" y="1181100"/>
            <a:ext cx="10439400" cy="4995863"/>
          </a:xfrm>
        </p:spPr>
        <p:txBody>
          <a:bodyPr>
            <a:normAutofit fontScale="92500" lnSpcReduction="10000"/>
          </a:bodyPr>
          <a:lstStyle/>
          <a:p>
            <a:r>
              <a:rPr lang="en-US" dirty="0"/>
              <a:t>Challenge: </a:t>
            </a:r>
            <a:r>
              <a:rPr lang="en-US" sz="2600" dirty="0">
                <a:latin typeface="Arial Rounded MT Bold" panose="020F0704030504030204" pitchFamily="34" charset="0"/>
              </a:rPr>
              <a:t>Implementing User Authentication Solution: </a:t>
            </a:r>
            <a:r>
              <a:rPr lang="en-US" sz="2400" dirty="0" smtClean="0"/>
              <a:t>Use </a:t>
            </a:r>
            <a:r>
              <a:rPr lang="en-US" sz="2400" dirty="0"/>
              <a:t>a robust authentication mechanism like JWT (JSON Web Tokens) to securely manage user logins and access to personalized folders.</a:t>
            </a:r>
          </a:p>
          <a:p>
            <a:r>
              <a:rPr lang="en-US" dirty="0" smtClean="0"/>
              <a:t>Challenge</a:t>
            </a:r>
            <a:r>
              <a:rPr lang="en-US" dirty="0"/>
              <a:t>: </a:t>
            </a:r>
            <a:r>
              <a:rPr lang="en-US" sz="2600" dirty="0">
                <a:latin typeface="Arial Rounded MT Bold" panose="020F0704030504030204" pitchFamily="34" charset="0"/>
              </a:rPr>
              <a:t>Integrating MySQL and </a:t>
            </a:r>
            <a:r>
              <a:rPr lang="en-US" sz="2600" dirty="0" err="1">
                <a:latin typeface="Arial Rounded MT Bold" panose="020F0704030504030204" pitchFamily="34" charset="0"/>
              </a:rPr>
              <a:t>MongoDB</a:t>
            </a:r>
            <a:r>
              <a:rPr lang="en-US" sz="2600" dirty="0">
                <a:latin typeface="Arial Rounded MT Bold" panose="020F0704030504030204" pitchFamily="34" charset="0"/>
              </a:rPr>
              <a:t> Databases Solution: </a:t>
            </a:r>
            <a:r>
              <a:rPr lang="en-US" sz="2400" dirty="0"/>
              <a:t>Utilize appropriate database connectors and ORM (Object-Relational Mapping) frameworks to seamlessly interact with both MySQL and </a:t>
            </a:r>
            <a:r>
              <a:rPr lang="en-US" sz="2400" dirty="0" err="1"/>
              <a:t>MongoDB</a:t>
            </a:r>
            <a:r>
              <a:rPr lang="en-US" sz="2400" dirty="0"/>
              <a:t> databases.</a:t>
            </a:r>
          </a:p>
          <a:p>
            <a:r>
              <a:rPr lang="en-US" dirty="0"/>
              <a:t>Challenge:</a:t>
            </a:r>
            <a:r>
              <a:rPr lang="en-US" sz="2600" dirty="0"/>
              <a:t> </a:t>
            </a:r>
            <a:r>
              <a:rPr lang="en-US" sz="2600" dirty="0">
                <a:latin typeface="Arial Rounded MT Bold" panose="020F0704030504030204" pitchFamily="34" charset="0"/>
              </a:rPr>
              <a:t>Handling Concurrent Song Playback Solution: </a:t>
            </a:r>
            <a:r>
              <a:rPr lang="en-US" sz="2400" dirty="0"/>
              <a:t>Implement audio control features using </a:t>
            </a:r>
            <a:r>
              <a:rPr lang="en-US" sz="2400" dirty="0" err="1"/>
              <a:t>Angular's</a:t>
            </a:r>
            <a:r>
              <a:rPr lang="en-US" sz="2400" dirty="0"/>
              <a:t> audio API and manage song playback states to ensure smooth handling of multiple concurrent song plays.</a:t>
            </a:r>
          </a:p>
          <a:p>
            <a:r>
              <a:rPr lang="en-US" dirty="0"/>
              <a:t>Challenge</a:t>
            </a:r>
            <a:r>
              <a:rPr lang="en-US" sz="2600" dirty="0">
                <a:latin typeface="Arial Rounded MT Bold" panose="020F0704030504030204" pitchFamily="34" charset="0"/>
              </a:rPr>
              <a:t>: Creating Responsive Design Solution: </a:t>
            </a:r>
            <a:r>
              <a:rPr lang="en-US" sz="2400" dirty="0"/>
              <a:t>Use responsive design techniques with CSS and media queries to adapt the application layout and styles based on different screen sizes and devices</a:t>
            </a:r>
            <a:r>
              <a:rPr lang="en-US" dirty="0"/>
              <a:t>.</a:t>
            </a:r>
          </a:p>
          <a:p>
            <a:r>
              <a:rPr lang="en-US" dirty="0"/>
              <a:t>Challenge: </a:t>
            </a:r>
            <a:r>
              <a:rPr lang="en-US" sz="2600" dirty="0">
                <a:latin typeface="Arial Rounded MT Bold" panose="020F0704030504030204" pitchFamily="34" charset="0"/>
              </a:rPr>
              <a:t>Folder Management and Organization Solution: </a:t>
            </a:r>
            <a:r>
              <a:rPr lang="en-US" sz="2200" dirty="0"/>
              <a:t>Design an intuitive user interface for creating, renaming, and deleting folders, along with drag-and-drop functionality to easily manage songs within folders.</a:t>
            </a:r>
          </a:p>
        </p:txBody>
      </p:sp>
    </p:spTree>
    <p:extLst>
      <p:ext uri="{BB962C8B-B14F-4D97-AF65-F5344CB8AC3E}">
        <p14:creationId xmlns:p14="http://schemas.microsoft.com/office/powerpoint/2010/main" val="3431796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525780"/>
            <a:ext cx="11087100" cy="5814060"/>
          </a:xfrm>
        </p:spPr>
        <p:txBody>
          <a:bodyPr>
            <a:normAutofit/>
          </a:bodyPr>
          <a:lstStyle/>
          <a:p>
            <a:endParaRPr lang="en-US" dirty="0" smtClean="0"/>
          </a:p>
          <a:p>
            <a:r>
              <a:rPr lang="en-US" dirty="0" smtClean="0"/>
              <a:t>Challenge</a:t>
            </a:r>
            <a:r>
              <a:rPr lang="en-US" sz="2400" dirty="0">
                <a:latin typeface="Arial Rounded MT Bold" panose="020F0704030504030204" pitchFamily="34" charset="0"/>
              </a:rPr>
              <a:t>: Handling Errors and Exceptions Solution</a:t>
            </a:r>
            <a:r>
              <a:rPr lang="en-US" dirty="0"/>
              <a:t>: </a:t>
            </a:r>
            <a:r>
              <a:rPr lang="en-US" sz="2200" dirty="0"/>
              <a:t>Use error handling techniques in both the frontend and backend to gracefully handle unexpected errors and provide meaningful error messages to users.</a:t>
            </a:r>
          </a:p>
          <a:p>
            <a:r>
              <a:rPr lang="en-US" dirty="0"/>
              <a:t>Challenge: </a:t>
            </a:r>
            <a:r>
              <a:rPr lang="en-US" sz="2400" dirty="0">
                <a:latin typeface="Arial Rounded MT Bold" panose="020F0704030504030204" pitchFamily="34" charset="0"/>
              </a:rPr>
              <a:t>Testing and Quality Assurance Solution: </a:t>
            </a:r>
            <a:r>
              <a:rPr lang="en-US" sz="2200" dirty="0"/>
              <a:t>Conduct comprehensive testing, including unit testing and end-to-end testing, to ensure the application functions as expected and meets quality standards.</a:t>
            </a:r>
          </a:p>
          <a:p>
            <a:r>
              <a:rPr lang="en-US" dirty="0"/>
              <a:t>Challenge: </a:t>
            </a:r>
            <a:r>
              <a:rPr lang="en-US" sz="2400" dirty="0">
                <a:latin typeface="Arial Rounded MT Bold" panose="020F0704030504030204" pitchFamily="34" charset="0"/>
              </a:rPr>
              <a:t>Performance Optimization Solution: </a:t>
            </a:r>
            <a:r>
              <a:rPr lang="en-US" sz="2200" dirty="0"/>
              <a:t>Optimize database queries, reduce page load times, and cache frequently accessed data to enhance the overall performance of the </a:t>
            </a:r>
            <a:r>
              <a:rPr lang="en-US" sz="2200" dirty="0" smtClean="0"/>
              <a:t>application</a:t>
            </a:r>
            <a:r>
              <a:rPr lang="en-US" dirty="0" smtClean="0"/>
              <a:t>.</a:t>
            </a:r>
          </a:p>
          <a:p>
            <a:pPr marL="0" indent="0">
              <a:buNone/>
            </a:pPr>
            <a:endParaRPr lang="en-US" dirty="0" smtClean="0"/>
          </a:p>
          <a:p>
            <a:pPr marL="0" indent="0">
              <a:buNone/>
            </a:pPr>
            <a:r>
              <a:rPr lang="en-US" sz="2400" dirty="0" smtClean="0">
                <a:latin typeface="Calisto MT" panose="02040603050505030304" pitchFamily="18" charset="0"/>
              </a:rPr>
              <a:t>                           By </a:t>
            </a:r>
            <a:r>
              <a:rPr lang="en-US" sz="2400" dirty="0">
                <a:latin typeface="Calisto MT" panose="02040603050505030304" pitchFamily="18" charset="0"/>
              </a:rPr>
              <a:t>addressing these challenges with well-thought-out solutions, the project can achieve its objectives and provide a seamless and enjoyable music player experience to its users</a:t>
            </a:r>
            <a:r>
              <a:rPr lang="en-US" dirty="0"/>
              <a:t>.</a:t>
            </a:r>
          </a:p>
        </p:txBody>
      </p:sp>
    </p:spTree>
    <p:extLst>
      <p:ext uri="{BB962C8B-B14F-4D97-AF65-F5344CB8AC3E}">
        <p14:creationId xmlns:p14="http://schemas.microsoft.com/office/powerpoint/2010/main" val="538353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200" dirty="0" smtClean="0">
                <a:latin typeface="Britannic Bold" panose="020B0903060703020204" pitchFamily="34" charset="0"/>
              </a:rPr>
              <a:t>Future Enhancements</a:t>
            </a:r>
            <a:endParaRPr lang="en-US" sz="3200" dirty="0">
              <a:latin typeface="Britannic Bold" panose="020B0903060703020204" pitchFamily="34" charset="0"/>
            </a:endParaRPr>
          </a:p>
        </p:txBody>
      </p:sp>
      <p:sp>
        <p:nvSpPr>
          <p:cNvPr id="3" name="Content Placeholder 2"/>
          <p:cNvSpPr>
            <a:spLocks noGrp="1"/>
          </p:cNvSpPr>
          <p:nvPr>
            <p:ph idx="1"/>
          </p:nvPr>
        </p:nvSpPr>
        <p:spPr>
          <a:xfrm>
            <a:off x="838200" y="1417320"/>
            <a:ext cx="10515600" cy="4759643"/>
          </a:xfrm>
        </p:spPr>
        <p:txBody>
          <a:bodyPr>
            <a:normAutofit fontScale="70000" lnSpcReduction="20000"/>
          </a:bodyPr>
          <a:lstStyle/>
          <a:p>
            <a:r>
              <a:rPr lang="en-US" dirty="0">
                <a:latin typeface="Arial Rounded MT Bold" panose="020F0704030504030204" pitchFamily="34" charset="0"/>
              </a:rPr>
              <a:t>User Profile and Settings: </a:t>
            </a:r>
            <a:r>
              <a:rPr lang="en-US" dirty="0"/>
              <a:t>Implement a user profile section where users can update their personal information, change passwords, and manage account preferences.</a:t>
            </a:r>
          </a:p>
          <a:p>
            <a:r>
              <a:rPr lang="en-US" dirty="0">
                <a:latin typeface="Arial Rounded MT Bold" panose="020F0704030504030204" pitchFamily="34" charset="0"/>
              </a:rPr>
              <a:t>Social Media Integration</a:t>
            </a:r>
            <a:r>
              <a:rPr lang="en-US" dirty="0"/>
              <a:t>: Allow users to share their favorite songs or playlists on social media platforms, enhancing the app's social engagement.</a:t>
            </a:r>
          </a:p>
          <a:p>
            <a:r>
              <a:rPr lang="en-US" dirty="0">
                <a:latin typeface="Arial Rounded MT Bold" panose="020F0704030504030204" pitchFamily="34" charset="0"/>
              </a:rPr>
              <a:t>Playlist Creation</a:t>
            </a:r>
            <a:r>
              <a:rPr lang="en-US" dirty="0"/>
              <a:t>: Enable users to create and manage custom playlists with their favorite songs for easy access.</a:t>
            </a:r>
          </a:p>
          <a:p>
            <a:r>
              <a:rPr lang="en-US" dirty="0">
                <a:latin typeface="Arial Rounded MT Bold" panose="020F0704030504030204" pitchFamily="34" charset="0"/>
              </a:rPr>
              <a:t>Song Recommendations</a:t>
            </a:r>
            <a:r>
              <a:rPr lang="en-US" dirty="0"/>
              <a:t>: Implement a recommendation engine based on user preferences, listening history, and song metadata to suggest personalized song recommendations.</a:t>
            </a:r>
          </a:p>
          <a:p>
            <a:r>
              <a:rPr lang="en-US" dirty="0">
                <a:latin typeface="Arial Rounded MT Bold" panose="020F0704030504030204" pitchFamily="34" charset="0"/>
              </a:rPr>
              <a:t>Offline Mode</a:t>
            </a:r>
            <a:r>
              <a:rPr lang="en-US" dirty="0"/>
              <a:t>: Introduce an offline mode that allows users to download their favorite songs for offline playback, ensuring a seamless music experience even without an internet connection</a:t>
            </a:r>
            <a:r>
              <a:rPr lang="en-US" dirty="0" smtClean="0"/>
              <a:t>.</a:t>
            </a:r>
          </a:p>
          <a:p>
            <a:r>
              <a:rPr lang="en-US" dirty="0">
                <a:latin typeface="Arial Rounded MT Bold" panose="020F0704030504030204" pitchFamily="34" charset="0"/>
              </a:rPr>
              <a:t>Lyrics Display</a:t>
            </a:r>
            <a:r>
              <a:rPr lang="en-US" dirty="0"/>
              <a:t>: Integrate a feature to display song lyrics alongside the music player, enhancing the user's overall experience.</a:t>
            </a:r>
          </a:p>
          <a:p>
            <a:r>
              <a:rPr lang="en-US" dirty="0">
                <a:latin typeface="Arial Rounded MT Bold" panose="020F0704030504030204" pitchFamily="34" charset="0"/>
              </a:rPr>
              <a:t>Song Tagging and Sorting: </a:t>
            </a:r>
            <a:r>
              <a:rPr lang="en-US" dirty="0"/>
              <a:t>Allow users to tag songs with custom labels and sort them based on tags, genres, or moods.</a:t>
            </a:r>
          </a:p>
          <a:p>
            <a:r>
              <a:rPr lang="en-US" dirty="0">
                <a:latin typeface="Arial Rounded MT Bold" panose="020F0704030504030204" pitchFamily="34" charset="0"/>
              </a:rPr>
              <a:t>Multi-Language Support: </a:t>
            </a:r>
            <a:r>
              <a:rPr lang="en-US" dirty="0"/>
              <a:t>Provide support for multiple languages to cater to a diverse user base.</a:t>
            </a:r>
          </a:p>
          <a:p>
            <a:endParaRPr lang="en-US" dirty="0"/>
          </a:p>
        </p:txBody>
      </p:sp>
    </p:spTree>
    <p:extLst>
      <p:ext uri="{BB962C8B-B14F-4D97-AF65-F5344CB8AC3E}">
        <p14:creationId xmlns:p14="http://schemas.microsoft.com/office/powerpoint/2010/main" val="4083004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fontScale="90000"/>
          </a:bodyPr>
          <a:lstStyle/>
          <a:p>
            <a:r>
              <a:rPr lang="en-US" dirty="0" smtClean="0"/>
              <a:t>                     </a:t>
            </a:r>
            <a:r>
              <a:rPr lang="en-US" sz="3200" dirty="0" smtClean="0">
                <a:latin typeface="Berlin Sans FB Demi" panose="020E0802020502020306" pitchFamily="34" charset="0"/>
              </a:rPr>
              <a:t>Conclusion</a:t>
            </a:r>
            <a:endParaRPr lang="en-US" sz="3200" dirty="0">
              <a:latin typeface="Berlin Sans FB Demi" panose="020E0802020502020306" pitchFamily="34" charset="0"/>
            </a:endParaRPr>
          </a:p>
        </p:txBody>
      </p:sp>
      <p:sp>
        <p:nvSpPr>
          <p:cNvPr id="3" name="Content Placeholder 2"/>
          <p:cNvSpPr>
            <a:spLocks noGrp="1"/>
          </p:cNvSpPr>
          <p:nvPr>
            <p:ph idx="1"/>
          </p:nvPr>
        </p:nvSpPr>
        <p:spPr>
          <a:xfrm>
            <a:off x="838200" y="1242060"/>
            <a:ext cx="10515600" cy="4934903"/>
          </a:xfrm>
        </p:spPr>
        <p:txBody>
          <a:bodyPr>
            <a:normAutofit fontScale="62500" lnSpcReduction="20000"/>
          </a:bodyPr>
          <a:lstStyle/>
          <a:p>
            <a:endParaRPr lang="en-US" dirty="0" smtClean="0"/>
          </a:p>
          <a:p>
            <a:pPr marL="0" indent="0">
              <a:buNone/>
            </a:pPr>
            <a:r>
              <a:rPr lang="en-US" dirty="0" smtClean="0">
                <a:latin typeface="Javanese Text" panose="02000000000000000000" pitchFamily="2" charset="0"/>
              </a:rPr>
              <a:t>In </a:t>
            </a:r>
            <a:r>
              <a:rPr lang="en-US" dirty="0">
                <a:latin typeface="Javanese Text" panose="02000000000000000000" pitchFamily="2" charset="0"/>
              </a:rPr>
              <a:t>conclusion, the music player application project has been successfully developed, providing users with a seamless and enjoyable music listening experience. The project's frontend, built using Angular, offers a user-friendly interface that allows users to explore, play, and manage their favorite songs effortlessly. The backend, developed in Java with MySQL and </a:t>
            </a:r>
            <a:r>
              <a:rPr lang="en-US" dirty="0" err="1">
                <a:latin typeface="Javanese Text" panose="02000000000000000000" pitchFamily="2" charset="0"/>
              </a:rPr>
              <a:t>MongoDB</a:t>
            </a:r>
            <a:r>
              <a:rPr lang="en-US" dirty="0">
                <a:latin typeface="Javanese Text" panose="02000000000000000000" pitchFamily="2" charset="0"/>
              </a:rPr>
              <a:t> databases, ensures secure user authentication and efficient data management.</a:t>
            </a:r>
          </a:p>
          <a:p>
            <a:pPr marL="0" indent="0">
              <a:buNone/>
            </a:pPr>
            <a:r>
              <a:rPr lang="en-US" dirty="0">
                <a:latin typeface="Javanese Text" panose="02000000000000000000" pitchFamily="2" charset="0"/>
              </a:rPr>
              <a:t>Throughout the project, several key challenges were encountered, such as integrating two different databases (MySQL and </a:t>
            </a:r>
            <a:r>
              <a:rPr lang="en-US" dirty="0" err="1">
                <a:latin typeface="Javanese Text" panose="02000000000000000000" pitchFamily="2" charset="0"/>
              </a:rPr>
              <a:t>MongoDB</a:t>
            </a:r>
            <a:r>
              <a:rPr lang="en-US" dirty="0">
                <a:latin typeface="Javanese Text" panose="02000000000000000000" pitchFamily="2" charset="0"/>
              </a:rPr>
              <a:t>) for user authentication and song data storage. However, these challenges were overcome through careful planning, thorough testing, and effective utilization of libraries and frameworks.</a:t>
            </a:r>
          </a:p>
          <a:p>
            <a:pPr marL="0" indent="0">
              <a:buNone/>
            </a:pPr>
            <a:r>
              <a:rPr lang="en-US" dirty="0">
                <a:latin typeface="Javanese Text" panose="02000000000000000000" pitchFamily="2" charset="0"/>
              </a:rPr>
              <a:t>The main functionalities of the application include user registration and login, browsing and searching for songs, playing music with a built-in player, and adding songs to personal folders. Additionally, users can create and manage custom playlists, view song details, and explore song recommendations based on their preferences.</a:t>
            </a:r>
          </a:p>
          <a:p>
            <a:pPr marL="0" indent="0">
              <a:buNone/>
            </a:pPr>
            <a:r>
              <a:rPr lang="en-US" dirty="0">
                <a:latin typeface="Javanese Text" panose="02000000000000000000" pitchFamily="2" charset="0"/>
              </a:rPr>
              <a:t>Future enhancements for the project include implementing user profiles and settings, social media integration, playlist creation, offline mode, song recommendations, and more. These enhancements aim to further improve user engagement and satisfaction with the application.</a:t>
            </a:r>
          </a:p>
          <a:p>
            <a:pPr marL="0" indent="0">
              <a:buNone/>
            </a:pPr>
            <a:r>
              <a:rPr lang="en-US" dirty="0">
                <a:latin typeface="Javanese Text" panose="02000000000000000000" pitchFamily="2" charset="0"/>
              </a:rPr>
              <a:t>In summary, the music player application project showcases the successful integration of frontend and backend technologies to create a robust and feature-rich application. With the potential for future improvements, the app can continue to evolve and provide a delightful music experience for users worldwide.</a:t>
            </a:r>
          </a:p>
        </p:txBody>
      </p:sp>
    </p:spTree>
    <p:extLst>
      <p:ext uri="{BB962C8B-B14F-4D97-AF65-F5344CB8AC3E}">
        <p14:creationId xmlns:p14="http://schemas.microsoft.com/office/powerpoint/2010/main" val="4264573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031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Bodoni MT Black" panose="02070A03080606020203" pitchFamily="18" charset="0"/>
              </a:rPr>
              <a:t>CONTRIBUTIONS..</a:t>
            </a:r>
            <a:endParaRPr lang="en-US" dirty="0">
              <a:latin typeface="Bodoni MT Black" panose="02070A03080606020203" pitchFamily="18" charset="0"/>
            </a:endParaRP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2921239541"/>
              </p:ext>
            </p:extLst>
          </p:nvPr>
        </p:nvGraphicFramePr>
        <p:xfrm>
          <a:off x="6172200" y="1825625"/>
          <a:ext cx="5181146" cy="4465218"/>
        </p:xfrm>
        <a:graphic>
          <a:graphicData uri="http://schemas.openxmlformats.org/drawingml/2006/table">
            <a:tbl>
              <a:tblPr firstRow="1" bandRow="1">
                <a:tableStyleId>{21E4AEA4-8DFA-4A89-87EB-49C32662AFE0}</a:tableStyleId>
              </a:tblPr>
              <a:tblGrid>
                <a:gridCol w="2188625"/>
                <a:gridCol w="2992521"/>
              </a:tblGrid>
              <a:tr h="613409">
                <a:tc>
                  <a:txBody>
                    <a:bodyPr/>
                    <a:lstStyle/>
                    <a:p>
                      <a:r>
                        <a:rPr lang="en-US" dirty="0" smtClean="0"/>
                        <a:t>Student Name</a:t>
                      </a:r>
                      <a:endParaRPr lang="en-US" dirty="0"/>
                    </a:p>
                  </a:txBody>
                  <a:tcPr marL="89119" marR="89119"/>
                </a:tc>
                <a:tc>
                  <a:txBody>
                    <a:bodyPr/>
                    <a:lstStyle/>
                    <a:p>
                      <a:r>
                        <a:rPr lang="en-US" dirty="0" smtClean="0"/>
                        <a:t>Contribution to application</a:t>
                      </a:r>
                      <a:endParaRPr lang="en-US" dirty="0"/>
                    </a:p>
                  </a:txBody>
                  <a:tcPr marL="89119" marR="89119"/>
                </a:tc>
              </a:tr>
              <a:tr h="738455">
                <a:tc>
                  <a:txBody>
                    <a:bodyPr/>
                    <a:lstStyle/>
                    <a:p>
                      <a:pPr marL="342900" indent="-342900">
                        <a:buFont typeface="+mj-lt"/>
                        <a:buAutoNum type="arabicPeriod"/>
                      </a:pPr>
                      <a:r>
                        <a:rPr lang="en-US" dirty="0" err="1" smtClean="0">
                          <a:latin typeface="Calisto MT" panose="02040603050505030304" pitchFamily="18" charset="0"/>
                        </a:rPr>
                        <a:t>K.Akshitha</a:t>
                      </a:r>
                      <a:endParaRPr lang="en-US" dirty="0">
                        <a:latin typeface="Calisto MT" panose="02040603050505030304" pitchFamily="18" charset="0"/>
                      </a:endParaRPr>
                    </a:p>
                  </a:txBody>
                  <a:tcPr marL="89119" marR="89119"/>
                </a:tc>
                <a:tc>
                  <a:txBody>
                    <a:bodyPr/>
                    <a:lstStyle/>
                    <a:p>
                      <a:r>
                        <a:rPr lang="en-US" sz="1600" baseline="0" dirty="0" smtClean="0"/>
                        <a:t>Backend code of USER (Java) and Tables in </a:t>
                      </a:r>
                      <a:r>
                        <a:rPr lang="en-US" sz="1600" baseline="0" dirty="0" err="1" smtClean="0"/>
                        <a:t>mysql</a:t>
                      </a:r>
                      <a:endParaRPr lang="en-US" sz="1600" dirty="0"/>
                    </a:p>
                  </a:txBody>
                  <a:tcPr marL="89119" marR="89119"/>
                </a:tc>
              </a:tr>
              <a:tr h="406595">
                <a:tc>
                  <a:txBody>
                    <a:bodyPr/>
                    <a:lstStyle/>
                    <a:p>
                      <a:endParaRPr lang="en-US" dirty="0"/>
                    </a:p>
                  </a:txBody>
                  <a:tcPr marL="89119" marR="89119"/>
                </a:tc>
                <a:tc>
                  <a:txBody>
                    <a:bodyPr/>
                    <a:lstStyle/>
                    <a:p>
                      <a:endParaRPr lang="en-US" dirty="0"/>
                    </a:p>
                  </a:txBody>
                  <a:tcPr marL="89119" marR="89119"/>
                </a:tc>
              </a:tr>
              <a:tr h="617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sto MT" panose="02040603050505030304" pitchFamily="18" charset="0"/>
                        </a:rPr>
                        <a:t>2.K.Anvitha</a:t>
                      </a:r>
                    </a:p>
                    <a:p>
                      <a:endParaRPr lang="en-US" dirty="0">
                        <a:latin typeface="Calisto MT" panose="02040603050505030304" pitchFamily="18" charset="0"/>
                      </a:endParaRPr>
                    </a:p>
                  </a:txBody>
                  <a:tcPr marL="89119" marR="89119"/>
                </a:tc>
                <a:tc>
                  <a:txBody>
                    <a:bodyPr/>
                    <a:lstStyle/>
                    <a:p>
                      <a:r>
                        <a:rPr lang="en-US" sz="1600" dirty="0" smtClean="0"/>
                        <a:t>Backend</a:t>
                      </a:r>
                      <a:r>
                        <a:rPr lang="en-US" sz="1600" baseline="0" dirty="0" smtClean="0"/>
                        <a:t> code of ADMIN (Java) and Services in Angular</a:t>
                      </a:r>
                      <a:endParaRPr lang="en-US" sz="1600" dirty="0"/>
                    </a:p>
                  </a:txBody>
                  <a:tcPr marL="89119" marR="89119"/>
                </a:tc>
              </a:tr>
              <a:tr h="406595">
                <a:tc>
                  <a:txBody>
                    <a:bodyPr/>
                    <a:lstStyle/>
                    <a:p>
                      <a:endParaRPr lang="en-US"/>
                    </a:p>
                  </a:txBody>
                  <a:tcPr marL="89119" marR="89119"/>
                </a:tc>
                <a:tc>
                  <a:txBody>
                    <a:bodyPr/>
                    <a:lstStyle/>
                    <a:p>
                      <a:endParaRPr lang="en-US" dirty="0"/>
                    </a:p>
                  </a:txBody>
                  <a:tcPr marL="89119" marR="89119"/>
                </a:tc>
              </a:tr>
              <a:tr h="613409">
                <a:tc>
                  <a:txBody>
                    <a:bodyPr/>
                    <a:lstStyle/>
                    <a:p>
                      <a:r>
                        <a:rPr lang="en-US" dirty="0" smtClean="0">
                          <a:latin typeface="Calisto MT" panose="02040603050505030304" pitchFamily="18" charset="0"/>
                        </a:rPr>
                        <a:t>3.K.Vani</a:t>
                      </a:r>
                      <a:endParaRPr lang="en-US" dirty="0">
                        <a:latin typeface="Calisto MT" panose="02040603050505030304" pitchFamily="18" charset="0"/>
                      </a:endParaRPr>
                    </a:p>
                  </a:txBody>
                  <a:tcPr marL="89119" marR="89119"/>
                </a:tc>
                <a:tc>
                  <a:txBody>
                    <a:bodyPr/>
                    <a:lstStyle/>
                    <a:p>
                      <a:r>
                        <a:rPr lang="en-US" sz="1600" dirty="0" smtClean="0"/>
                        <a:t>Frontend</a:t>
                      </a:r>
                      <a:r>
                        <a:rPr lang="en-US" sz="1600" baseline="0" dirty="0" smtClean="0"/>
                        <a:t> using HTML (Angular) and JDBC</a:t>
                      </a:r>
                      <a:endParaRPr lang="en-US" sz="1600" dirty="0"/>
                    </a:p>
                  </a:txBody>
                  <a:tcPr marL="89119" marR="89119"/>
                </a:tc>
              </a:tr>
              <a:tr h="406595">
                <a:tc>
                  <a:txBody>
                    <a:bodyPr/>
                    <a:lstStyle/>
                    <a:p>
                      <a:endParaRPr lang="en-US" dirty="0"/>
                    </a:p>
                  </a:txBody>
                  <a:tcPr marL="89119" marR="89119"/>
                </a:tc>
                <a:tc>
                  <a:txBody>
                    <a:bodyPr/>
                    <a:lstStyle/>
                    <a:p>
                      <a:endParaRPr lang="en-US"/>
                    </a:p>
                  </a:txBody>
                  <a:tcPr marL="89119" marR="89119"/>
                </a:tc>
              </a:tr>
              <a:tr h="613409">
                <a:tc>
                  <a:txBody>
                    <a:bodyPr/>
                    <a:lstStyle/>
                    <a:p>
                      <a:r>
                        <a:rPr lang="en-US" dirty="0" err="1" smtClean="0">
                          <a:latin typeface="Calisto MT" panose="02040603050505030304" pitchFamily="18" charset="0"/>
                        </a:rPr>
                        <a:t>K.Shreya</a:t>
                      </a:r>
                      <a:endParaRPr lang="en-US" dirty="0">
                        <a:latin typeface="Calisto MT" panose="02040603050505030304" pitchFamily="18" charset="0"/>
                      </a:endParaRPr>
                    </a:p>
                  </a:txBody>
                  <a:tcPr marL="89119" marR="89119"/>
                </a:tc>
                <a:tc>
                  <a:txBody>
                    <a:bodyPr/>
                    <a:lstStyle/>
                    <a:p>
                      <a:r>
                        <a:rPr lang="en-US" sz="1600" dirty="0" smtClean="0"/>
                        <a:t>Complete Frontend</a:t>
                      </a:r>
                      <a:r>
                        <a:rPr lang="en-US" sz="1600" baseline="0" dirty="0" smtClean="0"/>
                        <a:t> and Backend implementation</a:t>
                      </a:r>
                      <a:endParaRPr lang="en-US" sz="1600" dirty="0"/>
                    </a:p>
                  </a:txBody>
                  <a:tcPr marL="89119" marR="89119"/>
                </a:tc>
              </a:tr>
            </a:tbl>
          </a:graphicData>
        </a:graphic>
      </p:graphicFrame>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6730"/>
            <a:ext cx="5159688" cy="4437530"/>
          </a:xfrm>
        </p:spPr>
      </p:pic>
    </p:spTree>
    <p:extLst>
      <p:ext uri="{BB962C8B-B14F-4D97-AF65-F5344CB8AC3E}">
        <p14:creationId xmlns:p14="http://schemas.microsoft.com/office/powerpoint/2010/main" val="251978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of the Project</a:t>
            </a:r>
            <a:endParaRPr lang="en-US" dirty="0"/>
          </a:p>
        </p:txBody>
      </p:sp>
      <p:sp>
        <p:nvSpPr>
          <p:cNvPr id="8" name="Content Placeholder 7"/>
          <p:cNvSpPr>
            <a:spLocks noGrp="1"/>
          </p:cNvSpPr>
          <p:nvPr>
            <p:ph idx="1"/>
          </p:nvPr>
        </p:nvSpPr>
        <p:spPr/>
        <p:txBody>
          <a:bodyPr>
            <a:normAutofit/>
          </a:bodyPr>
          <a:lstStyle/>
          <a:p>
            <a:pPr marL="0" indent="0">
              <a:buNone/>
            </a:pPr>
            <a:r>
              <a:rPr lang="en-US" dirty="0" err="1" smtClean="0"/>
              <a:t>ProjectName</a:t>
            </a:r>
            <a:r>
              <a:rPr lang="en-US" dirty="0" smtClean="0"/>
              <a:t>  :  </a:t>
            </a:r>
            <a:r>
              <a:rPr lang="en-US" dirty="0" err="1" smtClean="0"/>
              <a:t>MusicOn</a:t>
            </a:r>
            <a:endParaRPr lang="en-US" dirty="0" smtClean="0"/>
          </a:p>
          <a:p>
            <a:endParaRPr lang="en-US" dirty="0"/>
          </a:p>
          <a:p>
            <a:pPr marL="0" indent="0">
              <a:buNone/>
            </a:pPr>
            <a:r>
              <a:rPr lang="en-US" dirty="0" smtClean="0"/>
              <a:t>Description     :</a:t>
            </a:r>
          </a:p>
          <a:p>
            <a:r>
              <a:rPr lang="en-US" sz="2400" dirty="0"/>
              <a:t>Our project is a music player web application built using Angular for the frontend and Java for the backend. </a:t>
            </a:r>
          </a:p>
          <a:p>
            <a:r>
              <a:rPr lang="en-US" sz="2400" dirty="0"/>
              <a:t>The application allows users to browse and play their favorite songs, create folders to organize songs, and add songs to their favorites list. </a:t>
            </a:r>
          </a:p>
          <a:p>
            <a:r>
              <a:rPr lang="en-US" sz="2400" dirty="0"/>
              <a:t>The project focuses on providing a user-friendly and interactive interface for music enthusiasts to enjoy their favorite tracks.</a:t>
            </a:r>
          </a:p>
          <a:p>
            <a:endParaRPr lang="en-US" sz="2400" dirty="0"/>
          </a:p>
        </p:txBody>
      </p:sp>
    </p:spTree>
    <p:extLst>
      <p:ext uri="{BB962C8B-B14F-4D97-AF65-F5344CB8AC3E}">
        <p14:creationId xmlns:p14="http://schemas.microsoft.com/office/powerpoint/2010/main" val="725926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0976" y="624354"/>
            <a:ext cx="10815918" cy="5668870"/>
          </a:xfrm>
        </p:spPr>
        <p:txBody>
          <a:bodyPr>
            <a:normAutofit fontScale="92500"/>
          </a:bodyPr>
          <a:lstStyle/>
          <a:p>
            <a:pPr marL="0" indent="0">
              <a:buNone/>
            </a:pPr>
            <a:endParaRPr lang="en-US" dirty="0" smtClean="0"/>
          </a:p>
          <a:p>
            <a:pPr marL="0" indent="0">
              <a:buNone/>
            </a:pPr>
            <a:r>
              <a:rPr lang="en-US" dirty="0" smtClean="0"/>
              <a:t>Key Features        </a:t>
            </a:r>
            <a:r>
              <a:rPr lang="en-US" sz="2400" dirty="0" smtClean="0"/>
              <a:t>:</a:t>
            </a:r>
          </a:p>
          <a:p>
            <a:pPr marL="0" indent="0">
              <a:buNone/>
            </a:pPr>
            <a:endParaRPr lang="en-US" sz="2400" dirty="0" smtClean="0"/>
          </a:p>
          <a:p>
            <a:pPr marL="457200" indent="-457200">
              <a:buFont typeface="+mj-lt"/>
              <a:buAutoNum type="arabicPeriod"/>
            </a:pPr>
            <a:r>
              <a:rPr lang="en-US" sz="2400" dirty="0" smtClean="0"/>
              <a:t>Song </a:t>
            </a:r>
            <a:r>
              <a:rPr lang="en-US" sz="2400" dirty="0"/>
              <a:t>Library: </a:t>
            </a:r>
            <a:r>
              <a:rPr lang="en-US" sz="2200" dirty="0"/>
              <a:t>The application provides a diverse collection of songs with details such as song name, singer, and movie name.</a:t>
            </a:r>
          </a:p>
          <a:p>
            <a:pPr marL="457200" indent="-457200">
              <a:buFont typeface="+mj-lt"/>
              <a:buAutoNum type="arabicPeriod"/>
            </a:pPr>
            <a:r>
              <a:rPr lang="en-US" sz="2400" dirty="0"/>
              <a:t>Music Player: </a:t>
            </a:r>
            <a:r>
              <a:rPr lang="en-US" sz="2200" dirty="0"/>
              <a:t>Users can play, pause, and skip songs using the integrated music player.</a:t>
            </a:r>
          </a:p>
          <a:p>
            <a:pPr marL="457200" indent="-457200">
              <a:buFont typeface="+mj-lt"/>
              <a:buAutoNum type="arabicPeriod"/>
            </a:pPr>
            <a:r>
              <a:rPr lang="en-US" sz="2400" dirty="0"/>
              <a:t>Favorites List: </a:t>
            </a:r>
            <a:r>
              <a:rPr lang="en-US" sz="2200" dirty="0"/>
              <a:t>Users can create their favorite songs list and add songs to it.</a:t>
            </a:r>
          </a:p>
          <a:p>
            <a:pPr marL="457200" indent="-457200">
              <a:buFont typeface="+mj-lt"/>
              <a:buAutoNum type="arabicPeriod"/>
            </a:pPr>
            <a:r>
              <a:rPr lang="en-US" sz="2400" dirty="0"/>
              <a:t>Folder Management: </a:t>
            </a:r>
            <a:r>
              <a:rPr lang="en-US" sz="2200" dirty="0"/>
              <a:t>Users can create folders to categorize songs based on their preferences.</a:t>
            </a:r>
          </a:p>
          <a:p>
            <a:pPr marL="457200" indent="-457200">
              <a:buFont typeface="+mj-lt"/>
              <a:buAutoNum type="arabicPeriod"/>
            </a:pPr>
            <a:r>
              <a:rPr lang="en-US" sz="2400" dirty="0"/>
              <a:t>Password Protection: </a:t>
            </a:r>
            <a:r>
              <a:rPr lang="en-US" sz="2200" dirty="0"/>
              <a:t>Folders can be protected with passwords to ensure privacy.</a:t>
            </a:r>
          </a:p>
          <a:p>
            <a:pPr marL="457200" indent="-457200">
              <a:buFont typeface="+mj-lt"/>
              <a:buAutoNum type="arabicPeriod"/>
            </a:pPr>
            <a:r>
              <a:rPr lang="en-US" sz="2400" dirty="0"/>
              <a:t>User Authentication: </a:t>
            </a:r>
            <a:r>
              <a:rPr lang="en-US" sz="2200" dirty="0"/>
              <a:t>The application supports user registration and login to manage personalized folders and favorites</a:t>
            </a:r>
            <a:r>
              <a:rPr lang="en-US" sz="2400" dirty="0"/>
              <a:t>.</a:t>
            </a:r>
          </a:p>
          <a:p>
            <a:pPr marL="457200" indent="-457200">
              <a:buFont typeface="+mj-lt"/>
              <a:buAutoNum type="arabicPeriod"/>
            </a:pPr>
            <a:r>
              <a:rPr lang="en-US" sz="2400" dirty="0"/>
              <a:t>Responsive Design</a:t>
            </a:r>
            <a:r>
              <a:rPr lang="en-US" sz="2200" dirty="0"/>
              <a:t>: The user interface is designed to be responsive and compatible with various devices</a:t>
            </a:r>
            <a:r>
              <a:rPr lang="en-US" sz="2200" dirty="0" smtClean="0"/>
              <a:t>.</a:t>
            </a:r>
            <a:endParaRPr lang="en-US" sz="2200" dirty="0"/>
          </a:p>
        </p:txBody>
      </p:sp>
    </p:spTree>
    <p:extLst>
      <p:ext uri="{BB962C8B-B14F-4D97-AF65-F5344CB8AC3E}">
        <p14:creationId xmlns:p14="http://schemas.microsoft.com/office/powerpoint/2010/main" val="311847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5459"/>
            <a:ext cx="10515600" cy="6024282"/>
          </a:xfrm>
        </p:spPr>
        <p:txBody>
          <a:bodyPr/>
          <a:lstStyle/>
          <a:p>
            <a:pPr marL="0" indent="0">
              <a:buNone/>
            </a:pPr>
            <a:endParaRPr lang="en-US" dirty="0" smtClean="0"/>
          </a:p>
          <a:p>
            <a:pPr marL="0" indent="0">
              <a:buNone/>
            </a:pPr>
            <a:r>
              <a:rPr lang="en-US" dirty="0" smtClean="0"/>
              <a:t>Technologies </a:t>
            </a:r>
            <a:r>
              <a:rPr lang="en-US" dirty="0"/>
              <a:t>Used</a:t>
            </a:r>
            <a:r>
              <a:rPr lang="en-US" dirty="0" smtClean="0"/>
              <a:t>:</a:t>
            </a:r>
            <a:endParaRPr lang="en-US" dirty="0"/>
          </a:p>
          <a:p>
            <a:r>
              <a:rPr lang="en-US" sz="2400" dirty="0"/>
              <a:t>Frontend: Angular, HTML, CSS, </a:t>
            </a:r>
            <a:r>
              <a:rPr lang="en-US" sz="2400" dirty="0" err="1"/>
              <a:t>TypeScript</a:t>
            </a:r>
            <a:endParaRPr lang="en-US" sz="2400" dirty="0"/>
          </a:p>
          <a:p>
            <a:r>
              <a:rPr lang="en-US" sz="2400" dirty="0" smtClean="0"/>
              <a:t>Backend</a:t>
            </a:r>
            <a:r>
              <a:rPr lang="en-US" sz="2400" dirty="0"/>
              <a:t>: Java, Spring Boot </a:t>
            </a:r>
            <a:endParaRPr lang="en-US" sz="2400" dirty="0"/>
          </a:p>
          <a:p>
            <a:r>
              <a:rPr lang="en-US" sz="2400" dirty="0" smtClean="0"/>
              <a:t> Database</a:t>
            </a:r>
            <a:r>
              <a:rPr lang="en-US" sz="2400" dirty="0"/>
              <a:t>: </a:t>
            </a:r>
            <a:r>
              <a:rPr lang="en-US" sz="2400" dirty="0" err="1" smtClean="0"/>
              <a:t>MySQL,MongoDB</a:t>
            </a:r>
            <a:endParaRPr lang="en-US" sz="2400" dirty="0" smtClean="0"/>
          </a:p>
          <a:p>
            <a:pPr marL="0" indent="0">
              <a:buNone/>
            </a:pPr>
            <a:endParaRPr lang="en-US" dirty="0" smtClean="0"/>
          </a:p>
          <a:p>
            <a:pPr marL="0" indent="0">
              <a:buNone/>
            </a:pPr>
            <a:r>
              <a:rPr lang="en-US" dirty="0"/>
              <a:t>Challenges:</a:t>
            </a:r>
          </a:p>
          <a:p>
            <a:r>
              <a:rPr lang="en-US" sz="2400" dirty="0"/>
              <a:t>Data Management: Handling and organizing song details, folders, and favorites</a:t>
            </a:r>
            <a:r>
              <a:rPr lang="en-US" sz="2400" dirty="0" smtClean="0"/>
              <a:t>.</a:t>
            </a:r>
          </a:p>
          <a:p>
            <a:r>
              <a:rPr lang="en-US" sz="2400" dirty="0"/>
              <a:t>Password Protection</a:t>
            </a:r>
            <a:r>
              <a:rPr lang="en-US" dirty="0"/>
              <a:t>: </a:t>
            </a:r>
            <a:r>
              <a:rPr lang="en-US" sz="2400" dirty="0"/>
              <a:t>Making sure folders are password-protected and accessible only to authorized users</a:t>
            </a:r>
            <a:r>
              <a:rPr lang="en-US" sz="2400" dirty="0" smtClean="0"/>
              <a:t>.</a:t>
            </a:r>
          </a:p>
          <a:p>
            <a:r>
              <a:rPr lang="en-US" sz="2400" dirty="0"/>
              <a:t>Testing and Bug Fixing: Identifying and fixing issues in the application</a:t>
            </a:r>
            <a:r>
              <a:rPr lang="en-US" sz="2400" dirty="0" smtClean="0"/>
              <a:t>.</a:t>
            </a:r>
          </a:p>
          <a:p>
            <a:r>
              <a:rPr lang="en-US" sz="2400" dirty="0"/>
              <a:t>Future Enhancements: Planning for future updates and improvements.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590" y="881137"/>
            <a:ext cx="2937510" cy="2920399"/>
          </a:xfrm>
          <a:prstGeom prst="rect">
            <a:avLst/>
          </a:prstGeom>
        </p:spPr>
      </p:pic>
    </p:spTree>
    <p:extLst>
      <p:ext uri="{BB962C8B-B14F-4D97-AF65-F5344CB8AC3E}">
        <p14:creationId xmlns:p14="http://schemas.microsoft.com/office/powerpoint/2010/main" val="2465251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977" y="678143"/>
            <a:ext cx="10515600" cy="5686798"/>
          </a:xfrm>
        </p:spPr>
        <p:txBody>
          <a:bodyPr>
            <a:normAutofit fontScale="92500"/>
          </a:bodyPr>
          <a:lstStyle/>
          <a:p>
            <a:pPr marL="0" indent="0">
              <a:buNone/>
            </a:pPr>
            <a:endParaRPr lang="en-US" dirty="0" smtClean="0"/>
          </a:p>
          <a:p>
            <a:pPr marL="0" indent="0">
              <a:buNone/>
            </a:pPr>
            <a:r>
              <a:rPr lang="en-US" dirty="0" smtClean="0"/>
              <a:t>Future </a:t>
            </a:r>
            <a:r>
              <a:rPr lang="en-US" dirty="0"/>
              <a:t>Enhancements:</a:t>
            </a:r>
            <a:endParaRPr lang="en-US" dirty="0" smtClean="0"/>
          </a:p>
          <a:p>
            <a:pPr marL="0" indent="0">
              <a:buNone/>
            </a:pPr>
            <a:r>
              <a:rPr lang="en-US" dirty="0" smtClean="0"/>
              <a:t>In </a:t>
            </a:r>
            <a:r>
              <a:rPr lang="en-US" dirty="0"/>
              <a:t>the future, </a:t>
            </a:r>
            <a:r>
              <a:rPr lang="en-US" dirty="0" smtClean="0"/>
              <a:t>we  </a:t>
            </a:r>
            <a:r>
              <a:rPr lang="en-US" dirty="0"/>
              <a:t>plan to implement features like song search, user playlists, and social sharing options. Additionally, </a:t>
            </a:r>
            <a:r>
              <a:rPr lang="en-US" dirty="0" smtClean="0"/>
              <a:t> </a:t>
            </a:r>
            <a:r>
              <a:rPr lang="en-US" dirty="0"/>
              <a:t>aim to improve the overall performance and user experience of the application</a:t>
            </a:r>
            <a:r>
              <a:rPr lang="en-US" dirty="0" smtClean="0"/>
              <a:t>.</a:t>
            </a:r>
          </a:p>
          <a:p>
            <a:pPr marL="0" indent="0">
              <a:buNone/>
            </a:pPr>
            <a:endParaRPr lang="en-US" dirty="0"/>
          </a:p>
          <a:p>
            <a:pPr marL="0" indent="0">
              <a:buNone/>
            </a:pPr>
            <a:r>
              <a:rPr lang="en-US" dirty="0"/>
              <a:t>Conclusion</a:t>
            </a:r>
            <a:r>
              <a:rPr lang="en-US" dirty="0" smtClean="0"/>
              <a:t>:</a:t>
            </a:r>
          </a:p>
          <a:p>
            <a:pPr marL="0" indent="0">
              <a:buNone/>
            </a:pPr>
            <a:r>
              <a:rPr lang="en-US" dirty="0"/>
              <a:t>M</a:t>
            </a:r>
            <a:r>
              <a:rPr lang="en-US" dirty="0" smtClean="0"/>
              <a:t>usic </a:t>
            </a:r>
            <a:r>
              <a:rPr lang="en-US" dirty="0"/>
              <a:t>player web application provides a seamless platform for music enthusiasts to discover, organize, and enjoy their favorite songs. The combination of Angular and Java technologies enables efficient data management and a smooth user experience. With future enhancements, </a:t>
            </a:r>
            <a:r>
              <a:rPr lang="en-US" dirty="0" smtClean="0"/>
              <a:t>application </a:t>
            </a:r>
            <a:r>
              <a:rPr lang="en-US" dirty="0"/>
              <a:t>aims to cater to a broader audience and become a go-to destination for music lovers.</a:t>
            </a:r>
            <a:endParaRPr lang="en-US" dirty="0"/>
          </a:p>
        </p:txBody>
      </p:sp>
    </p:spTree>
    <p:extLst>
      <p:ext uri="{BB962C8B-B14F-4D97-AF65-F5344CB8AC3E}">
        <p14:creationId xmlns:p14="http://schemas.microsoft.com/office/powerpoint/2010/main" val="1895054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69576"/>
          </a:xfrm>
        </p:spPr>
        <p:txBody>
          <a:bodyPr>
            <a:normAutofit fontScale="90000"/>
          </a:bodyPr>
          <a:lstStyle/>
          <a:p>
            <a:r>
              <a:rPr lang="en-US" sz="2800" b="1" dirty="0" smtClean="0">
                <a:effectLst/>
              </a:rPr>
              <a:t> </a:t>
            </a:r>
            <a:br>
              <a:rPr lang="en-US" sz="2800" b="1" dirty="0" smtClean="0">
                <a:effectLst/>
              </a:rPr>
            </a:br>
            <a:r>
              <a:rPr lang="en-US" sz="2800" b="1" dirty="0" smtClean="0">
                <a:effectLst/>
              </a:rPr>
              <a:t>Front-End Structure Overview:</a:t>
            </a:r>
            <a:r>
              <a:rPr lang="en-US" sz="2800" b="1" dirty="0">
                <a:effectLst/>
              </a:rPr>
              <a:t/>
            </a:r>
            <a:br>
              <a:rPr lang="en-US" sz="2800" b="1" dirty="0">
                <a:effectLst/>
              </a:rPr>
            </a:br>
            <a:endParaRPr lang="en-US" sz="2800" dirty="0"/>
          </a:p>
        </p:txBody>
      </p:sp>
      <p:sp>
        <p:nvSpPr>
          <p:cNvPr id="3" name="Content Placeholder 2"/>
          <p:cNvSpPr>
            <a:spLocks noGrp="1"/>
          </p:cNvSpPr>
          <p:nvPr>
            <p:ph idx="1"/>
          </p:nvPr>
        </p:nvSpPr>
        <p:spPr>
          <a:xfrm>
            <a:off x="838200" y="1479176"/>
            <a:ext cx="10515600" cy="4697787"/>
          </a:xfrm>
        </p:spPr>
        <p:txBody>
          <a:bodyPr>
            <a:normAutofit fontScale="92500" lnSpcReduction="20000"/>
          </a:bodyPr>
          <a:lstStyle/>
          <a:p>
            <a:pPr marL="0" indent="0">
              <a:buNone/>
            </a:pPr>
            <a:endParaRPr lang="en-US" sz="2400" dirty="0" smtClean="0">
              <a:latin typeface="Javanese Text" panose="02000000000000000000" pitchFamily="2" charset="0"/>
            </a:endParaRPr>
          </a:p>
          <a:p>
            <a:pPr marL="0" indent="0">
              <a:buNone/>
            </a:pPr>
            <a:r>
              <a:rPr lang="en-US" sz="2400" dirty="0" smtClean="0">
                <a:latin typeface="Javanese Text" panose="02000000000000000000" pitchFamily="2" charset="0"/>
              </a:rPr>
              <a:t>The front-end web application on music player is </a:t>
            </a:r>
            <a:r>
              <a:rPr lang="en-US" sz="2400" dirty="0">
                <a:latin typeface="Javanese Text" panose="02000000000000000000" pitchFamily="2" charset="0"/>
              </a:rPr>
              <a:t>built using Angular, </a:t>
            </a:r>
            <a:r>
              <a:rPr lang="en-US" sz="2400" dirty="0" err="1">
                <a:latin typeface="Javanese Text" panose="02000000000000000000" pitchFamily="2" charset="0"/>
              </a:rPr>
              <a:t>TypeScript</a:t>
            </a:r>
            <a:r>
              <a:rPr lang="en-US" sz="2400" dirty="0">
                <a:latin typeface="Javanese Text" panose="02000000000000000000" pitchFamily="2" charset="0"/>
              </a:rPr>
              <a:t>, and CSS. It comprises several components that work together to provide a seamless user experience for managing songs, folders, and favorites. Here's an overview of the front-end architecture</a:t>
            </a:r>
            <a:r>
              <a:rPr lang="en-US" sz="2400" dirty="0" smtClean="0">
                <a:latin typeface="Javanese Text" panose="02000000000000000000" pitchFamily="2" charset="0"/>
              </a:rPr>
              <a:t>:</a:t>
            </a:r>
          </a:p>
          <a:p>
            <a:r>
              <a:rPr lang="en-US" sz="2400" b="1" dirty="0" err="1"/>
              <a:t>app.component</a:t>
            </a:r>
            <a:r>
              <a:rPr lang="en-US" sz="2400" dirty="0"/>
              <a:t>: The main component that serves as the entry point of the application. It contains the root HTML template and acts as the container for other components.</a:t>
            </a:r>
          </a:p>
          <a:p>
            <a:r>
              <a:rPr lang="en-US" sz="2400" b="1" dirty="0" err="1"/>
              <a:t>login.component</a:t>
            </a:r>
            <a:r>
              <a:rPr lang="en-US" sz="2400" dirty="0"/>
              <a:t>: The login component responsible for user authentication. It takes user credentials and verifies them against the backend to allow access to the app.</a:t>
            </a:r>
          </a:p>
          <a:p>
            <a:r>
              <a:rPr lang="en-US" sz="2400" b="1" dirty="0" err="1"/>
              <a:t>displaysounds.component</a:t>
            </a:r>
            <a:r>
              <a:rPr lang="en-US" sz="2400" dirty="0"/>
              <a:t>: This component displays a list of songs available in your music library. Users can view song details and play songs using the music player.</a:t>
            </a:r>
          </a:p>
          <a:p>
            <a:r>
              <a:rPr lang="en-US" sz="2400" b="1" dirty="0" err="1"/>
              <a:t>opensong.component</a:t>
            </a:r>
            <a:r>
              <a:rPr lang="en-US" sz="2400" dirty="0"/>
              <a:t>: The music player component that allows users to play, pause, forward, and backward through songs. It also displays the current song's details and duration</a:t>
            </a:r>
            <a:r>
              <a:rPr lang="en-US" sz="2400" dirty="0" smtClean="0"/>
              <a:t>.</a:t>
            </a:r>
            <a:endParaRPr lang="en-US" sz="2400" dirty="0"/>
          </a:p>
        </p:txBody>
      </p:sp>
    </p:spTree>
    <p:extLst>
      <p:ext uri="{BB962C8B-B14F-4D97-AF65-F5344CB8AC3E}">
        <p14:creationId xmlns:p14="http://schemas.microsoft.com/office/powerpoint/2010/main" val="1578348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28918"/>
            <a:ext cx="10833847" cy="5648045"/>
          </a:xfrm>
        </p:spPr>
        <p:txBody>
          <a:bodyPr>
            <a:normAutofit fontScale="92500" lnSpcReduction="20000"/>
          </a:bodyPr>
          <a:lstStyle/>
          <a:p>
            <a:endParaRPr lang="en-US" b="1" dirty="0" smtClean="0"/>
          </a:p>
          <a:p>
            <a:r>
              <a:rPr lang="en-US" b="1" dirty="0" smtClean="0"/>
              <a:t>add-to-</a:t>
            </a:r>
            <a:r>
              <a:rPr lang="en-US" b="1" dirty="0" err="1" smtClean="0"/>
              <a:t>favorites.component</a:t>
            </a:r>
            <a:r>
              <a:rPr lang="en-US" dirty="0"/>
              <a:t>: </a:t>
            </a:r>
            <a:r>
              <a:rPr lang="en-US" sz="2600" dirty="0"/>
              <a:t>This component provides the "Add to Favorites" functionality. Users can add selected songs to their favorite folders, protected by passwords.</a:t>
            </a:r>
          </a:p>
          <a:p>
            <a:r>
              <a:rPr lang="en-US" b="1" dirty="0" err="1"/>
              <a:t>folder.component</a:t>
            </a:r>
            <a:r>
              <a:rPr lang="en-US" dirty="0"/>
              <a:t>: </a:t>
            </a:r>
            <a:r>
              <a:rPr lang="en-US" sz="2600" dirty="0"/>
              <a:t>This component displays a list of existing folders created by the user. It also allows the user to create new folders with a name and password for protection</a:t>
            </a:r>
            <a:r>
              <a:rPr lang="en-US" dirty="0"/>
              <a:t>.</a:t>
            </a:r>
          </a:p>
          <a:p>
            <a:r>
              <a:rPr lang="en-US" b="1" dirty="0"/>
              <a:t>password-</a:t>
            </a:r>
            <a:r>
              <a:rPr lang="en-US" b="1" dirty="0" err="1"/>
              <a:t>protection.component</a:t>
            </a:r>
            <a:r>
              <a:rPr lang="en-US" dirty="0"/>
              <a:t>: </a:t>
            </a:r>
            <a:r>
              <a:rPr lang="en-US" sz="2600" dirty="0"/>
              <a:t>This component handles password verification for accessing protected folders. Users need to enter the correct password to view the songs in the folder.</a:t>
            </a:r>
          </a:p>
          <a:p>
            <a:r>
              <a:rPr lang="en-US" b="1" dirty="0"/>
              <a:t>app-</a:t>
            </a:r>
            <a:r>
              <a:rPr lang="en-US" b="1" dirty="0" err="1"/>
              <a:t>routing.module</a:t>
            </a:r>
            <a:r>
              <a:rPr lang="en-US" dirty="0"/>
              <a:t>: </a:t>
            </a:r>
            <a:r>
              <a:rPr lang="en-US" sz="2600" dirty="0" err="1"/>
              <a:t>Angular's</a:t>
            </a:r>
            <a:r>
              <a:rPr lang="en-US" sz="2600" dirty="0"/>
              <a:t> routing module that defines the routes and navigation between different components</a:t>
            </a:r>
            <a:r>
              <a:rPr lang="en-US" dirty="0"/>
              <a:t>.</a:t>
            </a:r>
          </a:p>
          <a:p>
            <a:r>
              <a:rPr lang="en-US" b="1" dirty="0"/>
              <a:t>song-</a:t>
            </a:r>
            <a:r>
              <a:rPr lang="en-US" b="1" dirty="0" err="1"/>
              <a:t>services.service</a:t>
            </a:r>
            <a:r>
              <a:rPr lang="en-US" dirty="0"/>
              <a:t>: </a:t>
            </a:r>
            <a:r>
              <a:rPr lang="en-US" sz="2600" dirty="0"/>
              <a:t>A service responsible for managing song-related data and providing functions to retrieve song information</a:t>
            </a:r>
            <a:r>
              <a:rPr lang="en-US" dirty="0"/>
              <a:t>.</a:t>
            </a:r>
          </a:p>
          <a:p>
            <a:r>
              <a:rPr lang="en-US" b="1" dirty="0"/>
              <a:t>folder-</a:t>
            </a:r>
            <a:r>
              <a:rPr lang="en-US" b="1" dirty="0" err="1"/>
              <a:t>management.service</a:t>
            </a:r>
            <a:r>
              <a:rPr lang="en-US" sz="2600" dirty="0"/>
              <a:t>: A service for handling folder-related operations like creating folders, adding songs, and password verification.</a:t>
            </a:r>
          </a:p>
          <a:p>
            <a:pPr marL="457200" indent="-457200">
              <a:buFont typeface="+mj-lt"/>
              <a:buAutoNum type="arabicPeriod"/>
            </a:pPr>
            <a:endParaRPr lang="en-US" dirty="0">
              <a:latin typeface="Javanese Text" panose="02000000000000000000" pitchFamily="2" charset="0"/>
            </a:endParaRPr>
          </a:p>
        </p:txBody>
      </p:sp>
    </p:spTree>
    <p:extLst>
      <p:ext uri="{BB962C8B-B14F-4D97-AF65-F5344CB8AC3E}">
        <p14:creationId xmlns:p14="http://schemas.microsoft.com/office/powerpoint/2010/main" val="2165288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222</TotalTime>
  <Words>2844</Words>
  <Application>Microsoft Office PowerPoint</Application>
  <PresentationFormat>Widescreen</PresentationFormat>
  <Paragraphs>279</Paragraphs>
  <Slides>26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Algerian</vt:lpstr>
      <vt:lpstr>Arial</vt:lpstr>
      <vt:lpstr>Arial Rounded MT Bold</vt:lpstr>
      <vt:lpstr>Bahnschrift Condensed</vt:lpstr>
      <vt:lpstr>Bahnschrift SemiCondensed</vt:lpstr>
      <vt:lpstr>Berlin Sans FB Demi</vt:lpstr>
      <vt:lpstr>Bodoni MT Black</vt:lpstr>
      <vt:lpstr>Britannic Bold</vt:lpstr>
      <vt:lpstr>Calisto MT</vt:lpstr>
      <vt:lpstr>Centaur</vt:lpstr>
      <vt:lpstr>Javanese Text</vt:lpstr>
      <vt:lpstr>Tw Cen MT Condensed Extra Bold</vt:lpstr>
      <vt:lpstr>Sheet music design template</vt:lpstr>
      <vt:lpstr>MusicOn</vt:lpstr>
      <vt:lpstr>FrontEnd and BackEnd Team</vt:lpstr>
      <vt:lpstr>CONTRIBUTIONS..</vt:lpstr>
      <vt:lpstr>Overview of the Project</vt:lpstr>
      <vt:lpstr>PowerPoint Presentation</vt:lpstr>
      <vt:lpstr>PowerPoint Presentation</vt:lpstr>
      <vt:lpstr>PowerPoint Presentation</vt:lpstr>
      <vt:lpstr>  Front-End Structure Overview: </vt:lpstr>
      <vt:lpstr>PowerPoint Presentation</vt:lpstr>
      <vt:lpstr>PowerPoint Presentation</vt:lpstr>
      <vt:lpstr>PowerPoint Presentation</vt:lpstr>
      <vt:lpstr>Backend Structure Overview:</vt:lpstr>
      <vt:lpstr>PowerPoint Presentation</vt:lpstr>
      <vt:lpstr>PowerPoint Presentation</vt:lpstr>
      <vt:lpstr>   Database Overview:</vt:lpstr>
      <vt:lpstr>PowerPoint Presentation</vt:lpstr>
      <vt:lpstr>User Interface</vt:lpstr>
      <vt:lpstr>PowerPoint Presentation</vt:lpstr>
      <vt:lpstr>PowerPoint Presentation</vt:lpstr>
      <vt:lpstr>PowerPoint Presentation</vt:lpstr>
      <vt:lpstr>Functionalities</vt:lpstr>
      <vt:lpstr>Challenges and Solutions</vt:lpstr>
      <vt:lpstr>PowerPoint Presentation</vt:lpstr>
      <vt:lpstr>Future Enhancements</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MusicOn</dc:title>
  <dc:creator>SHREYA</dc:creator>
  <cp:lastModifiedBy>SHREYA</cp:lastModifiedBy>
  <cp:revision>21</cp:revision>
  <dcterms:created xsi:type="dcterms:W3CDTF">2023-07-30T12:35:23Z</dcterms:created>
  <dcterms:modified xsi:type="dcterms:W3CDTF">2023-07-30T16:18:09Z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