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4"/>
  </p:notesMasterIdLst>
  <p:handoutMasterIdLst>
    <p:handoutMasterId r:id="rId25"/>
  </p:handoutMasterIdLst>
  <p:sldIdLst>
    <p:sldId id="378" r:id="rId5"/>
    <p:sldId id="353" r:id="rId6"/>
    <p:sldId id="354" r:id="rId7"/>
    <p:sldId id="284" r:id="rId8"/>
    <p:sldId id="377" r:id="rId9"/>
    <p:sldId id="362" r:id="rId10"/>
    <p:sldId id="358" r:id="rId11"/>
    <p:sldId id="363" r:id="rId12"/>
    <p:sldId id="365" r:id="rId13"/>
    <p:sldId id="366" r:id="rId14"/>
    <p:sldId id="367" r:id="rId15"/>
    <p:sldId id="368" r:id="rId16"/>
    <p:sldId id="379" r:id="rId17"/>
    <p:sldId id="380" r:id="rId18"/>
    <p:sldId id="369" r:id="rId19"/>
    <p:sldId id="372" r:id="rId20"/>
    <p:sldId id="373" r:id="rId21"/>
    <p:sldId id="376" r:id="rId22"/>
    <p:sldId id="3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31874-C75D-41C2-8C57-04EF18BC83FF}" v="112" dt="2023-12-09T02:24:53.3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76" d="100"/>
          <a:sy n="76" d="100"/>
        </p:scale>
        <p:origin x="43" y="58"/>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27E276-FFAA-4896-830B-6FD6DB294B3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4D997BF-4CB3-49B1-89DD-64E5E6AD3A44}">
      <dgm:prSet/>
      <dgm:spPr/>
      <dgm:t>
        <a:bodyPr/>
        <a:lstStyle/>
        <a:p>
          <a:r>
            <a:rPr lang="en-US" b="1" dirty="0">
              <a:latin typeface="Times" panose="02020603050405020304" pitchFamily="18" charset="0"/>
              <a:cs typeface="Times" panose="02020603050405020304" pitchFamily="18" charset="0"/>
            </a:rPr>
            <a:t>Count Vectorizer: </a:t>
          </a:r>
          <a:r>
            <a:rPr lang="en-US" dirty="0">
              <a:latin typeface="Times" panose="02020603050405020304" pitchFamily="18" charset="0"/>
              <a:cs typeface="Times" panose="02020603050405020304" pitchFamily="18" charset="0"/>
            </a:rPr>
            <a:t>Converts the bag of words matrix into a table where each row is a review, and each column is a unique word. The numbers in the table show how many times each word appears in each review.</a:t>
          </a:r>
        </a:p>
      </dgm:t>
    </dgm:pt>
    <dgm:pt modelId="{D3B97EF2-E302-4DB2-AD27-6C3F8FE516AB}" type="parTrans" cxnId="{D7592EA8-05BD-4B44-A767-7141F86BDB56}">
      <dgm:prSet/>
      <dgm:spPr/>
      <dgm:t>
        <a:bodyPr/>
        <a:lstStyle/>
        <a:p>
          <a:endParaRPr lang="en-US"/>
        </a:p>
      </dgm:t>
    </dgm:pt>
    <dgm:pt modelId="{00C6FA19-F8F2-4CFA-9C5A-7C36DDD2A949}" type="sibTrans" cxnId="{D7592EA8-05BD-4B44-A767-7141F86BDB56}">
      <dgm:prSet/>
      <dgm:spPr/>
      <dgm:t>
        <a:bodyPr/>
        <a:lstStyle/>
        <a:p>
          <a:endParaRPr lang="en-US"/>
        </a:p>
      </dgm:t>
    </dgm:pt>
    <dgm:pt modelId="{4419546F-E439-400D-9E0C-01A627045AA0}">
      <dgm:prSet/>
      <dgm:spPr/>
      <dgm:t>
        <a:bodyPr/>
        <a:lstStyle/>
        <a:p>
          <a:r>
            <a:rPr lang="en-US" b="1" dirty="0"/>
            <a:t>TF-IDF transformer: </a:t>
          </a:r>
          <a:r>
            <a:rPr lang="en-US" dirty="0"/>
            <a:t>It converts the bag of words matrix into TF IDF values. These values combine to give the importance of the word in the text. The higher the TF IDF value, the higher the importance of the word in the text. </a:t>
          </a:r>
        </a:p>
      </dgm:t>
    </dgm:pt>
    <dgm:pt modelId="{8F9B269A-2A39-4D01-87DC-28A857B1EB79}" type="parTrans" cxnId="{B8C0BCC8-72CC-4797-BB2A-775641B1753E}">
      <dgm:prSet/>
      <dgm:spPr/>
      <dgm:t>
        <a:bodyPr/>
        <a:lstStyle/>
        <a:p>
          <a:endParaRPr lang="en-US"/>
        </a:p>
      </dgm:t>
    </dgm:pt>
    <dgm:pt modelId="{69162D18-D26E-48D3-A552-622121BFE9B9}" type="sibTrans" cxnId="{B8C0BCC8-72CC-4797-BB2A-775641B1753E}">
      <dgm:prSet/>
      <dgm:spPr/>
      <dgm:t>
        <a:bodyPr/>
        <a:lstStyle/>
        <a:p>
          <a:endParaRPr lang="en-US"/>
        </a:p>
      </dgm:t>
    </dgm:pt>
    <dgm:pt modelId="{388A7F43-552B-48BC-93E7-ADB363C7B354}" type="pres">
      <dgm:prSet presAssocID="{3E27E276-FFAA-4896-830B-6FD6DB294B35}" presName="linear" presStyleCnt="0">
        <dgm:presLayoutVars>
          <dgm:animLvl val="lvl"/>
          <dgm:resizeHandles val="exact"/>
        </dgm:presLayoutVars>
      </dgm:prSet>
      <dgm:spPr/>
    </dgm:pt>
    <dgm:pt modelId="{68D84560-1FEB-442B-A244-DE76E99922E6}" type="pres">
      <dgm:prSet presAssocID="{D4D997BF-4CB3-49B1-89DD-64E5E6AD3A44}" presName="parentText" presStyleLbl="node1" presStyleIdx="0" presStyleCnt="2">
        <dgm:presLayoutVars>
          <dgm:chMax val="0"/>
          <dgm:bulletEnabled val="1"/>
        </dgm:presLayoutVars>
      </dgm:prSet>
      <dgm:spPr/>
    </dgm:pt>
    <dgm:pt modelId="{F07AD876-1F7F-4DA0-8D60-AEFF28E1B828}" type="pres">
      <dgm:prSet presAssocID="{00C6FA19-F8F2-4CFA-9C5A-7C36DDD2A949}" presName="spacer" presStyleCnt="0"/>
      <dgm:spPr/>
    </dgm:pt>
    <dgm:pt modelId="{86127289-E0B3-496B-9EB7-6EE025F05610}" type="pres">
      <dgm:prSet presAssocID="{4419546F-E439-400D-9E0C-01A627045AA0}" presName="parentText" presStyleLbl="node1" presStyleIdx="1" presStyleCnt="2">
        <dgm:presLayoutVars>
          <dgm:chMax val="0"/>
          <dgm:bulletEnabled val="1"/>
        </dgm:presLayoutVars>
      </dgm:prSet>
      <dgm:spPr/>
    </dgm:pt>
  </dgm:ptLst>
  <dgm:cxnLst>
    <dgm:cxn modelId="{16745707-BD4C-413B-9942-E726E2225243}" type="presOf" srcId="{4419546F-E439-400D-9E0C-01A627045AA0}" destId="{86127289-E0B3-496B-9EB7-6EE025F05610}" srcOrd="0" destOrd="0" presId="urn:microsoft.com/office/officeart/2005/8/layout/vList2"/>
    <dgm:cxn modelId="{DAFDF84D-AC8A-4EEF-A40F-B283E593925B}" type="presOf" srcId="{3E27E276-FFAA-4896-830B-6FD6DB294B35}" destId="{388A7F43-552B-48BC-93E7-ADB363C7B354}" srcOrd="0" destOrd="0" presId="urn:microsoft.com/office/officeart/2005/8/layout/vList2"/>
    <dgm:cxn modelId="{D7592EA8-05BD-4B44-A767-7141F86BDB56}" srcId="{3E27E276-FFAA-4896-830B-6FD6DB294B35}" destId="{D4D997BF-4CB3-49B1-89DD-64E5E6AD3A44}" srcOrd="0" destOrd="0" parTransId="{D3B97EF2-E302-4DB2-AD27-6C3F8FE516AB}" sibTransId="{00C6FA19-F8F2-4CFA-9C5A-7C36DDD2A949}"/>
    <dgm:cxn modelId="{9766BDBB-0BB9-4326-A17A-91CFC367440A}" type="presOf" srcId="{D4D997BF-4CB3-49B1-89DD-64E5E6AD3A44}" destId="{68D84560-1FEB-442B-A244-DE76E99922E6}" srcOrd="0" destOrd="0" presId="urn:microsoft.com/office/officeart/2005/8/layout/vList2"/>
    <dgm:cxn modelId="{B8C0BCC8-72CC-4797-BB2A-775641B1753E}" srcId="{3E27E276-FFAA-4896-830B-6FD6DB294B35}" destId="{4419546F-E439-400D-9E0C-01A627045AA0}" srcOrd="1" destOrd="0" parTransId="{8F9B269A-2A39-4D01-87DC-28A857B1EB79}" sibTransId="{69162D18-D26E-48D3-A552-622121BFE9B9}"/>
    <dgm:cxn modelId="{7AFE493B-A93D-4056-832E-066662909E54}" type="presParOf" srcId="{388A7F43-552B-48BC-93E7-ADB363C7B354}" destId="{68D84560-1FEB-442B-A244-DE76E99922E6}" srcOrd="0" destOrd="0" presId="urn:microsoft.com/office/officeart/2005/8/layout/vList2"/>
    <dgm:cxn modelId="{ED17EB92-F776-43D6-B029-41623CD71F8E}" type="presParOf" srcId="{388A7F43-552B-48BC-93E7-ADB363C7B354}" destId="{F07AD876-1F7F-4DA0-8D60-AEFF28E1B828}" srcOrd="1" destOrd="0" presId="urn:microsoft.com/office/officeart/2005/8/layout/vList2"/>
    <dgm:cxn modelId="{940448CC-9956-4C2C-8A4A-EFD9DDB37185}" type="presParOf" srcId="{388A7F43-552B-48BC-93E7-ADB363C7B354}" destId="{86127289-E0B3-496B-9EB7-6EE025F0561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F172FD-C842-48ED-90FD-BD73C13B2E80}"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E1CB0C43-D4E0-4D4B-8B82-322D8F0EF15B}">
      <dgm:prSet/>
      <dgm:spPr/>
      <dgm:t>
        <a:bodyPr/>
        <a:lstStyle/>
        <a:p>
          <a:r>
            <a:rPr lang="en-US"/>
            <a:t>Logistic regression</a:t>
          </a:r>
        </a:p>
      </dgm:t>
    </dgm:pt>
    <dgm:pt modelId="{DFFBF60E-9369-449F-B870-D11AC1897990}" type="parTrans" cxnId="{4342FF48-9B24-4CE7-9BA2-8B807CA17A38}">
      <dgm:prSet/>
      <dgm:spPr/>
      <dgm:t>
        <a:bodyPr/>
        <a:lstStyle/>
        <a:p>
          <a:endParaRPr lang="en-US"/>
        </a:p>
      </dgm:t>
    </dgm:pt>
    <dgm:pt modelId="{320B7637-2FA7-4C70-944B-621B93182387}" type="sibTrans" cxnId="{4342FF48-9B24-4CE7-9BA2-8B807CA17A38}">
      <dgm:prSet/>
      <dgm:spPr/>
      <dgm:t>
        <a:bodyPr/>
        <a:lstStyle/>
        <a:p>
          <a:endParaRPr lang="en-US"/>
        </a:p>
      </dgm:t>
    </dgm:pt>
    <dgm:pt modelId="{C16580A1-83C7-42B0-A067-922E90D14942}">
      <dgm:prSet/>
      <dgm:spPr/>
      <dgm:t>
        <a:bodyPr/>
        <a:lstStyle/>
        <a:p>
          <a:r>
            <a:rPr lang="en-US"/>
            <a:t>K-nearest neighbours</a:t>
          </a:r>
        </a:p>
      </dgm:t>
    </dgm:pt>
    <dgm:pt modelId="{8F98BB61-55DF-48BC-BD1C-66B0D7A1AEFC}" type="parTrans" cxnId="{8A051F3A-BBB3-4EC9-B2E3-483BB692ABBF}">
      <dgm:prSet/>
      <dgm:spPr/>
      <dgm:t>
        <a:bodyPr/>
        <a:lstStyle/>
        <a:p>
          <a:endParaRPr lang="en-US"/>
        </a:p>
      </dgm:t>
    </dgm:pt>
    <dgm:pt modelId="{DF88E9CD-F327-4758-8AC0-3B95D6AEB5E8}" type="sibTrans" cxnId="{8A051F3A-BBB3-4EC9-B2E3-483BB692ABBF}">
      <dgm:prSet/>
      <dgm:spPr/>
      <dgm:t>
        <a:bodyPr/>
        <a:lstStyle/>
        <a:p>
          <a:endParaRPr lang="en-US"/>
        </a:p>
      </dgm:t>
    </dgm:pt>
    <dgm:pt modelId="{2A925000-CBB5-4344-91D8-D53A47C47695}">
      <dgm:prSet/>
      <dgm:spPr/>
      <dgm:t>
        <a:bodyPr/>
        <a:lstStyle/>
        <a:p>
          <a:r>
            <a:rPr lang="en-US"/>
            <a:t>Decision tree classification</a:t>
          </a:r>
        </a:p>
      </dgm:t>
    </dgm:pt>
    <dgm:pt modelId="{C33AA9B4-52FB-4147-BFCA-7363AF5D709D}" type="parTrans" cxnId="{78B4D0FE-AD39-427A-A0FE-22397637B67F}">
      <dgm:prSet/>
      <dgm:spPr/>
      <dgm:t>
        <a:bodyPr/>
        <a:lstStyle/>
        <a:p>
          <a:endParaRPr lang="en-US"/>
        </a:p>
      </dgm:t>
    </dgm:pt>
    <dgm:pt modelId="{5F014FA3-7726-46BA-8047-ABB5454E1FC9}" type="sibTrans" cxnId="{78B4D0FE-AD39-427A-A0FE-22397637B67F}">
      <dgm:prSet/>
      <dgm:spPr/>
      <dgm:t>
        <a:bodyPr/>
        <a:lstStyle/>
        <a:p>
          <a:endParaRPr lang="en-US"/>
        </a:p>
      </dgm:t>
    </dgm:pt>
    <dgm:pt modelId="{2EB8DECD-04BF-495C-AD68-6186EB75AA83}">
      <dgm:prSet/>
      <dgm:spPr/>
      <dgm:t>
        <a:bodyPr/>
        <a:lstStyle/>
        <a:p>
          <a:r>
            <a:rPr lang="en-US"/>
            <a:t>Random forest classification</a:t>
          </a:r>
        </a:p>
      </dgm:t>
    </dgm:pt>
    <dgm:pt modelId="{C70EC1C2-9138-4A9C-ADA1-CCE5B75EB552}" type="parTrans" cxnId="{4E9B2263-B8CD-4265-918F-D4EFF1F4E3C5}">
      <dgm:prSet/>
      <dgm:spPr/>
      <dgm:t>
        <a:bodyPr/>
        <a:lstStyle/>
        <a:p>
          <a:endParaRPr lang="en-US"/>
        </a:p>
      </dgm:t>
    </dgm:pt>
    <dgm:pt modelId="{3DC842DB-8FF6-443B-BC0B-B680BF1B96ED}" type="sibTrans" cxnId="{4E9B2263-B8CD-4265-918F-D4EFF1F4E3C5}">
      <dgm:prSet/>
      <dgm:spPr/>
      <dgm:t>
        <a:bodyPr/>
        <a:lstStyle/>
        <a:p>
          <a:endParaRPr lang="en-US"/>
        </a:p>
      </dgm:t>
    </dgm:pt>
    <dgm:pt modelId="{32D3E273-3F15-4127-98E5-15FABD4893BB}">
      <dgm:prSet/>
      <dgm:spPr/>
      <dgm:t>
        <a:bodyPr/>
        <a:lstStyle/>
        <a:p>
          <a:r>
            <a:rPr lang="en-US"/>
            <a:t>Support vector machines</a:t>
          </a:r>
        </a:p>
      </dgm:t>
    </dgm:pt>
    <dgm:pt modelId="{F6C7321C-0F61-4E92-B1F0-33A7766BA4EA}" type="parTrans" cxnId="{11BBDB0C-92CE-4E29-B152-F310382E3498}">
      <dgm:prSet/>
      <dgm:spPr/>
      <dgm:t>
        <a:bodyPr/>
        <a:lstStyle/>
        <a:p>
          <a:endParaRPr lang="en-US"/>
        </a:p>
      </dgm:t>
    </dgm:pt>
    <dgm:pt modelId="{D770B62E-E457-47F7-9C96-0508C5BA5830}" type="sibTrans" cxnId="{11BBDB0C-92CE-4E29-B152-F310382E3498}">
      <dgm:prSet/>
      <dgm:spPr/>
      <dgm:t>
        <a:bodyPr/>
        <a:lstStyle/>
        <a:p>
          <a:endParaRPr lang="en-US"/>
        </a:p>
      </dgm:t>
    </dgm:pt>
    <dgm:pt modelId="{E0D98BB2-DFCC-4B15-8D8B-55292011E999}">
      <dgm:prSet/>
      <dgm:spPr/>
      <dgm:t>
        <a:bodyPr/>
        <a:lstStyle/>
        <a:p>
          <a:r>
            <a:rPr lang="en-US"/>
            <a:t>Multinomial naive bayes</a:t>
          </a:r>
        </a:p>
      </dgm:t>
    </dgm:pt>
    <dgm:pt modelId="{5C5E8449-F6B3-42BF-BAD7-2728BED087EE}" type="parTrans" cxnId="{D302476A-1824-40DD-BF8E-6DF271FEAF89}">
      <dgm:prSet/>
      <dgm:spPr/>
      <dgm:t>
        <a:bodyPr/>
        <a:lstStyle/>
        <a:p>
          <a:endParaRPr lang="en-US"/>
        </a:p>
      </dgm:t>
    </dgm:pt>
    <dgm:pt modelId="{9EC45C5F-68BA-4049-BC20-7DB4B7531158}" type="sibTrans" cxnId="{D302476A-1824-40DD-BF8E-6DF271FEAF89}">
      <dgm:prSet/>
      <dgm:spPr/>
      <dgm:t>
        <a:bodyPr/>
        <a:lstStyle/>
        <a:p>
          <a:endParaRPr lang="en-US"/>
        </a:p>
      </dgm:t>
    </dgm:pt>
    <dgm:pt modelId="{0BC69B68-FFF2-4A99-99DE-2E6A21390ED2}">
      <dgm:prSet/>
      <dgm:spPr/>
      <dgm:t>
        <a:bodyPr/>
        <a:lstStyle/>
        <a:p>
          <a:r>
            <a:rPr lang="en-US"/>
            <a:t>Linear SVC</a:t>
          </a:r>
        </a:p>
      </dgm:t>
    </dgm:pt>
    <dgm:pt modelId="{5CD99DDE-C0C7-4987-926A-9367F79DBF6E}" type="parTrans" cxnId="{96F3AEEE-DBAD-4309-8548-0C9B1ED68616}">
      <dgm:prSet/>
      <dgm:spPr/>
      <dgm:t>
        <a:bodyPr/>
        <a:lstStyle/>
        <a:p>
          <a:endParaRPr lang="en-US"/>
        </a:p>
      </dgm:t>
    </dgm:pt>
    <dgm:pt modelId="{36CC2755-FB17-45BA-9487-99E322D7D828}" type="sibTrans" cxnId="{96F3AEEE-DBAD-4309-8548-0C9B1ED68616}">
      <dgm:prSet/>
      <dgm:spPr/>
      <dgm:t>
        <a:bodyPr/>
        <a:lstStyle/>
        <a:p>
          <a:endParaRPr lang="en-US"/>
        </a:p>
      </dgm:t>
    </dgm:pt>
    <dgm:pt modelId="{514652C6-07A5-400F-96A9-85A0A7DCA180}">
      <dgm:prSet/>
      <dgm:spPr/>
      <dgm:t>
        <a:bodyPr/>
        <a:lstStyle/>
        <a:p>
          <a:r>
            <a:rPr lang="en-US" dirty="0"/>
            <a:t>SGDC (Stochastic Gradient Descent Classifier )</a:t>
          </a:r>
        </a:p>
      </dgm:t>
    </dgm:pt>
    <dgm:pt modelId="{0782AA57-9CB6-471C-85F6-EF8448664220}" type="parTrans" cxnId="{A218C513-00F8-4ED3-9DEB-931B4A3040CF}">
      <dgm:prSet/>
      <dgm:spPr/>
      <dgm:t>
        <a:bodyPr/>
        <a:lstStyle/>
        <a:p>
          <a:endParaRPr lang="en-US"/>
        </a:p>
      </dgm:t>
    </dgm:pt>
    <dgm:pt modelId="{389FDA6D-1AAA-452C-AFC6-E7ECC9933D30}" type="sibTrans" cxnId="{A218C513-00F8-4ED3-9DEB-931B4A3040CF}">
      <dgm:prSet/>
      <dgm:spPr/>
      <dgm:t>
        <a:bodyPr/>
        <a:lstStyle/>
        <a:p>
          <a:endParaRPr lang="en-US"/>
        </a:p>
      </dgm:t>
    </dgm:pt>
    <dgm:pt modelId="{42415689-CC32-4149-86D1-B69263A35BBB}" type="pres">
      <dgm:prSet presAssocID="{B9F172FD-C842-48ED-90FD-BD73C13B2E80}" presName="Name0" presStyleCnt="0">
        <dgm:presLayoutVars>
          <dgm:dir/>
          <dgm:resizeHandles val="exact"/>
        </dgm:presLayoutVars>
      </dgm:prSet>
      <dgm:spPr/>
    </dgm:pt>
    <dgm:pt modelId="{A2208F06-CD87-4C21-BD80-51232B4CF257}" type="pres">
      <dgm:prSet presAssocID="{B9F172FD-C842-48ED-90FD-BD73C13B2E80}" presName="cycle" presStyleCnt="0"/>
      <dgm:spPr/>
    </dgm:pt>
    <dgm:pt modelId="{5D8C8D77-9D3B-4E44-8416-988F842CCBCA}" type="pres">
      <dgm:prSet presAssocID="{E1CB0C43-D4E0-4D4B-8B82-322D8F0EF15B}" presName="nodeFirstNode" presStyleLbl="node1" presStyleIdx="0" presStyleCnt="8">
        <dgm:presLayoutVars>
          <dgm:bulletEnabled val="1"/>
        </dgm:presLayoutVars>
      </dgm:prSet>
      <dgm:spPr/>
    </dgm:pt>
    <dgm:pt modelId="{051F93D3-1FFA-4EBA-AAB5-29B56979BA65}" type="pres">
      <dgm:prSet presAssocID="{320B7637-2FA7-4C70-944B-621B93182387}" presName="sibTransFirstNode" presStyleLbl="bgShp" presStyleIdx="0" presStyleCnt="1"/>
      <dgm:spPr/>
    </dgm:pt>
    <dgm:pt modelId="{4CC7CFDF-980F-4005-8478-F2A69CF97314}" type="pres">
      <dgm:prSet presAssocID="{C16580A1-83C7-42B0-A067-922E90D14942}" presName="nodeFollowingNodes" presStyleLbl="node1" presStyleIdx="1" presStyleCnt="8">
        <dgm:presLayoutVars>
          <dgm:bulletEnabled val="1"/>
        </dgm:presLayoutVars>
      </dgm:prSet>
      <dgm:spPr/>
    </dgm:pt>
    <dgm:pt modelId="{E07E0BDF-F843-47A5-B1BF-604103822E45}" type="pres">
      <dgm:prSet presAssocID="{2A925000-CBB5-4344-91D8-D53A47C47695}" presName="nodeFollowingNodes" presStyleLbl="node1" presStyleIdx="2" presStyleCnt="8">
        <dgm:presLayoutVars>
          <dgm:bulletEnabled val="1"/>
        </dgm:presLayoutVars>
      </dgm:prSet>
      <dgm:spPr/>
    </dgm:pt>
    <dgm:pt modelId="{24BC1755-B546-4703-A4A4-2301C730B7B2}" type="pres">
      <dgm:prSet presAssocID="{2EB8DECD-04BF-495C-AD68-6186EB75AA83}" presName="nodeFollowingNodes" presStyleLbl="node1" presStyleIdx="3" presStyleCnt="8">
        <dgm:presLayoutVars>
          <dgm:bulletEnabled val="1"/>
        </dgm:presLayoutVars>
      </dgm:prSet>
      <dgm:spPr/>
    </dgm:pt>
    <dgm:pt modelId="{269183F4-6691-46C5-96F9-C71EE8A99664}" type="pres">
      <dgm:prSet presAssocID="{32D3E273-3F15-4127-98E5-15FABD4893BB}" presName="nodeFollowingNodes" presStyleLbl="node1" presStyleIdx="4" presStyleCnt="8">
        <dgm:presLayoutVars>
          <dgm:bulletEnabled val="1"/>
        </dgm:presLayoutVars>
      </dgm:prSet>
      <dgm:spPr/>
    </dgm:pt>
    <dgm:pt modelId="{C926988F-7595-4733-811A-04BAB3E023EB}" type="pres">
      <dgm:prSet presAssocID="{E0D98BB2-DFCC-4B15-8D8B-55292011E999}" presName="nodeFollowingNodes" presStyleLbl="node1" presStyleIdx="5" presStyleCnt="8">
        <dgm:presLayoutVars>
          <dgm:bulletEnabled val="1"/>
        </dgm:presLayoutVars>
      </dgm:prSet>
      <dgm:spPr/>
    </dgm:pt>
    <dgm:pt modelId="{F3C91AA7-598A-43F2-B903-D044572D3A88}" type="pres">
      <dgm:prSet presAssocID="{0BC69B68-FFF2-4A99-99DE-2E6A21390ED2}" presName="nodeFollowingNodes" presStyleLbl="node1" presStyleIdx="6" presStyleCnt="8">
        <dgm:presLayoutVars>
          <dgm:bulletEnabled val="1"/>
        </dgm:presLayoutVars>
      </dgm:prSet>
      <dgm:spPr/>
    </dgm:pt>
    <dgm:pt modelId="{F16ADFF6-4A7F-4AE4-BACB-FFC24B90E6C3}" type="pres">
      <dgm:prSet presAssocID="{514652C6-07A5-400F-96A9-85A0A7DCA180}" presName="nodeFollowingNodes" presStyleLbl="node1" presStyleIdx="7" presStyleCnt="8">
        <dgm:presLayoutVars>
          <dgm:bulletEnabled val="1"/>
        </dgm:presLayoutVars>
      </dgm:prSet>
      <dgm:spPr/>
    </dgm:pt>
  </dgm:ptLst>
  <dgm:cxnLst>
    <dgm:cxn modelId="{11BBDB0C-92CE-4E29-B152-F310382E3498}" srcId="{B9F172FD-C842-48ED-90FD-BD73C13B2E80}" destId="{32D3E273-3F15-4127-98E5-15FABD4893BB}" srcOrd="4" destOrd="0" parTransId="{F6C7321C-0F61-4E92-B1F0-33A7766BA4EA}" sibTransId="{D770B62E-E457-47F7-9C96-0508C5BA5830}"/>
    <dgm:cxn modelId="{A218C513-00F8-4ED3-9DEB-931B4A3040CF}" srcId="{B9F172FD-C842-48ED-90FD-BD73C13B2E80}" destId="{514652C6-07A5-400F-96A9-85A0A7DCA180}" srcOrd="7" destOrd="0" parTransId="{0782AA57-9CB6-471C-85F6-EF8448664220}" sibTransId="{389FDA6D-1AAA-452C-AFC6-E7ECC9933D30}"/>
    <dgm:cxn modelId="{617DF213-5DBF-4159-8240-01CFE1E4673E}" type="presOf" srcId="{320B7637-2FA7-4C70-944B-621B93182387}" destId="{051F93D3-1FFA-4EBA-AAB5-29B56979BA65}" srcOrd="0" destOrd="0" presId="urn:microsoft.com/office/officeart/2005/8/layout/cycle3"/>
    <dgm:cxn modelId="{CA3DCC1C-113D-41DC-8183-530CFA0F17AE}" type="presOf" srcId="{0BC69B68-FFF2-4A99-99DE-2E6A21390ED2}" destId="{F3C91AA7-598A-43F2-B903-D044572D3A88}" srcOrd="0" destOrd="0" presId="urn:microsoft.com/office/officeart/2005/8/layout/cycle3"/>
    <dgm:cxn modelId="{8A051F3A-BBB3-4EC9-B2E3-483BB692ABBF}" srcId="{B9F172FD-C842-48ED-90FD-BD73C13B2E80}" destId="{C16580A1-83C7-42B0-A067-922E90D14942}" srcOrd="1" destOrd="0" parTransId="{8F98BB61-55DF-48BC-BD1C-66B0D7A1AEFC}" sibTransId="{DF88E9CD-F327-4758-8AC0-3B95D6AEB5E8}"/>
    <dgm:cxn modelId="{DFCD1542-FA73-4939-B2F3-1F34A9A16C10}" type="presOf" srcId="{C16580A1-83C7-42B0-A067-922E90D14942}" destId="{4CC7CFDF-980F-4005-8478-F2A69CF97314}" srcOrd="0" destOrd="0" presId="urn:microsoft.com/office/officeart/2005/8/layout/cycle3"/>
    <dgm:cxn modelId="{4E9B2263-B8CD-4265-918F-D4EFF1F4E3C5}" srcId="{B9F172FD-C842-48ED-90FD-BD73C13B2E80}" destId="{2EB8DECD-04BF-495C-AD68-6186EB75AA83}" srcOrd="3" destOrd="0" parTransId="{C70EC1C2-9138-4A9C-ADA1-CCE5B75EB552}" sibTransId="{3DC842DB-8FF6-443B-BC0B-B680BF1B96ED}"/>
    <dgm:cxn modelId="{4342FF48-9B24-4CE7-9BA2-8B807CA17A38}" srcId="{B9F172FD-C842-48ED-90FD-BD73C13B2E80}" destId="{E1CB0C43-D4E0-4D4B-8B82-322D8F0EF15B}" srcOrd="0" destOrd="0" parTransId="{DFFBF60E-9369-449F-B870-D11AC1897990}" sibTransId="{320B7637-2FA7-4C70-944B-621B93182387}"/>
    <dgm:cxn modelId="{D302476A-1824-40DD-BF8E-6DF271FEAF89}" srcId="{B9F172FD-C842-48ED-90FD-BD73C13B2E80}" destId="{E0D98BB2-DFCC-4B15-8D8B-55292011E999}" srcOrd="5" destOrd="0" parTransId="{5C5E8449-F6B3-42BF-BAD7-2728BED087EE}" sibTransId="{9EC45C5F-68BA-4049-BC20-7DB4B7531158}"/>
    <dgm:cxn modelId="{20737077-B317-4B25-B415-26809097ADC4}" type="presOf" srcId="{514652C6-07A5-400F-96A9-85A0A7DCA180}" destId="{F16ADFF6-4A7F-4AE4-BACB-FFC24B90E6C3}" srcOrd="0" destOrd="0" presId="urn:microsoft.com/office/officeart/2005/8/layout/cycle3"/>
    <dgm:cxn modelId="{15916859-E0F7-4D06-8B4D-37DBBBC0A445}" type="presOf" srcId="{E1CB0C43-D4E0-4D4B-8B82-322D8F0EF15B}" destId="{5D8C8D77-9D3B-4E44-8416-988F842CCBCA}" srcOrd="0" destOrd="0" presId="urn:microsoft.com/office/officeart/2005/8/layout/cycle3"/>
    <dgm:cxn modelId="{AE1E44AA-4602-4950-B606-81D8E74F0CD2}" type="presOf" srcId="{2EB8DECD-04BF-495C-AD68-6186EB75AA83}" destId="{24BC1755-B546-4703-A4A4-2301C730B7B2}" srcOrd="0" destOrd="0" presId="urn:microsoft.com/office/officeart/2005/8/layout/cycle3"/>
    <dgm:cxn modelId="{B15641B1-1881-408E-B109-7FB7F9D59498}" type="presOf" srcId="{B9F172FD-C842-48ED-90FD-BD73C13B2E80}" destId="{42415689-CC32-4149-86D1-B69263A35BBB}" srcOrd="0" destOrd="0" presId="urn:microsoft.com/office/officeart/2005/8/layout/cycle3"/>
    <dgm:cxn modelId="{F1E45CBA-86E9-4211-8C2F-2B1BE12A6923}" type="presOf" srcId="{2A925000-CBB5-4344-91D8-D53A47C47695}" destId="{E07E0BDF-F843-47A5-B1BF-604103822E45}" srcOrd="0" destOrd="0" presId="urn:microsoft.com/office/officeart/2005/8/layout/cycle3"/>
    <dgm:cxn modelId="{060153E3-A878-4148-8A5A-0954E62F13F6}" type="presOf" srcId="{E0D98BB2-DFCC-4B15-8D8B-55292011E999}" destId="{C926988F-7595-4733-811A-04BAB3E023EB}" srcOrd="0" destOrd="0" presId="urn:microsoft.com/office/officeart/2005/8/layout/cycle3"/>
    <dgm:cxn modelId="{96F3AEEE-DBAD-4309-8548-0C9B1ED68616}" srcId="{B9F172FD-C842-48ED-90FD-BD73C13B2E80}" destId="{0BC69B68-FFF2-4A99-99DE-2E6A21390ED2}" srcOrd="6" destOrd="0" parTransId="{5CD99DDE-C0C7-4987-926A-9367F79DBF6E}" sibTransId="{36CC2755-FB17-45BA-9487-99E322D7D828}"/>
    <dgm:cxn modelId="{65F647FD-DD57-475E-AA00-2840B1AAE068}" type="presOf" srcId="{32D3E273-3F15-4127-98E5-15FABD4893BB}" destId="{269183F4-6691-46C5-96F9-C71EE8A99664}" srcOrd="0" destOrd="0" presId="urn:microsoft.com/office/officeart/2005/8/layout/cycle3"/>
    <dgm:cxn modelId="{78B4D0FE-AD39-427A-A0FE-22397637B67F}" srcId="{B9F172FD-C842-48ED-90FD-BD73C13B2E80}" destId="{2A925000-CBB5-4344-91D8-D53A47C47695}" srcOrd="2" destOrd="0" parTransId="{C33AA9B4-52FB-4147-BFCA-7363AF5D709D}" sibTransId="{5F014FA3-7726-46BA-8047-ABB5454E1FC9}"/>
    <dgm:cxn modelId="{04309AF7-E9F2-490A-A7C6-174C39DCBF47}" type="presParOf" srcId="{42415689-CC32-4149-86D1-B69263A35BBB}" destId="{A2208F06-CD87-4C21-BD80-51232B4CF257}" srcOrd="0" destOrd="0" presId="urn:microsoft.com/office/officeart/2005/8/layout/cycle3"/>
    <dgm:cxn modelId="{DCD1D8CD-6818-4509-A753-65BB5D7A07E5}" type="presParOf" srcId="{A2208F06-CD87-4C21-BD80-51232B4CF257}" destId="{5D8C8D77-9D3B-4E44-8416-988F842CCBCA}" srcOrd="0" destOrd="0" presId="urn:microsoft.com/office/officeart/2005/8/layout/cycle3"/>
    <dgm:cxn modelId="{C2B108D5-5380-486C-9AD5-1CDA84CB3553}" type="presParOf" srcId="{A2208F06-CD87-4C21-BD80-51232B4CF257}" destId="{051F93D3-1FFA-4EBA-AAB5-29B56979BA65}" srcOrd="1" destOrd="0" presId="urn:microsoft.com/office/officeart/2005/8/layout/cycle3"/>
    <dgm:cxn modelId="{72F6C191-EE03-40C1-B7AD-53A8AB9C29B2}" type="presParOf" srcId="{A2208F06-CD87-4C21-BD80-51232B4CF257}" destId="{4CC7CFDF-980F-4005-8478-F2A69CF97314}" srcOrd="2" destOrd="0" presId="urn:microsoft.com/office/officeart/2005/8/layout/cycle3"/>
    <dgm:cxn modelId="{1A63B96A-368A-4E4D-82FD-700BEE55556D}" type="presParOf" srcId="{A2208F06-CD87-4C21-BD80-51232B4CF257}" destId="{E07E0BDF-F843-47A5-B1BF-604103822E45}" srcOrd="3" destOrd="0" presId="urn:microsoft.com/office/officeart/2005/8/layout/cycle3"/>
    <dgm:cxn modelId="{58427F64-8C92-4DCA-98E8-92ABCF215329}" type="presParOf" srcId="{A2208F06-CD87-4C21-BD80-51232B4CF257}" destId="{24BC1755-B546-4703-A4A4-2301C730B7B2}" srcOrd="4" destOrd="0" presId="urn:microsoft.com/office/officeart/2005/8/layout/cycle3"/>
    <dgm:cxn modelId="{AA09FE6C-4E11-427C-93D5-A55C756C1543}" type="presParOf" srcId="{A2208F06-CD87-4C21-BD80-51232B4CF257}" destId="{269183F4-6691-46C5-96F9-C71EE8A99664}" srcOrd="5" destOrd="0" presId="urn:microsoft.com/office/officeart/2005/8/layout/cycle3"/>
    <dgm:cxn modelId="{BFBEF3D1-7A40-42B3-ACE9-696C544616E5}" type="presParOf" srcId="{A2208F06-CD87-4C21-BD80-51232B4CF257}" destId="{C926988F-7595-4733-811A-04BAB3E023EB}" srcOrd="6" destOrd="0" presId="urn:microsoft.com/office/officeart/2005/8/layout/cycle3"/>
    <dgm:cxn modelId="{3419687A-A606-46FF-B66F-159572290F3D}" type="presParOf" srcId="{A2208F06-CD87-4C21-BD80-51232B4CF257}" destId="{F3C91AA7-598A-43F2-B903-D044572D3A88}" srcOrd="7" destOrd="0" presId="urn:microsoft.com/office/officeart/2005/8/layout/cycle3"/>
    <dgm:cxn modelId="{D0228A7A-B0C0-46A0-91EE-B478B10F2CFF}" type="presParOf" srcId="{A2208F06-CD87-4C21-BD80-51232B4CF257}" destId="{F16ADFF6-4A7F-4AE4-BACB-FFC24B90E6C3}" srcOrd="8"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84560-1FEB-442B-A244-DE76E99922E6}">
      <dsp:nvSpPr>
        <dsp:cNvPr id="0" name=""/>
        <dsp:cNvSpPr/>
      </dsp:nvSpPr>
      <dsp:spPr>
        <a:xfrm>
          <a:off x="0" y="57726"/>
          <a:ext cx="6364224" cy="2661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latin typeface="Times" panose="02020603050405020304" pitchFamily="18" charset="0"/>
              <a:cs typeface="Times" panose="02020603050405020304" pitchFamily="18" charset="0"/>
            </a:rPr>
            <a:t>Count Vectorizer: </a:t>
          </a:r>
          <a:r>
            <a:rPr lang="en-US" sz="2600" kern="1200" dirty="0">
              <a:latin typeface="Times" panose="02020603050405020304" pitchFamily="18" charset="0"/>
              <a:cs typeface="Times" panose="02020603050405020304" pitchFamily="18" charset="0"/>
            </a:rPr>
            <a:t>Converts the bag of words matrix into a table where each row is a review, and each column is a unique word. The numbers in the table show how many times each word appears in each review.</a:t>
          </a:r>
        </a:p>
      </dsp:txBody>
      <dsp:txXfrm>
        <a:off x="129936" y="187662"/>
        <a:ext cx="6104352" cy="2401878"/>
      </dsp:txXfrm>
    </dsp:sp>
    <dsp:sp modelId="{86127289-E0B3-496B-9EB7-6EE025F05610}">
      <dsp:nvSpPr>
        <dsp:cNvPr id="0" name=""/>
        <dsp:cNvSpPr/>
      </dsp:nvSpPr>
      <dsp:spPr>
        <a:xfrm>
          <a:off x="0" y="2794356"/>
          <a:ext cx="6364224" cy="2661750"/>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TF-IDF transformer: </a:t>
          </a:r>
          <a:r>
            <a:rPr lang="en-US" sz="2600" kern="1200" dirty="0"/>
            <a:t>It converts the bag of words matrix into TF IDF values. These values combine to give the importance of the word in the text. The higher the TF IDF value, the higher the importance of the word in the text. </a:t>
          </a:r>
        </a:p>
      </dsp:txBody>
      <dsp:txXfrm>
        <a:off x="129936" y="2924292"/>
        <a:ext cx="6104352" cy="24018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F93D3-1FFA-4EBA-AAB5-29B56979BA65}">
      <dsp:nvSpPr>
        <dsp:cNvPr id="0" name=""/>
        <dsp:cNvSpPr/>
      </dsp:nvSpPr>
      <dsp:spPr>
        <a:xfrm>
          <a:off x="408834" y="-47134"/>
          <a:ext cx="5546554" cy="5546554"/>
        </a:xfrm>
        <a:prstGeom prst="circularArrow">
          <a:avLst>
            <a:gd name="adj1" fmla="val 5544"/>
            <a:gd name="adj2" fmla="val 330680"/>
            <a:gd name="adj3" fmla="val 14658629"/>
            <a:gd name="adj4" fmla="val 16868919"/>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8C8D77-9D3B-4E44-8416-988F842CCBCA}">
      <dsp:nvSpPr>
        <dsp:cNvPr id="0" name=""/>
        <dsp:cNvSpPr/>
      </dsp:nvSpPr>
      <dsp:spPr>
        <a:xfrm>
          <a:off x="2406782" y="3982"/>
          <a:ext cx="1550658" cy="7753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Logistic regression</a:t>
          </a:r>
        </a:p>
      </dsp:txBody>
      <dsp:txXfrm>
        <a:off x="2444630" y="41830"/>
        <a:ext cx="1474962" cy="699633"/>
      </dsp:txXfrm>
    </dsp:sp>
    <dsp:sp modelId="{4CC7CFDF-980F-4005-8478-F2A69CF97314}">
      <dsp:nvSpPr>
        <dsp:cNvPr id="0" name=""/>
        <dsp:cNvSpPr/>
      </dsp:nvSpPr>
      <dsp:spPr>
        <a:xfrm>
          <a:off x="4079280" y="696753"/>
          <a:ext cx="1550658" cy="7753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K-nearest neighbours</a:t>
          </a:r>
        </a:p>
      </dsp:txBody>
      <dsp:txXfrm>
        <a:off x="4117128" y="734601"/>
        <a:ext cx="1474962" cy="699633"/>
      </dsp:txXfrm>
    </dsp:sp>
    <dsp:sp modelId="{E07E0BDF-F843-47A5-B1BF-604103822E45}">
      <dsp:nvSpPr>
        <dsp:cNvPr id="0" name=""/>
        <dsp:cNvSpPr/>
      </dsp:nvSpPr>
      <dsp:spPr>
        <a:xfrm>
          <a:off x="4772051" y="2369251"/>
          <a:ext cx="1550658" cy="7753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Decision tree classification</a:t>
          </a:r>
        </a:p>
      </dsp:txBody>
      <dsp:txXfrm>
        <a:off x="4809899" y="2407099"/>
        <a:ext cx="1474962" cy="699633"/>
      </dsp:txXfrm>
    </dsp:sp>
    <dsp:sp modelId="{24BC1755-B546-4703-A4A4-2301C730B7B2}">
      <dsp:nvSpPr>
        <dsp:cNvPr id="0" name=""/>
        <dsp:cNvSpPr/>
      </dsp:nvSpPr>
      <dsp:spPr>
        <a:xfrm>
          <a:off x="4079280" y="4041748"/>
          <a:ext cx="1550658" cy="7753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Random forest classification</a:t>
          </a:r>
        </a:p>
      </dsp:txBody>
      <dsp:txXfrm>
        <a:off x="4117128" y="4079596"/>
        <a:ext cx="1474962" cy="699633"/>
      </dsp:txXfrm>
    </dsp:sp>
    <dsp:sp modelId="{269183F4-6691-46C5-96F9-C71EE8A99664}">
      <dsp:nvSpPr>
        <dsp:cNvPr id="0" name=""/>
        <dsp:cNvSpPr/>
      </dsp:nvSpPr>
      <dsp:spPr>
        <a:xfrm>
          <a:off x="2406782" y="4734520"/>
          <a:ext cx="1550658" cy="7753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Support vector machines</a:t>
          </a:r>
        </a:p>
      </dsp:txBody>
      <dsp:txXfrm>
        <a:off x="2444630" y="4772368"/>
        <a:ext cx="1474962" cy="699633"/>
      </dsp:txXfrm>
    </dsp:sp>
    <dsp:sp modelId="{C926988F-7595-4733-811A-04BAB3E023EB}">
      <dsp:nvSpPr>
        <dsp:cNvPr id="0" name=""/>
        <dsp:cNvSpPr/>
      </dsp:nvSpPr>
      <dsp:spPr>
        <a:xfrm>
          <a:off x="734285" y="4041748"/>
          <a:ext cx="1550658" cy="7753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Multinomial naive bayes</a:t>
          </a:r>
        </a:p>
      </dsp:txBody>
      <dsp:txXfrm>
        <a:off x="772133" y="4079596"/>
        <a:ext cx="1474962" cy="699633"/>
      </dsp:txXfrm>
    </dsp:sp>
    <dsp:sp modelId="{F3C91AA7-598A-43F2-B903-D044572D3A88}">
      <dsp:nvSpPr>
        <dsp:cNvPr id="0" name=""/>
        <dsp:cNvSpPr/>
      </dsp:nvSpPr>
      <dsp:spPr>
        <a:xfrm>
          <a:off x="41514" y="2369251"/>
          <a:ext cx="1550658" cy="7753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Linear SVC</a:t>
          </a:r>
        </a:p>
      </dsp:txBody>
      <dsp:txXfrm>
        <a:off x="79362" y="2407099"/>
        <a:ext cx="1474962" cy="699633"/>
      </dsp:txXfrm>
    </dsp:sp>
    <dsp:sp modelId="{F16ADFF6-4A7F-4AE4-BACB-FFC24B90E6C3}">
      <dsp:nvSpPr>
        <dsp:cNvPr id="0" name=""/>
        <dsp:cNvSpPr/>
      </dsp:nvSpPr>
      <dsp:spPr>
        <a:xfrm>
          <a:off x="734285" y="696753"/>
          <a:ext cx="1550658" cy="7753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SGDC (Stochastic Gradient Descent Classifier )</a:t>
          </a:r>
        </a:p>
      </dsp:txBody>
      <dsp:txXfrm>
        <a:off x="772133" y="734601"/>
        <a:ext cx="1474962" cy="6996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12/9/2023</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F6D3EE-5B57-CC8B-71F3-B5E39C742BF5}"/>
              </a:ext>
            </a:extLst>
          </p:cNvPr>
          <p:cNvSpPr>
            <a:spLocks noGrp="1"/>
          </p:cNvSpPr>
          <p:nvPr>
            <p:ph type="sldNum" sz="quarter" idx="12"/>
          </p:nvPr>
        </p:nvSpPr>
        <p:spPr/>
        <p:txBody>
          <a:bodyPr/>
          <a:lstStyle/>
          <a:p>
            <a:fld id="{A65A5C87-DF58-40C8-B092-1DE63DB4547E}" type="slidenum">
              <a:rPr lang="en-US" smtClean="0"/>
              <a:t>1</a:t>
            </a:fld>
            <a:endParaRPr lang="en-US" dirty="0"/>
          </a:p>
        </p:txBody>
      </p:sp>
      <p:sp>
        <p:nvSpPr>
          <p:cNvPr id="5" name="Title 1">
            <a:extLst>
              <a:ext uri="{FF2B5EF4-FFF2-40B4-BE49-F238E27FC236}">
                <a16:creationId xmlns:a16="http://schemas.microsoft.com/office/drawing/2014/main" id="{B1280A6B-9B4F-F967-CF0C-5D5DC6614509}"/>
              </a:ext>
            </a:extLst>
          </p:cNvPr>
          <p:cNvSpPr txBox="1">
            <a:spLocks/>
          </p:cNvSpPr>
          <p:nvPr/>
        </p:nvSpPr>
        <p:spPr>
          <a:xfrm>
            <a:off x="1814291" y="2703786"/>
            <a:ext cx="8563418" cy="14504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2000" dirty="0">
                <a:solidFill>
                  <a:srgbClr val="FF0000"/>
                </a:solidFill>
                <a:latin typeface="Times" panose="02020603050405020304" pitchFamily="18" charset="0"/>
                <a:cs typeface="Times" panose="02020603050405020304" pitchFamily="18" charset="0"/>
              </a:rPr>
              <a:t>Paper iD-52</a:t>
            </a:r>
            <a:br>
              <a:rPr lang="en-US" sz="2000" dirty="0">
                <a:solidFill>
                  <a:srgbClr val="FF0000"/>
                </a:solidFill>
                <a:latin typeface="Times" panose="02020603050405020304" pitchFamily="18" charset="0"/>
                <a:cs typeface="Times" panose="02020603050405020304" pitchFamily="18" charset="0"/>
              </a:rPr>
            </a:br>
            <a:r>
              <a:rPr lang="en-US" sz="2000" b="1" dirty="0">
                <a:solidFill>
                  <a:srgbClr val="002060"/>
                </a:solidFill>
                <a:latin typeface="Times" panose="02020603050405020304" pitchFamily="18" charset="0"/>
                <a:cs typeface="Times" panose="02020603050405020304" pitchFamily="18" charset="0"/>
              </a:rPr>
              <a:t>Shreya K</a:t>
            </a:r>
            <a:br>
              <a:rPr lang="en-US" sz="2000" b="1" dirty="0">
                <a:solidFill>
                  <a:srgbClr val="002060"/>
                </a:solidFill>
                <a:latin typeface="Times" panose="02020603050405020304" pitchFamily="18" charset="0"/>
                <a:cs typeface="Times" panose="02020603050405020304" pitchFamily="18" charset="0"/>
              </a:rPr>
            </a:br>
            <a:r>
              <a:rPr lang="en-US" sz="2000" b="1" dirty="0">
                <a:solidFill>
                  <a:srgbClr val="002060"/>
                </a:solidFill>
                <a:latin typeface="Times" panose="02020603050405020304" pitchFamily="18" charset="0"/>
                <a:cs typeface="Times" panose="02020603050405020304" pitchFamily="18" charset="0"/>
              </a:rPr>
              <a:t>Department Of Computer Science And Engineering , Sahyadri College Of Engineering &amp; Management, </a:t>
            </a:r>
            <a:r>
              <a:rPr lang="en-US" sz="2000" b="1" dirty="0" err="1">
                <a:solidFill>
                  <a:srgbClr val="002060"/>
                </a:solidFill>
                <a:latin typeface="Times" panose="02020603050405020304" pitchFamily="18" charset="0"/>
                <a:cs typeface="Times" panose="02020603050405020304" pitchFamily="18" charset="0"/>
              </a:rPr>
              <a:t>Mangaluru</a:t>
            </a:r>
            <a:r>
              <a:rPr lang="en-US" sz="2000" b="1" dirty="0">
                <a:solidFill>
                  <a:srgbClr val="002060"/>
                </a:solidFill>
                <a:latin typeface="Times" panose="02020603050405020304" pitchFamily="18" charset="0"/>
                <a:cs typeface="Times" panose="02020603050405020304" pitchFamily="18" charset="0"/>
              </a:rPr>
              <a:t>.</a:t>
            </a:r>
            <a:br>
              <a:rPr lang="en-US" sz="2000" b="1" dirty="0">
                <a:solidFill>
                  <a:srgbClr val="002060"/>
                </a:solidFill>
              </a:rPr>
            </a:br>
            <a:endParaRPr lang="en-US" sz="2000" dirty="0"/>
          </a:p>
        </p:txBody>
      </p:sp>
      <p:sp>
        <p:nvSpPr>
          <p:cNvPr id="7" name="TextBox 6">
            <a:extLst>
              <a:ext uri="{FF2B5EF4-FFF2-40B4-BE49-F238E27FC236}">
                <a16:creationId xmlns:a16="http://schemas.microsoft.com/office/drawing/2014/main" id="{354C232C-A765-7783-F807-065FAEECA8FF}"/>
              </a:ext>
            </a:extLst>
          </p:cNvPr>
          <p:cNvSpPr txBox="1"/>
          <p:nvPr/>
        </p:nvSpPr>
        <p:spPr>
          <a:xfrm>
            <a:off x="2293233" y="144905"/>
            <a:ext cx="7108440" cy="1938992"/>
          </a:xfrm>
          <a:prstGeom prst="rect">
            <a:avLst/>
          </a:prstGeom>
          <a:noFill/>
        </p:spPr>
        <p:txBody>
          <a:bodyPr wrap="square">
            <a:spAutoFit/>
          </a:bodyPr>
          <a:lstStyle/>
          <a:p>
            <a:pPr algn="ctr"/>
            <a:r>
              <a:rPr lang="en-US" sz="4000" b="1" dirty="0">
                <a:effectLst/>
                <a:latin typeface="Times" panose="02020603050405020304" pitchFamily="18" charset="0"/>
                <a:ea typeface="Times New Roman" panose="02020603050405020304" pitchFamily="18" charset="0"/>
                <a:cs typeface="Times New Roman" panose="02020603050405020304" pitchFamily="18" charset="0"/>
              </a:rPr>
              <a:t>Unmasking Deception: Identifying Fake Reviews using Machine Learning Algorithm        </a:t>
            </a:r>
            <a:endParaRPr lang="en-US" sz="4000" b="1" dirty="0"/>
          </a:p>
        </p:txBody>
      </p:sp>
      <p:pic>
        <p:nvPicPr>
          <p:cNvPr id="8" name="Picture 7" descr="D:\OneDrive\Designs\MITE_Logo\MITE Logo(Original JPEG).jpg">
            <a:extLst>
              <a:ext uri="{FF2B5EF4-FFF2-40B4-BE49-F238E27FC236}">
                <a16:creationId xmlns:a16="http://schemas.microsoft.com/office/drawing/2014/main" id="{AA785D4C-A9C6-E135-4A46-CBE1B7B8564B}"/>
              </a:ext>
            </a:extLst>
          </p:cNvPr>
          <p:cNvPicPr>
            <a:picLocks noChangeAspect="1" noChangeArrowheads="1"/>
          </p:cNvPicPr>
          <p:nvPr/>
        </p:nvPicPr>
        <p:blipFill>
          <a:blip r:embed="rId2"/>
          <a:srcRect/>
          <a:stretch>
            <a:fillRect/>
          </a:stretch>
        </p:blipFill>
        <p:spPr bwMode="auto">
          <a:xfrm>
            <a:off x="0" y="0"/>
            <a:ext cx="908382" cy="1104057"/>
          </a:xfrm>
          <a:prstGeom prst="rect">
            <a:avLst/>
          </a:prstGeom>
          <a:noFill/>
          <a:ln w="9525">
            <a:noFill/>
            <a:miter lim="800000"/>
            <a:headEnd/>
            <a:tailEnd/>
          </a:ln>
        </p:spPr>
      </p:pic>
      <p:pic>
        <p:nvPicPr>
          <p:cNvPr id="9" name="Picture 2" descr="ISCCOMM">
            <a:extLst>
              <a:ext uri="{FF2B5EF4-FFF2-40B4-BE49-F238E27FC236}">
                <a16:creationId xmlns:a16="http://schemas.microsoft.com/office/drawing/2014/main" id="{CCDB00B3-F296-DBF5-363C-91464F1C95C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7" y="0"/>
            <a:ext cx="1114401" cy="11144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DAB7CE84-2BBC-2C39-0AB1-AAECFB52F29F}"/>
              </a:ext>
            </a:extLst>
          </p:cNvPr>
          <p:cNvPicPr>
            <a:picLocks noChangeAspect="1" noChangeArrowheads="1"/>
          </p:cNvPicPr>
          <p:nvPr/>
        </p:nvPicPr>
        <p:blipFill>
          <a:blip r:embed="rId4"/>
          <a:srcRect/>
          <a:stretch>
            <a:fillRect/>
          </a:stretch>
        </p:blipFill>
        <p:spPr bwMode="auto">
          <a:xfrm>
            <a:off x="9421709" y="0"/>
            <a:ext cx="1397706" cy="1450428"/>
          </a:xfrm>
          <a:prstGeom prst="rect">
            <a:avLst/>
          </a:prstGeom>
          <a:noFill/>
          <a:ln w="9525">
            <a:noFill/>
            <a:miter lim="800000"/>
            <a:headEnd/>
            <a:tailEnd/>
          </a:ln>
          <a:effectLst/>
        </p:spPr>
      </p:pic>
      <p:pic>
        <p:nvPicPr>
          <p:cNvPr id="11" name="Picture 1">
            <a:extLst>
              <a:ext uri="{FF2B5EF4-FFF2-40B4-BE49-F238E27FC236}">
                <a16:creationId xmlns:a16="http://schemas.microsoft.com/office/drawing/2014/main" id="{FA811921-1A4C-A05A-6E70-3F17715414B7}"/>
              </a:ext>
            </a:extLst>
          </p:cNvPr>
          <p:cNvPicPr>
            <a:picLocks noChangeAspect="1" noChangeArrowheads="1"/>
          </p:cNvPicPr>
          <p:nvPr/>
        </p:nvPicPr>
        <p:blipFill>
          <a:blip r:embed="rId5"/>
          <a:srcRect/>
          <a:stretch>
            <a:fillRect/>
          </a:stretch>
        </p:blipFill>
        <p:spPr bwMode="auto">
          <a:xfrm>
            <a:off x="10839450" y="0"/>
            <a:ext cx="1352550" cy="1457325"/>
          </a:xfrm>
          <a:prstGeom prst="rect">
            <a:avLst/>
          </a:prstGeom>
          <a:noFill/>
          <a:ln w="9525">
            <a:noFill/>
            <a:miter lim="800000"/>
            <a:headEnd/>
            <a:tailEnd/>
          </a:ln>
          <a:effectLst/>
        </p:spPr>
      </p:pic>
      <p:sp>
        <p:nvSpPr>
          <p:cNvPr id="12" name="Subtitle 2">
            <a:extLst>
              <a:ext uri="{FF2B5EF4-FFF2-40B4-BE49-F238E27FC236}">
                <a16:creationId xmlns:a16="http://schemas.microsoft.com/office/drawing/2014/main" id="{58D0E71B-9A9F-D9C2-90BB-728B77066706}"/>
              </a:ext>
            </a:extLst>
          </p:cNvPr>
          <p:cNvSpPr txBox="1">
            <a:spLocks/>
          </p:cNvSpPr>
          <p:nvPr/>
        </p:nvSpPr>
        <p:spPr>
          <a:xfrm>
            <a:off x="2620347" y="3429000"/>
            <a:ext cx="6951306" cy="1259634"/>
          </a:xfrm>
          <a:prstGeom prst="rect">
            <a:avLst/>
          </a:prstGeom>
        </p:spPr>
        <p:txBody>
          <a:bodyPr>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44145" algn="ctr">
              <a:spcBef>
                <a:spcPts val="0"/>
              </a:spcBef>
            </a:pPr>
            <a:endParaRPr lang="de-DE" sz="2000" dirty="0">
              <a:latin typeface="Times" panose="02020603050405020304" pitchFamily="18" charset="0"/>
              <a:ea typeface="Times New Roman" panose="02020603050405020304" pitchFamily="18" charset="0"/>
              <a:cs typeface="Times New Roman" panose="02020603050405020304" pitchFamily="18" charset="0"/>
            </a:endParaRPr>
          </a:p>
          <a:p>
            <a:pPr marL="0" indent="144145" algn="ctr">
              <a:spcBef>
                <a:spcPts val="0"/>
              </a:spcBef>
            </a:pPr>
            <a:endParaRPr lang="de-DE" sz="2000" dirty="0">
              <a:latin typeface="Times" panose="02020603050405020304" pitchFamily="18" charset="0"/>
              <a:ea typeface="Times New Roman" panose="02020603050405020304" pitchFamily="18" charset="0"/>
              <a:cs typeface="Times New Roman" panose="02020603050405020304" pitchFamily="18" charset="0"/>
            </a:endParaRPr>
          </a:p>
          <a:p>
            <a:pPr marL="0" indent="144145" algn="ctr">
              <a:spcBef>
                <a:spcPts val="0"/>
              </a:spcBef>
            </a:pPr>
            <a:endParaRPr lang="de-DE" sz="2000" dirty="0">
              <a:latin typeface="Times" panose="02020603050405020304" pitchFamily="18" charset="0"/>
              <a:ea typeface="Times New Roman" panose="02020603050405020304" pitchFamily="18" charset="0"/>
              <a:cs typeface="Times New Roman" panose="02020603050405020304" pitchFamily="18" charset="0"/>
            </a:endParaRPr>
          </a:p>
          <a:p>
            <a:pPr marL="0" indent="144145" algn="ctr">
              <a:spcBef>
                <a:spcPts val="0"/>
              </a:spcBef>
            </a:pPr>
            <a:endParaRPr lang="de-DE" sz="2000" dirty="0">
              <a:latin typeface="Times" panose="02020603050405020304" pitchFamily="18" charset="0"/>
              <a:ea typeface="Times New Roman" panose="02020603050405020304" pitchFamily="18" charset="0"/>
              <a:cs typeface="Times New Roman" panose="02020603050405020304" pitchFamily="18" charset="0"/>
            </a:endParaRPr>
          </a:p>
          <a:p>
            <a:pPr marL="0" indent="0" algn="ctr">
              <a:spcBef>
                <a:spcPts val="0"/>
              </a:spcBef>
              <a:buNone/>
            </a:pPr>
            <a:r>
              <a:rPr lang="de-DE" sz="2000" b="1" dirty="0">
                <a:latin typeface="Times" panose="02020603050405020304" pitchFamily="18" charset="0"/>
                <a:ea typeface="Times New Roman" panose="02020603050405020304" pitchFamily="18" charset="0"/>
                <a:cs typeface="Times New Roman" panose="02020603050405020304" pitchFamily="18" charset="0"/>
              </a:rPr>
              <a:t> Co-Authors:</a:t>
            </a:r>
          </a:p>
          <a:p>
            <a:pPr marL="0" indent="0" algn="ctr">
              <a:spcBef>
                <a:spcPts val="0"/>
              </a:spcBef>
              <a:buNone/>
            </a:pPr>
            <a:r>
              <a:rPr lang="de-DE" sz="1800" dirty="0">
                <a:latin typeface="Times" panose="02020603050405020304" pitchFamily="18" charset="0"/>
                <a:ea typeface="Times New Roman" panose="02020603050405020304" pitchFamily="18" charset="0"/>
                <a:cs typeface="Times New Roman" panose="02020603050405020304" pitchFamily="18" charset="0"/>
              </a:rPr>
              <a:t> Sandeep Singh Papola, Yashika Aggarwal, Janvi Gautam, Poonam Daneva1,Rakhee Sharma, Saumya Bansal</a:t>
            </a:r>
          </a:p>
          <a:p>
            <a:pPr marL="0" indent="0" algn="ctr">
              <a:spcBef>
                <a:spcPts val="0"/>
              </a:spcBef>
              <a:buNone/>
            </a:pPr>
            <a:r>
              <a:rPr lang="de-DE" sz="1800" dirty="0">
                <a:latin typeface="Times" panose="02020603050405020304" pitchFamily="18" charset="0"/>
                <a:ea typeface="Times New Roman" panose="02020603050405020304" pitchFamily="18" charset="0"/>
                <a:cs typeface="Times New Roman" panose="02020603050405020304" pitchFamily="18" charset="0"/>
              </a:rPr>
              <a:t>CRIIS, Bharati Vidyapeeth Institute of Computer Applications and Management,New Delhi, India</a:t>
            </a:r>
            <a:endParaRPr lang="en-US" sz="1800" dirty="0">
              <a:latin typeface="Times" panose="02020603050405020304" pitchFamily="18" charset="0"/>
              <a:ea typeface="Times New Roman" panose="02020603050405020304" pitchFamily="18" charset="0"/>
              <a:cs typeface="Times New Roman" panose="02020603050405020304" pitchFamily="18" charset="0"/>
            </a:endParaRPr>
          </a:p>
          <a:p>
            <a:pPr algn="ctr"/>
            <a:endParaRPr lang="en-US" sz="2000" dirty="0"/>
          </a:p>
        </p:txBody>
      </p:sp>
    </p:spTree>
    <p:extLst>
      <p:ext uri="{BB962C8B-B14F-4D97-AF65-F5344CB8AC3E}">
        <p14:creationId xmlns:p14="http://schemas.microsoft.com/office/powerpoint/2010/main" val="1274424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C24124-6F48-543D-DE9E-08DCB989E5E7}"/>
              </a:ext>
            </a:extLst>
          </p:cNvPr>
          <p:cNvSpPr>
            <a:spLocks noGrp="1"/>
          </p:cNvSpPr>
          <p:nvPr>
            <p:ph type="sldNum" sz="quarter" idx="12"/>
          </p:nvPr>
        </p:nvSpPr>
        <p:spPr/>
        <p:txBody>
          <a:bodyPr/>
          <a:lstStyle/>
          <a:p>
            <a:fld id="{A65A5C87-DF58-40C8-B092-1DE63DB4547E}" type="slidenum">
              <a:rPr lang="en-US" smtClean="0"/>
              <a:t>10</a:t>
            </a:fld>
            <a:endParaRPr lang="en-US" dirty="0"/>
          </a:p>
        </p:txBody>
      </p:sp>
      <p:sp>
        <p:nvSpPr>
          <p:cNvPr id="5" name="Title 1">
            <a:extLst>
              <a:ext uri="{FF2B5EF4-FFF2-40B4-BE49-F238E27FC236}">
                <a16:creationId xmlns:a16="http://schemas.microsoft.com/office/drawing/2014/main" id="{EBF46A4E-0B4F-F57A-C6A4-31F099F589FB}"/>
              </a:ext>
            </a:extLst>
          </p:cNvPr>
          <p:cNvSpPr txBox="1">
            <a:spLocks/>
          </p:cNvSpPr>
          <p:nvPr/>
        </p:nvSpPr>
        <p:spPr>
          <a:xfrm>
            <a:off x="2399108" y="786036"/>
            <a:ext cx="7737079" cy="10836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Times" panose="02020603050405020304" pitchFamily="18" charset="0"/>
                <a:cs typeface="Times" panose="02020603050405020304" pitchFamily="18" charset="0"/>
              </a:rPr>
              <a:t>Screenshot - 2:Before Cleaning of Dataset</a:t>
            </a:r>
            <a:br>
              <a:rPr lang="en-US" sz="1800" dirty="0">
                <a:latin typeface="Times New Roman" panose="02020603050405020304" pitchFamily="18" charset="0"/>
                <a:ea typeface="Times New Roman" panose="02020603050405020304" pitchFamily="18" charset="0"/>
              </a:rPr>
            </a:br>
            <a:endParaRPr lang="en-US" dirty="0"/>
          </a:p>
        </p:txBody>
      </p:sp>
      <p:pic>
        <p:nvPicPr>
          <p:cNvPr id="6" name="Content Placeholder 7">
            <a:extLst>
              <a:ext uri="{FF2B5EF4-FFF2-40B4-BE49-F238E27FC236}">
                <a16:creationId xmlns:a16="http://schemas.microsoft.com/office/drawing/2014/main" id="{3518E79C-D3F8-C156-1E62-3B4241D067F4}"/>
              </a:ext>
            </a:extLst>
          </p:cNvPr>
          <p:cNvPicPr>
            <a:picLocks noChangeAspect="1"/>
          </p:cNvPicPr>
          <p:nvPr/>
        </p:nvPicPr>
        <p:blipFill>
          <a:blip r:embed="rId2"/>
          <a:stretch>
            <a:fillRect/>
          </a:stretch>
        </p:blipFill>
        <p:spPr>
          <a:xfrm>
            <a:off x="1427162" y="1869698"/>
            <a:ext cx="8709025" cy="3568677"/>
          </a:xfrm>
          <a:prstGeom prst="rect">
            <a:avLst/>
          </a:prstGeom>
        </p:spPr>
      </p:pic>
    </p:spTree>
    <p:extLst>
      <p:ext uri="{BB962C8B-B14F-4D97-AF65-F5344CB8AC3E}">
        <p14:creationId xmlns:p14="http://schemas.microsoft.com/office/powerpoint/2010/main" val="887547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38C0D3-C617-EB38-D5BF-70C7EEF13E4F}"/>
              </a:ext>
            </a:extLst>
          </p:cNvPr>
          <p:cNvSpPr>
            <a:spLocks noGrp="1"/>
          </p:cNvSpPr>
          <p:nvPr>
            <p:ph type="sldNum" sz="quarter" idx="12"/>
          </p:nvPr>
        </p:nvSpPr>
        <p:spPr/>
        <p:txBody>
          <a:bodyPr/>
          <a:lstStyle/>
          <a:p>
            <a:fld id="{A65A5C87-DF58-40C8-B092-1DE63DB4547E}" type="slidenum">
              <a:rPr lang="en-US" smtClean="0"/>
              <a:t>11</a:t>
            </a:fld>
            <a:endParaRPr lang="en-US" dirty="0"/>
          </a:p>
        </p:txBody>
      </p:sp>
      <p:sp>
        <p:nvSpPr>
          <p:cNvPr id="5" name="Title 1">
            <a:extLst>
              <a:ext uri="{FF2B5EF4-FFF2-40B4-BE49-F238E27FC236}">
                <a16:creationId xmlns:a16="http://schemas.microsoft.com/office/drawing/2014/main" id="{20EBFF46-9354-0280-C174-2E99C4E96FAD}"/>
              </a:ext>
            </a:extLst>
          </p:cNvPr>
          <p:cNvSpPr txBox="1">
            <a:spLocks/>
          </p:cNvSpPr>
          <p:nvPr/>
        </p:nvSpPr>
        <p:spPr>
          <a:xfrm>
            <a:off x="2752725" y="810822"/>
            <a:ext cx="7877175" cy="8420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dirty="0">
                <a:latin typeface="Times" panose="02020603050405020304" pitchFamily="18" charset="0"/>
                <a:cs typeface="Times" panose="02020603050405020304" pitchFamily="18" charset="0"/>
              </a:rPr>
              <a:t>Screenshot - 3:</a:t>
            </a:r>
            <a:r>
              <a:rPr lang="en-US" sz="3500" dirty="0">
                <a:latin typeface="Times" panose="02020603050405020304" pitchFamily="18" charset="0"/>
                <a:ea typeface="Times New Roman" panose="02020603050405020304" pitchFamily="18" charset="0"/>
                <a:cs typeface="Times" panose="02020603050405020304" pitchFamily="18" charset="0"/>
              </a:rPr>
              <a:t> After</a:t>
            </a:r>
            <a:r>
              <a:rPr lang="en-US" sz="3500" dirty="0">
                <a:latin typeface="Times" panose="02020603050405020304" pitchFamily="18" charset="0"/>
                <a:cs typeface="Times" panose="02020603050405020304" pitchFamily="18" charset="0"/>
              </a:rPr>
              <a:t> Cleaning of Dataset</a:t>
            </a:r>
          </a:p>
        </p:txBody>
      </p:sp>
      <p:pic>
        <p:nvPicPr>
          <p:cNvPr id="6" name="Content Placeholder 5">
            <a:extLst>
              <a:ext uri="{FF2B5EF4-FFF2-40B4-BE49-F238E27FC236}">
                <a16:creationId xmlns:a16="http://schemas.microsoft.com/office/drawing/2014/main" id="{5D38C0C0-E3C5-7565-5FE8-3E5B10912787}"/>
              </a:ext>
            </a:extLst>
          </p:cNvPr>
          <p:cNvPicPr>
            <a:picLocks noChangeAspect="1"/>
          </p:cNvPicPr>
          <p:nvPr/>
        </p:nvPicPr>
        <p:blipFill>
          <a:blip r:embed="rId2"/>
          <a:stretch>
            <a:fillRect/>
          </a:stretch>
        </p:blipFill>
        <p:spPr>
          <a:xfrm>
            <a:off x="1464313" y="2505075"/>
            <a:ext cx="9634821" cy="3181350"/>
          </a:xfrm>
          <a:prstGeom prst="rect">
            <a:avLst/>
          </a:prstGeom>
        </p:spPr>
      </p:pic>
    </p:spTree>
    <p:extLst>
      <p:ext uri="{BB962C8B-B14F-4D97-AF65-F5344CB8AC3E}">
        <p14:creationId xmlns:p14="http://schemas.microsoft.com/office/powerpoint/2010/main" val="98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1B11CA-B3BD-1238-F2AF-6ACB33FD40E8}"/>
              </a:ext>
            </a:extLst>
          </p:cNvPr>
          <p:cNvSpPr>
            <a:spLocks noGrp="1"/>
          </p:cNvSpPr>
          <p:nvPr>
            <p:ph type="sldNum" sz="quarter" idx="12"/>
          </p:nvPr>
        </p:nvSpPr>
        <p:spPr/>
        <p:txBody>
          <a:bodyPr/>
          <a:lstStyle/>
          <a:p>
            <a:fld id="{A65A5C87-DF58-40C8-B092-1DE63DB4547E}" type="slidenum">
              <a:rPr lang="en-US" smtClean="0"/>
              <a:t>12</a:t>
            </a:fld>
            <a:endParaRPr lang="en-US" dirty="0"/>
          </a:p>
        </p:txBody>
      </p:sp>
      <p:sp>
        <p:nvSpPr>
          <p:cNvPr id="5" name="Title 1">
            <a:extLst>
              <a:ext uri="{FF2B5EF4-FFF2-40B4-BE49-F238E27FC236}">
                <a16:creationId xmlns:a16="http://schemas.microsoft.com/office/drawing/2014/main" id="{530D18A8-6D0F-9EAE-A2D0-8517E1B1BB77}"/>
              </a:ext>
            </a:extLst>
          </p:cNvPr>
          <p:cNvSpPr txBox="1">
            <a:spLocks/>
          </p:cNvSpPr>
          <p:nvPr/>
        </p:nvSpPr>
        <p:spPr>
          <a:xfrm>
            <a:off x="1856184" y="1234888"/>
            <a:ext cx="7053542" cy="10503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Screenshot - 5:</a:t>
            </a:r>
            <a:r>
              <a:rPr lang="en-US" sz="1800" b="1"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Result</a:t>
            </a:r>
            <a:br>
              <a:rPr lang="en-US" sz="1800" dirty="0">
                <a:latin typeface="Times New Roman" panose="02020603050405020304" pitchFamily="18" charset="0"/>
                <a:ea typeface="Times New Roman" panose="02020603050405020304" pitchFamily="18" charset="0"/>
              </a:rPr>
            </a:br>
            <a:endParaRPr lang="en-US" dirty="0"/>
          </a:p>
        </p:txBody>
      </p:sp>
      <p:pic>
        <p:nvPicPr>
          <p:cNvPr id="6" name="Content Placeholder 4">
            <a:extLst>
              <a:ext uri="{FF2B5EF4-FFF2-40B4-BE49-F238E27FC236}">
                <a16:creationId xmlns:a16="http://schemas.microsoft.com/office/drawing/2014/main" id="{41208B2D-1D9B-93F3-0DF1-0AF3CBF2053C}"/>
              </a:ext>
            </a:extLst>
          </p:cNvPr>
          <p:cNvPicPr>
            <a:picLocks noChangeAspect="1"/>
          </p:cNvPicPr>
          <p:nvPr/>
        </p:nvPicPr>
        <p:blipFill>
          <a:blip r:embed="rId2"/>
          <a:stretch>
            <a:fillRect/>
          </a:stretch>
        </p:blipFill>
        <p:spPr>
          <a:xfrm>
            <a:off x="1589087" y="2013878"/>
            <a:ext cx="8709025" cy="3229247"/>
          </a:xfrm>
          <a:prstGeom prst="rect">
            <a:avLst/>
          </a:prstGeom>
        </p:spPr>
      </p:pic>
    </p:spTree>
    <p:extLst>
      <p:ext uri="{BB962C8B-B14F-4D97-AF65-F5344CB8AC3E}">
        <p14:creationId xmlns:p14="http://schemas.microsoft.com/office/powerpoint/2010/main" val="44412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74CD21-0A89-B590-4A6D-11F486079614}"/>
              </a:ext>
            </a:extLst>
          </p:cNvPr>
          <p:cNvSpPr>
            <a:spLocks noGrp="1"/>
          </p:cNvSpPr>
          <p:nvPr>
            <p:ph type="sldNum" sz="quarter" idx="12"/>
          </p:nvPr>
        </p:nvSpPr>
        <p:spPr/>
        <p:txBody>
          <a:bodyPr/>
          <a:lstStyle/>
          <a:p>
            <a:fld id="{A65A5C87-DF58-40C8-B092-1DE63DB4547E}" type="slidenum">
              <a:rPr lang="en-US" smtClean="0"/>
              <a:t>13</a:t>
            </a:fld>
            <a:endParaRPr lang="en-US" dirty="0"/>
          </a:p>
        </p:txBody>
      </p:sp>
      <p:sp>
        <p:nvSpPr>
          <p:cNvPr id="11" name="TextBox 10">
            <a:extLst>
              <a:ext uri="{FF2B5EF4-FFF2-40B4-BE49-F238E27FC236}">
                <a16:creationId xmlns:a16="http://schemas.microsoft.com/office/drawing/2014/main" id="{D82FF7B5-374C-383B-27C0-FC91F6A04385}"/>
              </a:ext>
            </a:extLst>
          </p:cNvPr>
          <p:cNvSpPr txBox="1"/>
          <p:nvPr/>
        </p:nvSpPr>
        <p:spPr>
          <a:xfrm>
            <a:off x="851029" y="1546993"/>
            <a:ext cx="10489942" cy="4247317"/>
          </a:xfrm>
          <a:prstGeom prst="rect">
            <a:avLst/>
          </a:prstGeom>
          <a:noFill/>
        </p:spPr>
        <p:txBody>
          <a:bodyPr wrap="square">
            <a:spAutoFit/>
          </a:bodyPr>
          <a:lstStyle/>
          <a:p>
            <a:r>
              <a:rPr lang="en-US" dirty="0">
                <a:latin typeface="Times" panose="02020603050405020304" pitchFamily="18" charset="0"/>
                <a:cs typeface="Times" panose="02020603050405020304" pitchFamily="18" charset="0"/>
              </a:rPr>
              <a:t>In this work, precision, recall, and F1-score are used to evaluate various classifiers.</a:t>
            </a:r>
          </a:p>
          <a:p>
            <a:endParaRPr lang="en-US" dirty="0">
              <a:latin typeface="Times" panose="02020603050405020304" pitchFamily="18" charset="0"/>
              <a:cs typeface="Times" panose="02020603050405020304" pitchFamily="18" charset="0"/>
            </a:endParaRPr>
          </a:p>
          <a:p>
            <a:r>
              <a:rPr lang="en-US" dirty="0" err="1">
                <a:latin typeface="Times" panose="02020603050405020304" pitchFamily="18" charset="0"/>
                <a:cs typeface="Times" panose="02020603050405020304" pitchFamily="18" charset="0"/>
              </a:rPr>
              <a:t>i</a:t>
            </a:r>
            <a:r>
              <a:rPr lang="en-US" dirty="0">
                <a:latin typeface="Times" panose="02020603050405020304" pitchFamily="18" charset="0"/>
                <a:cs typeface="Times" panose="02020603050405020304" pitchFamily="18" charset="0"/>
              </a:rPr>
              <a:t>. Precision: It is the ratio of the correctly identified fake reviews (True Positive) to the total number of reviews that are predicted as fake.</a:t>
            </a:r>
          </a:p>
          <a:p>
            <a:endParaRPr lang="en-US" dirty="0">
              <a:latin typeface="Times" panose="02020603050405020304" pitchFamily="18" charset="0"/>
              <a:cs typeface="Times" panose="02020603050405020304" pitchFamily="18" charset="0"/>
            </a:endParaRPr>
          </a:p>
          <a:p>
            <a:endParaRPr lang="en-US" dirty="0">
              <a:latin typeface="Times" panose="02020603050405020304" pitchFamily="18" charset="0"/>
              <a:cs typeface="Times" panose="02020603050405020304" pitchFamily="18" charset="0"/>
            </a:endParaRPr>
          </a:p>
          <a:p>
            <a:endParaRPr lang="en-US" dirty="0">
              <a:latin typeface="Times" panose="02020603050405020304" pitchFamily="18" charset="0"/>
              <a:cs typeface="Times" panose="02020603050405020304" pitchFamily="18" charset="0"/>
            </a:endParaRPr>
          </a:p>
          <a:p>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ii. Recall: It is the ratio of the correctly identified fake reviews to the total number of actual fake reviews.</a:t>
            </a:r>
          </a:p>
          <a:p>
            <a:endParaRPr lang="en-US" dirty="0">
              <a:latin typeface="Times" panose="02020603050405020304" pitchFamily="18" charset="0"/>
              <a:cs typeface="Times" panose="02020603050405020304" pitchFamily="18" charset="0"/>
            </a:endParaRPr>
          </a:p>
          <a:p>
            <a:endParaRPr lang="en-US" dirty="0">
              <a:latin typeface="Times" panose="02020603050405020304" pitchFamily="18" charset="0"/>
              <a:cs typeface="Times" panose="02020603050405020304" pitchFamily="18" charset="0"/>
            </a:endParaRPr>
          </a:p>
          <a:p>
            <a:endParaRPr lang="en-US" dirty="0">
              <a:latin typeface="Times" panose="02020603050405020304" pitchFamily="18" charset="0"/>
              <a:cs typeface="Times" panose="02020603050405020304" pitchFamily="18" charset="0"/>
            </a:endParaRPr>
          </a:p>
          <a:p>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iii. F1-score: It is the harmonic mean of precision and recall.</a:t>
            </a:r>
          </a:p>
          <a:p>
            <a:r>
              <a:rPr lang="en-US" dirty="0">
                <a:latin typeface="Times" panose="02020603050405020304" pitchFamily="18" charset="0"/>
                <a:cs typeface="Times" panose="02020603050405020304" pitchFamily="18" charset="0"/>
              </a:rPr>
              <a:t> 			</a:t>
            </a:r>
          </a:p>
        </p:txBody>
      </p:sp>
      <p:sp>
        <p:nvSpPr>
          <p:cNvPr id="12" name="TextBox 11">
            <a:extLst>
              <a:ext uri="{FF2B5EF4-FFF2-40B4-BE49-F238E27FC236}">
                <a16:creationId xmlns:a16="http://schemas.microsoft.com/office/drawing/2014/main" id="{0E6E8F1E-CA62-B91C-4897-EA9AC82F3E20}"/>
              </a:ext>
            </a:extLst>
          </p:cNvPr>
          <p:cNvSpPr txBox="1"/>
          <p:nvPr/>
        </p:nvSpPr>
        <p:spPr>
          <a:xfrm>
            <a:off x="3833331" y="524755"/>
            <a:ext cx="4525338" cy="630942"/>
          </a:xfrm>
          <a:prstGeom prst="rect">
            <a:avLst/>
          </a:prstGeom>
          <a:noFill/>
        </p:spPr>
        <p:txBody>
          <a:bodyPr wrap="square">
            <a:spAutoFit/>
          </a:bodyPr>
          <a:lstStyle/>
          <a:p>
            <a:r>
              <a:rPr lang="en-US" sz="3500" b="1" dirty="0">
                <a:latin typeface="Times" panose="02020603050405020304" pitchFamily="18" charset="0"/>
                <a:cs typeface="Times" panose="02020603050405020304" pitchFamily="18" charset="0"/>
              </a:rPr>
              <a:t>Result and Discussion</a:t>
            </a:r>
          </a:p>
        </p:txBody>
      </p:sp>
      <p:pic>
        <p:nvPicPr>
          <p:cNvPr id="14" name="Picture 13">
            <a:extLst>
              <a:ext uri="{FF2B5EF4-FFF2-40B4-BE49-F238E27FC236}">
                <a16:creationId xmlns:a16="http://schemas.microsoft.com/office/drawing/2014/main" id="{5BA14A5F-59F1-B9EC-6B35-7BCC1B286326}"/>
              </a:ext>
            </a:extLst>
          </p:cNvPr>
          <p:cNvPicPr>
            <a:picLocks noChangeAspect="1"/>
          </p:cNvPicPr>
          <p:nvPr/>
        </p:nvPicPr>
        <p:blipFill>
          <a:blip r:embed="rId2"/>
          <a:stretch>
            <a:fillRect/>
          </a:stretch>
        </p:blipFill>
        <p:spPr>
          <a:xfrm>
            <a:off x="1525524" y="2877675"/>
            <a:ext cx="6507420" cy="663292"/>
          </a:xfrm>
          <a:prstGeom prst="rect">
            <a:avLst/>
          </a:prstGeom>
        </p:spPr>
      </p:pic>
      <p:pic>
        <p:nvPicPr>
          <p:cNvPr id="23" name="Picture 22">
            <a:extLst>
              <a:ext uri="{FF2B5EF4-FFF2-40B4-BE49-F238E27FC236}">
                <a16:creationId xmlns:a16="http://schemas.microsoft.com/office/drawing/2014/main" id="{E4E78104-1017-FF1F-5718-28A520A3E97F}"/>
              </a:ext>
            </a:extLst>
          </p:cNvPr>
          <p:cNvPicPr>
            <a:picLocks noChangeAspect="1"/>
          </p:cNvPicPr>
          <p:nvPr/>
        </p:nvPicPr>
        <p:blipFill>
          <a:blip r:embed="rId3"/>
          <a:stretch>
            <a:fillRect/>
          </a:stretch>
        </p:blipFill>
        <p:spPr>
          <a:xfrm>
            <a:off x="-1399873" y="4392560"/>
            <a:ext cx="11762973" cy="844877"/>
          </a:xfrm>
          <a:prstGeom prst="rect">
            <a:avLst/>
          </a:prstGeom>
        </p:spPr>
      </p:pic>
      <p:pic>
        <p:nvPicPr>
          <p:cNvPr id="26" name="Picture 25">
            <a:extLst>
              <a:ext uri="{FF2B5EF4-FFF2-40B4-BE49-F238E27FC236}">
                <a16:creationId xmlns:a16="http://schemas.microsoft.com/office/drawing/2014/main" id="{58CE79CE-F556-7A36-4AC2-CAF9BBE99080}"/>
              </a:ext>
            </a:extLst>
          </p:cNvPr>
          <p:cNvPicPr>
            <a:picLocks noChangeAspect="1"/>
          </p:cNvPicPr>
          <p:nvPr/>
        </p:nvPicPr>
        <p:blipFill>
          <a:blip r:embed="rId4"/>
          <a:stretch>
            <a:fillRect/>
          </a:stretch>
        </p:blipFill>
        <p:spPr>
          <a:xfrm>
            <a:off x="-1953766" y="5794310"/>
            <a:ext cx="13015532" cy="709400"/>
          </a:xfrm>
          <a:prstGeom prst="rect">
            <a:avLst/>
          </a:prstGeom>
        </p:spPr>
      </p:pic>
    </p:spTree>
    <p:extLst>
      <p:ext uri="{BB962C8B-B14F-4D97-AF65-F5344CB8AC3E}">
        <p14:creationId xmlns:p14="http://schemas.microsoft.com/office/powerpoint/2010/main" val="3441327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CB4D4A-EB1E-BD63-DF77-997CFDB66D01}"/>
              </a:ext>
            </a:extLst>
          </p:cNvPr>
          <p:cNvSpPr>
            <a:spLocks noGrp="1"/>
          </p:cNvSpPr>
          <p:nvPr>
            <p:ph type="sldNum" sz="quarter" idx="12"/>
          </p:nvPr>
        </p:nvSpPr>
        <p:spPr/>
        <p:txBody>
          <a:bodyPr/>
          <a:lstStyle/>
          <a:p>
            <a:fld id="{A65A5C87-DF58-40C8-B092-1DE63DB4547E}" type="slidenum">
              <a:rPr lang="en-US" smtClean="0"/>
              <a:t>14</a:t>
            </a:fld>
            <a:endParaRPr lang="en-US" dirty="0"/>
          </a:p>
        </p:txBody>
      </p:sp>
      <p:graphicFrame>
        <p:nvGraphicFramePr>
          <p:cNvPr id="2" name="Table 1">
            <a:extLst>
              <a:ext uri="{FF2B5EF4-FFF2-40B4-BE49-F238E27FC236}">
                <a16:creationId xmlns:a16="http://schemas.microsoft.com/office/drawing/2014/main" id="{9480EA68-9DD8-8ABB-4F54-A9C21B655E2C}"/>
              </a:ext>
            </a:extLst>
          </p:cNvPr>
          <p:cNvGraphicFramePr>
            <a:graphicFrameLocks noGrp="1"/>
          </p:cNvGraphicFramePr>
          <p:nvPr>
            <p:extLst>
              <p:ext uri="{D42A27DB-BD31-4B8C-83A1-F6EECF244321}">
                <p14:modId xmlns:p14="http://schemas.microsoft.com/office/powerpoint/2010/main" val="200847341"/>
              </p:ext>
            </p:extLst>
          </p:nvPr>
        </p:nvGraphicFramePr>
        <p:xfrm>
          <a:off x="2873829" y="289250"/>
          <a:ext cx="6438123" cy="2386760"/>
        </p:xfrm>
        <a:graphic>
          <a:graphicData uri="http://schemas.openxmlformats.org/drawingml/2006/table">
            <a:tbl>
              <a:tblPr firstRow="1" firstCol="1" bandRow="1">
                <a:tableStyleId>{5C22544A-7EE6-4342-B048-85BDC9FD1C3A}</a:tableStyleId>
              </a:tblPr>
              <a:tblGrid>
                <a:gridCol w="1689304">
                  <a:extLst>
                    <a:ext uri="{9D8B030D-6E8A-4147-A177-3AD203B41FA5}">
                      <a16:colId xmlns:a16="http://schemas.microsoft.com/office/drawing/2014/main" val="2762621704"/>
                    </a:ext>
                  </a:extLst>
                </a:gridCol>
                <a:gridCol w="1126202">
                  <a:extLst>
                    <a:ext uri="{9D8B030D-6E8A-4147-A177-3AD203B41FA5}">
                      <a16:colId xmlns:a16="http://schemas.microsoft.com/office/drawing/2014/main" val="3981337446"/>
                    </a:ext>
                  </a:extLst>
                </a:gridCol>
                <a:gridCol w="1124950">
                  <a:extLst>
                    <a:ext uri="{9D8B030D-6E8A-4147-A177-3AD203B41FA5}">
                      <a16:colId xmlns:a16="http://schemas.microsoft.com/office/drawing/2014/main" val="391292899"/>
                    </a:ext>
                  </a:extLst>
                </a:gridCol>
                <a:gridCol w="1237571">
                  <a:extLst>
                    <a:ext uri="{9D8B030D-6E8A-4147-A177-3AD203B41FA5}">
                      <a16:colId xmlns:a16="http://schemas.microsoft.com/office/drawing/2014/main" val="949209182"/>
                    </a:ext>
                  </a:extLst>
                </a:gridCol>
                <a:gridCol w="1260096">
                  <a:extLst>
                    <a:ext uri="{9D8B030D-6E8A-4147-A177-3AD203B41FA5}">
                      <a16:colId xmlns:a16="http://schemas.microsoft.com/office/drawing/2014/main" val="1233011580"/>
                    </a:ext>
                  </a:extLst>
                </a:gridCol>
              </a:tblGrid>
              <a:tr h="254452">
                <a:tc>
                  <a:txBody>
                    <a:bodyPr/>
                    <a:lstStyle/>
                    <a:p>
                      <a:pPr marL="0" marR="0" algn="just">
                        <a:spcBef>
                          <a:spcPts val="0"/>
                        </a:spcBef>
                        <a:spcAft>
                          <a:spcPts val="0"/>
                        </a:spcAft>
                      </a:pPr>
                      <a:r>
                        <a:rPr lang="en-US" sz="1000">
                          <a:effectLst/>
                        </a:rPr>
                        <a:t>Classifiers</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TP</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FP</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TN</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FN</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57605286"/>
                  </a:ext>
                </a:extLst>
              </a:tr>
              <a:tr h="254452">
                <a:tc>
                  <a:txBody>
                    <a:bodyPr/>
                    <a:lstStyle/>
                    <a:p>
                      <a:pPr marL="0" marR="0" algn="just">
                        <a:spcBef>
                          <a:spcPts val="0"/>
                        </a:spcBef>
                        <a:spcAft>
                          <a:spcPts val="0"/>
                        </a:spcAft>
                      </a:pPr>
                      <a:r>
                        <a:rPr lang="en-US" sz="1000">
                          <a:effectLst/>
                        </a:rPr>
                        <a:t>LR</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3572</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576</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3468</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471</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84186739"/>
                  </a:ext>
                </a:extLst>
              </a:tr>
              <a:tr h="351144">
                <a:tc>
                  <a:txBody>
                    <a:bodyPr/>
                    <a:lstStyle/>
                    <a:p>
                      <a:pPr marL="0" marR="0" algn="just">
                        <a:spcBef>
                          <a:spcPts val="0"/>
                        </a:spcBef>
                        <a:spcAft>
                          <a:spcPts val="0"/>
                        </a:spcAft>
                      </a:pPr>
                      <a:r>
                        <a:rPr lang="en-US" sz="1000">
                          <a:effectLst/>
                        </a:rPr>
                        <a:t>kNN</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790</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104</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3940</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3253</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81563584"/>
                  </a:ext>
                </a:extLst>
              </a:tr>
              <a:tr h="254452">
                <a:tc>
                  <a:txBody>
                    <a:bodyPr/>
                    <a:lstStyle/>
                    <a:p>
                      <a:pPr marL="0" marR="0" algn="just">
                        <a:spcBef>
                          <a:spcPts val="0"/>
                        </a:spcBef>
                        <a:spcAft>
                          <a:spcPts val="0"/>
                        </a:spcAft>
                      </a:pPr>
                      <a:r>
                        <a:rPr lang="en-US" sz="1000">
                          <a:effectLst/>
                        </a:rPr>
                        <a:t>DT</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2943</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1035</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dirty="0">
                          <a:effectLst/>
                        </a:rPr>
                        <a:t>3009</a:t>
                      </a:r>
                      <a:endParaRPr lang="en-US" sz="1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dirty="0">
                          <a:effectLst/>
                        </a:rPr>
                        <a:t>1100</a:t>
                      </a:r>
                      <a:endParaRPr lang="en-US" sz="1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10988212"/>
                  </a:ext>
                </a:extLst>
              </a:tr>
              <a:tr h="254452">
                <a:tc>
                  <a:txBody>
                    <a:bodyPr/>
                    <a:lstStyle/>
                    <a:p>
                      <a:pPr marL="0" marR="0" algn="just">
                        <a:spcBef>
                          <a:spcPts val="0"/>
                        </a:spcBef>
                        <a:spcAft>
                          <a:spcPts val="0"/>
                        </a:spcAft>
                      </a:pPr>
                      <a:r>
                        <a:rPr lang="en-US" sz="1000">
                          <a:effectLst/>
                        </a:rPr>
                        <a:t>RF </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3262</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468</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3576</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781</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68039323"/>
                  </a:ext>
                </a:extLst>
              </a:tr>
              <a:tr h="254452">
                <a:tc>
                  <a:txBody>
                    <a:bodyPr/>
                    <a:lstStyle/>
                    <a:p>
                      <a:pPr marL="0" marR="0" algn="just">
                        <a:spcBef>
                          <a:spcPts val="0"/>
                        </a:spcBef>
                        <a:spcAft>
                          <a:spcPts val="0"/>
                        </a:spcAft>
                      </a:pPr>
                      <a:r>
                        <a:rPr lang="en-US" sz="1000">
                          <a:effectLst/>
                        </a:rPr>
                        <a:t>SVM</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3651</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510</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3534</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392</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3589395"/>
                  </a:ext>
                </a:extLst>
              </a:tr>
              <a:tr h="254452">
                <a:tc>
                  <a:txBody>
                    <a:bodyPr/>
                    <a:lstStyle/>
                    <a:p>
                      <a:pPr marL="0" marR="0" algn="just">
                        <a:spcBef>
                          <a:spcPts val="0"/>
                        </a:spcBef>
                        <a:spcAft>
                          <a:spcPts val="0"/>
                        </a:spcAft>
                      </a:pPr>
                      <a:r>
                        <a:rPr lang="en-US" sz="1000">
                          <a:effectLst/>
                        </a:rPr>
                        <a:t>MNB</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3572</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576</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3468</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471</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96674893"/>
                  </a:ext>
                </a:extLst>
              </a:tr>
              <a:tr h="254452">
                <a:tc>
                  <a:txBody>
                    <a:bodyPr/>
                    <a:lstStyle/>
                    <a:p>
                      <a:pPr marL="0" marR="0" algn="just">
                        <a:spcBef>
                          <a:spcPts val="0"/>
                        </a:spcBef>
                        <a:spcAft>
                          <a:spcPts val="0"/>
                        </a:spcAft>
                      </a:pPr>
                      <a:r>
                        <a:rPr lang="en-US" sz="1000">
                          <a:effectLst/>
                        </a:rPr>
                        <a:t>Linear SVC</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3527</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483</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3561</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516</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0698671"/>
                  </a:ext>
                </a:extLst>
              </a:tr>
              <a:tr h="254452">
                <a:tc>
                  <a:txBody>
                    <a:bodyPr/>
                    <a:lstStyle/>
                    <a:p>
                      <a:pPr marL="0" marR="0" algn="just">
                        <a:spcBef>
                          <a:spcPts val="0"/>
                        </a:spcBef>
                        <a:spcAft>
                          <a:spcPts val="0"/>
                        </a:spcAft>
                      </a:pPr>
                      <a:r>
                        <a:rPr lang="en-US" sz="1000">
                          <a:effectLst/>
                        </a:rPr>
                        <a:t>SDGC </a:t>
                      </a:r>
                      <a:endParaRPr lang="en-US"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3590</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614</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a:effectLst/>
                        </a:rPr>
                        <a:t>3430</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1000" dirty="0">
                          <a:effectLst/>
                        </a:rPr>
                        <a:t>453</a:t>
                      </a:r>
                      <a:endParaRPr lang="en-US" sz="1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5061408"/>
                  </a:ext>
                </a:extLst>
              </a:tr>
            </a:tbl>
          </a:graphicData>
        </a:graphic>
      </p:graphicFrame>
      <p:sp>
        <p:nvSpPr>
          <p:cNvPr id="3" name="Rectangle 1">
            <a:extLst>
              <a:ext uri="{FF2B5EF4-FFF2-40B4-BE49-F238E27FC236}">
                <a16:creationId xmlns:a16="http://schemas.microsoft.com/office/drawing/2014/main" id="{7E3962CF-4E9B-3BBA-4325-38A00FDD7068}"/>
              </a:ext>
            </a:extLst>
          </p:cNvPr>
          <p:cNvSpPr>
            <a:spLocks noChangeArrowheads="1"/>
          </p:cNvSpPr>
          <p:nvPr/>
        </p:nvSpPr>
        <p:spPr bwMode="auto">
          <a:xfrm>
            <a:off x="4528231" y="1325369"/>
            <a:ext cx="2031407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Table 6">
            <a:extLst>
              <a:ext uri="{FF2B5EF4-FFF2-40B4-BE49-F238E27FC236}">
                <a16:creationId xmlns:a16="http://schemas.microsoft.com/office/drawing/2014/main" id="{18D6AC23-635D-422C-6DDD-6C34D58D83A4}"/>
              </a:ext>
            </a:extLst>
          </p:cNvPr>
          <p:cNvGraphicFramePr>
            <a:graphicFrameLocks noGrp="1"/>
          </p:cNvGraphicFramePr>
          <p:nvPr>
            <p:extLst>
              <p:ext uri="{D42A27DB-BD31-4B8C-83A1-F6EECF244321}">
                <p14:modId xmlns:p14="http://schemas.microsoft.com/office/powerpoint/2010/main" val="1172053705"/>
              </p:ext>
            </p:extLst>
          </p:nvPr>
        </p:nvGraphicFramePr>
        <p:xfrm>
          <a:off x="3063861" y="3875169"/>
          <a:ext cx="6248090" cy="2693581"/>
        </p:xfrm>
        <a:graphic>
          <a:graphicData uri="http://schemas.openxmlformats.org/drawingml/2006/table">
            <a:tbl>
              <a:tblPr firstRow="1" firstCol="1">
                <a:tableStyleId>{5C22544A-7EE6-4342-B048-85BDC9FD1C3A}</a:tableStyleId>
              </a:tblPr>
              <a:tblGrid>
                <a:gridCol w="1426485">
                  <a:extLst>
                    <a:ext uri="{9D8B030D-6E8A-4147-A177-3AD203B41FA5}">
                      <a16:colId xmlns:a16="http://schemas.microsoft.com/office/drawing/2014/main" val="1887748766"/>
                    </a:ext>
                  </a:extLst>
                </a:gridCol>
                <a:gridCol w="1315171">
                  <a:extLst>
                    <a:ext uri="{9D8B030D-6E8A-4147-A177-3AD203B41FA5}">
                      <a16:colId xmlns:a16="http://schemas.microsoft.com/office/drawing/2014/main" val="739731836"/>
                    </a:ext>
                  </a:extLst>
                </a:gridCol>
                <a:gridCol w="1168811">
                  <a:extLst>
                    <a:ext uri="{9D8B030D-6E8A-4147-A177-3AD203B41FA5}">
                      <a16:colId xmlns:a16="http://schemas.microsoft.com/office/drawing/2014/main" val="2597677716"/>
                    </a:ext>
                  </a:extLst>
                </a:gridCol>
                <a:gridCol w="1022452">
                  <a:extLst>
                    <a:ext uri="{9D8B030D-6E8A-4147-A177-3AD203B41FA5}">
                      <a16:colId xmlns:a16="http://schemas.microsoft.com/office/drawing/2014/main" val="4289278496"/>
                    </a:ext>
                  </a:extLst>
                </a:gridCol>
                <a:gridCol w="1315171">
                  <a:extLst>
                    <a:ext uri="{9D8B030D-6E8A-4147-A177-3AD203B41FA5}">
                      <a16:colId xmlns:a16="http://schemas.microsoft.com/office/drawing/2014/main" val="1844223387"/>
                    </a:ext>
                  </a:extLst>
                </a:gridCol>
              </a:tblGrid>
              <a:tr h="410885">
                <a:tc>
                  <a:txBody>
                    <a:bodyPr/>
                    <a:lstStyle/>
                    <a:p>
                      <a:pPr marL="0" marR="0" indent="144145" algn="just">
                        <a:spcBef>
                          <a:spcPts val="0"/>
                        </a:spcBef>
                        <a:spcAft>
                          <a:spcPts val="0"/>
                        </a:spcAft>
                      </a:pPr>
                      <a:r>
                        <a:rPr lang="en-US" sz="900">
                          <a:effectLst/>
                        </a:rPr>
                        <a:t>Classifiers</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Precision</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Recall</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F1-</a:t>
                      </a:r>
                      <a:endParaRPr lang="en-US" sz="1000">
                        <a:effectLst/>
                      </a:endParaRPr>
                    </a:p>
                    <a:p>
                      <a:pPr marL="0" marR="0" indent="144145" algn="just">
                        <a:spcBef>
                          <a:spcPts val="0"/>
                        </a:spcBef>
                        <a:spcAft>
                          <a:spcPts val="0"/>
                        </a:spcAft>
                      </a:pPr>
                      <a:r>
                        <a:rPr lang="en-US" sz="900">
                          <a:effectLst/>
                        </a:rPr>
                        <a:t>Score</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Accuracy</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05499703"/>
                  </a:ext>
                </a:extLst>
              </a:tr>
              <a:tr h="285337">
                <a:tc>
                  <a:txBody>
                    <a:bodyPr/>
                    <a:lstStyle/>
                    <a:p>
                      <a:pPr marL="0" marR="0" indent="144145" algn="just">
                        <a:spcBef>
                          <a:spcPts val="0"/>
                        </a:spcBef>
                        <a:spcAft>
                          <a:spcPts val="0"/>
                        </a:spcAft>
                      </a:pPr>
                      <a:r>
                        <a:rPr lang="en-US" sz="900">
                          <a:effectLst/>
                        </a:rPr>
                        <a:t>LR</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0.87</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dirty="0">
                          <a:effectLst/>
                        </a:rPr>
                        <a:t>0.87</a:t>
                      </a:r>
                      <a:endParaRPr lang="en-US" sz="1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0.87</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0.87</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47828292"/>
                  </a:ext>
                </a:extLst>
              </a:tr>
              <a:tr h="285337">
                <a:tc>
                  <a:txBody>
                    <a:bodyPr/>
                    <a:lstStyle/>
                    <a:p>
                      <a:pPr marL="0" marR="0" indent="144145" algn="just">
                        <a:spcBef>
                          <a:spcPts val="0"/>
                        </a:spcBef>
                        <a:spcAft>
                          <a:spcPts val="0"/>
                        </a:spcAft>
                      </a:pPr>
                      <a:r>
                        <a:rPr lang="en-US" sz="900">
                          <a:effectLst/>
                        </a:rPr>
                        <a:t>kNN</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0.72</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0.58</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0.51</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0.57</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18894143"/>
                  </a:ext>
                </a:extLst>
              </a:tr>
              <a:tr h="285337">
                <a:tc>
                  <a:txBody>
                    <a:bodyPr/>
                    <a:lstStyle/>
                    <a:p>
                      <a:pPr marL="0" marR="0" indent="144145" algn="just">
                        <a:spcBef>
                          <a:spcPts val="0"/>
                        </a:spcBef>
                        <a:spcAft>
                          <a:spcPts val="0"/>
                        </a:spcAft>
                      </a:pPr>
                      <a:r>
                        <a:rPr lang="en-US" sz="900">
                          <a:effectLst/>
                        </a:rPr>
                        <a:t>DT</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0.74</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0.74</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0.74</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dirty="0">
                          <a:effectLst/>
                        </a:rPr>
                        <a:t>0.73</a:t>
                      </a:r>
                      <a:endParaRPr lang="en-US" sz="1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3934935"/>
                  </a:ext>
                </a:extLst>
              </a:tr>
              <a:tr h="285337">
                <a:tc>
                  <a:txBody>
                    <a:bodyPr/>
                    <a:lstStyle/>
                    <a:p>
                      <a:pPr marL="0" marR="0" indent="144145" algn="just">
                        <a:spcBef>
                          <a:spcPts val="0"/>
                        </a:spcBef>
                        <a:spcAft>
                          <a:spcPts val="0"/>
                        </a:spcAft>
                      </a:pPr>
                      <a:r>
                        <a:rPr lang="en-US" sz="900">
                          <a:effectLst/>
                        </a:rPr>
                        <a:t>RF</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0.85</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dirty="0">
                          <a:effectLst/>
                        </a:rPr>
                        <a:t>0.85</a:t>
                      </a:r>
                      <a:endParaRPr lang="en-US" sz="1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0.85</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0.84</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6114221"/>
                  </a:ext>
                </a:extLst>
              </a:tr>
              <a:tr h="285337">
                <a:tc>
                  <a:txBody>
                    <a:bodyPr/>
                    <a:lstStyle/>
                    <a:p>
                      <a:pPr marL="0" marR="0" indent="144145" algn="just">
                        <a:spcBef>
                          <a:spcPts val="0"/>
                        </a:spcBef>
                        <a:spcAft>
                          <a:spcPts val="0"/>
                        </a:spcAft>
                      </a:pPr>
                      <a:r>
                        <a:rPr lang="en-US" sz="900">
                          <a:effectLst/>
                        </a:rPr>
                        <a:t>SVM</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0.89</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0.89</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0.89</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0.88</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59351120"/>
                  </a:ext>
                </a:extLst>
              </a:tr>
              <a:tr h="285337">
                <a:tc>
                  <a:txBody>
                    <a:bodyPr/>
                    <a:lstStyle/>
                    <a:p>
                      <a:pPr marL="0" marR="0" indent="144145" algn="just">
                        <a:spcBef>
                          <a:spcPts val="0"/>
                        </a:spcBef>
                        <a:spcAft>
                          <a:spcPts val="0"/>
                        </a:spcAft>
                      </a:pPr>
                      <a:r>
                        <a:rPr lang="en-US" sz="900">
                          <a:effectLst/>
                        </a:rPr>
                        <a:t>NB</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0.87</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0.87</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0.87</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0.87</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2095166"/>
                  </a:ext>
                </a:extLst>
              </a:tr>
              <a:tr h="285337">
                <a:tc>
                  <a:txBody>
                    <a:bodyPr/>
                    <a:lstStyle/>
                    <a:p>
                      <a:pPr marL="0" marR="0" indent="144145" algn="just">
                        <a:spcBef>
                          <a:spcPts val="0"/>
                        </a:spcBef>
                        <a:spcAft>
                          <a:spcPts val="0"/>
                        </a:spcAft>
                      </a:pPr>
                      <a:r>
                        <a:rPr lang="en-US" sz="900">
                          <a:effectLst/>
                        </a:rPr>
                        <a:t>Linear SVC</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0.88</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0.88</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0.88</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0.87</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9240407"/>
                  </a:ext>
                </a:extLst>
              </a:tr>
              <a:tr h="285337">
                <a:tc>
                  <a:txBody>
                    <a:bodyPr/>
                    <a:lstStyle/>
                    <a:p>
                      <a:pPr marL="0" marR="0" indent="144145" algn="just">
                        <a:spcBef>
                          <a:spcPts val="0"/>
                        </a:spcBef>
                        <a:spcAft>
                          <a:spcPts val="0"/>
                        </a:spcAft>
                      </a:pPr>
                      <a:r>
                        <a:rPr lang="en-US" sz="900">
                          <a:effectLst/>
                        </a:rPr>
                        <a:t>SDGC</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0.87</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0.87</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a:effectLst/>
                        </a:rPr>
                        <a:t>0.87</a:t>
                      </a:r>
                      <a:endParaRPr lang="en-US" sz="10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44145" algn="just">
                        <a:spcBef>
                          <a:spcPts val="0"/>
                        </a:spcBef>
                        <a:spcAft>
                          <a:spcPts val="0"/>
                        </a:spcAft>
                      </a:pPr>
                      <a:r>
                        <a:rPr lang="en-US" sz="900" dirty="0">
                          <a:effectLst/>
                        </a:rPr>
                        <a:t>0.86</a:t>
                      </a:r>
                      <a:endParaRPr lang="en-US" sz="1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96281124"/>
                  </a:ext>
                </a:extLst>
              </a:tr>
            </a:tbl>
          </a:graphicData>
        </a:graphic>
      </p:graphicFrame>
      <p:sp>
        <p:nvSpPr>
          <p:cNvPr id="8" name="Rectangle 2">
            <a:extLst>
              <a:ext uri="{FF2B5EF4-FFF2-40B4-BE49-F238E27FC236}">
                <a16:creationId xmlns:a16="http://schemas.microsoft.com/office/drawing/2014/main" id="{9ABE54EA-1DE4-7CFD-C08C-866F100A8A24}"/>
              </a:ext>
            </a:extLst>
          </p:cNvPr>
          <p:cNvSpPr>
            <a:spLocks noChangeArrowheads="1"/>
          </p:cNvSpPr>
          <p:nvPr/>
        </p:nvSpPr>
        <p:spPr bwMode="auto">
          <a:xfrm>
            <a:off x="2514600" y="3203930"/>
            <a:ext cx="55730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085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Table 4.</a:t>
            </a:r>
            <a:r>
              <a:rPr kumimoji="0" lang="en-US" altLang="en-US"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Comparative analysis of various ML models</a:t>
            </a:r>
            <a:endParaRPr kumimoji="0" lang="en-US" altLang="en-US" b="0" i="0" u="none" strike="noStrike" cap="none" normalizeH="0" baseline="0" dirty="0">
              <a:ln>
                <a:noFill/>
              </a:ln>
              <a:solidFill>
                <a:schemeClr val="tx1"/>
              </a:solidFill>
              <a:effectLst/>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997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47" name="Rectangle 314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48" name="Rectangle 3147">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49" name="Rectangle 314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50" name="Rectangle 314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51" name="Rectangle 315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52" name="Rectangle 3151">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E723F7F6-1DED-8AFF-8E17-68040FB701B4}"/>
              </a:ext>
            </a:extLst>
          </p:cNvPr>
          <p:cNvSpPr txBox="1">
            <a:spLocks/>
          </p:cNvSpPr>
          <p:nvPr/>
        </p:nvSpPr>
        <p:spPr>
          <a:xfrm>
            <a:off x="1115568" y="54864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dirty="0">
                <a:latin typeface="Times" panose="02020603050405020304" pitchFamily="18" charset="0"/>
                <a:cs typeface="Times" panose="02020603050405020304" pitchFamily="18" charset="0"/>
              </a:rPr>
              <a:t>Screenshot - 6:</a:t>
            </a:r>
            <a:r>
              <a:rPr lang="en-US" sz="4000" b="1" dirty="0">
                <a:latin typeface="Times" panose="02020603050405020304" pitchFamily="18" charset="0"/>
                <a:cs typeface="Times" panose="02020603050405020304" pitchFamily="18" charset="0"/>
              </a:rPr>
              <a:t> Result</a:t>
            </a:r>
            <a:endParaRPr lang="en-US" sz="4000" dirty="0">
              <a:latin typeface="Times" panose="02020603050405020304" pitchFamily="18" charset="0"/>
              <a:cs typeface="Times" panose="02020603050405020304" pitchFamily="18" charset="0"/>
            </a:endParaRPr>
          </a:p>
        </p:txBody>
      </p:sp>
      <p:sp>
        <p:nvSpPr>
          <p:cNvPr id="3153" name="Rectangle 3152">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a:extLst>
              <a:ext uri="{FF2B5EF4-FFF2-40B4-BE49-F238E27FC236}">
                <a16:creationId xmlns:a16="http://schemas.microsoft.com/office/drawing/2014/main" id="{8783025B-E030-5BD5-A654-6C2EFC0D74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32" r="1566" b="1"/>
          <a:stretch/>
        </p:blipFill>
        <p:spPr bwMode="auto">
          <a:xfrm>
            <a:off x="908304" y="2478024"/>
            <a:ext cx="6009855" cy="36941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0EDD604F-E4FE-3F52-5510-6F8A1C94476C}"/>
              </a:ext>
            </a:extLst>
          </p:cNvPr>
          <p:cNvSpPr txBox="1"/>
          <p:nvPr/>
        </p:nvSpPr>
        <p:spPr>
          <a:xfrm>
            <a:off x="7411453" y="2478024"/>
            <a:ext cx="3872243" cy="3694176"/>
          </a:xfrm>
          <a:prstGeom prst="rect">
            <a:avLst/>
          </a:prstGeom>
        </p:spPr>
        <p:txBody>
          <a:bodyPr vert="horz" lIns="91440" tIns="45720" rIns="91440" bIns="45720" rtlCol="0" anchor="ctr">
            <a:normAutofit/>
          </a:bodyPr>
          <a:lstStyle/>
          <a:p>
            <a:pPr marL="0" marR="0" indent="-228600">
              <a:lnSpc>
                <a:spcPct val="110000"/>
              </a:lnSpc>
              <a:spcBef>
                <a:spcPts val="0"/>
              </a:spcBef>
              <a:spcAft>
                <a:spcPts val="600"/>
              </a:spcAft>
              <a:buFont typeface="Arial" panose="020B0604020202020204" pitchFamily="34" charset="0"/>
              <a:buChar char="•"/>
            </a:pPr>
            <a:r>
              <a:rPr lang="en-US" dirty="0">
                <a:effectLst/>
                <a:latin typeface="Times" panose="02020603050405020304" pitchFamily="18" charset="0"/>
                <a:cs typeface="Times" panose="02020603050405020304" pitchFamily="18" charset="0"/>
              </a:rPr>
              <a:t>It can be observed that SVM outperforms other models with a precision of 0.89 followed by LSVC and LR with a precision of 0.87. DT and </a:t>
            </a:r>
            <a:r>
              <a:rPr lang="en-US" dirty="0" err="1">
                <a:effectLst/>
                <a:latin typeface="Times" panose="02020603050405020304" pitchFamily="18" charset="0"/>
                <a:cs typeface="Times" panose="02020603050405020304" pitchFamily="18" charset="0"/>
              </a:rPr>
              <a:t>kNN</a:t>
            </a:r>
            <a:r>
              <a:rPr lang="en-US" dirty="0">
                <a:effectLst/>
                <a:latin typeface="Times" panose="02020603050405020304" pitchFamily="18" charset="0"/>
                <a:cs typeface="Times" panose="02020603050405020304" pitchFamily="18" charset="0"/>
              </a:rPr>
              <a:t> classifiers have the found to be worst-performing models with a precision of 0.72 and therefore should not be considered to identify fake reviews.</a:t>
            </a:r>
          </a:p>
        </p:txBody>
      </p:sp>
      <p:sp>
        <p:nvSpPr>
          <p:cNvPr id="4" name="Slide Number Placeholder 3">
            <a:extLst>
              <a:ext uri="{FF2B5EF4-FFF2-40B4-BE49-F238E27FC236}">
                <a16:creationId xmlns:a16="http://schemas.microsoft.com/office/drawing/2014/main" id="{17CB4D4A-EB1E-BD63-DF77-997CFDB66D01}"/>
              </a:ext>
            </a:extLst>
          </p:cNvPr>
          <p:cNvSpPr>
            <a:spLocks noGrp="1"/>
          </p:cNvSpPr>
          <p:nvPr>
            <p:ph type="sldNum" sz="quarter" idx="12"/>
          </p:nvPr>
        </p:nvSpPr>
        <p:spPr>
          <a:xfrm>
            <a:off x="8540496" y="6356350"/>
            <a:ext cx="2743200" cy="365125"/>
          </a:xfrm>
        </p:spPr>
        <p:txBody>
          <a:bodyPr vert="horz" lIns="91440" tIns="45720" rIns="91440" bIns="45720" rtlCol="0" anchor="ctr">
            <a:normAutofit/>
          </a:bodyPr>
          <a:lstStyle/>
          <a:p>
            <a:pPr>
              <a:spcAft>
                <a:spcPts val="600"/>
              </a:spcAft>
            </a:pPr>
            <a:fld id="{A65A5C87-DF58-40C8-B092-1DE63DB4547E}" type="slidenum">
              <a:rPr lang="en-US"/>
              <a:pPr>
                <a:spcAft>
                  <a:spcPts val="600"/>
                </a:spcAft>
              </a:pPr>
              <a:t>15</a:t>
            </a:fld>
            <a:endParaRPr lang="en-US"/>
          </a:p>
        </p:txBody>
      </p:sp>
    </p:spTree>
    <p:extLst>
      <p:ext uri="{BB962C8B-B14F-4D97-AF65-F5344CB8AC3E}">
        <p14:creationId xmlns:p14="http://schemas.microsoft.com/office/powerpoint/2010/main" val="131735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5" name="Rectangle 134">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6" name="Rectangle 13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descr="Graph on document with pen">
            <a:extLst>
              <a:ext uri="{FF2B5EF4-FFF2-40B4-BE49-F238E27FC236}">
                <a16:creationId xmlns:a16="http://schemas.microsoft.com/office/drawing/2014/main" id="{E1881624-ED74-FD08-650F-87016CA7076A}"/>
              </a:ext>
            </a:extLst>
          </p:cNvPr>
          <p:cNvPicPr>
            <a:picLocks noChangeAspect="1"/>
          </p:cNvPicPr>
          <p:nvPr/>
        </p:nvPicPr>
        <p:blipFill rotWithShape="1">
          <a:blip r:embed="rId2">
            <a:alphaModFix amt="40000"/>
          </a:blip>
          <a:srcRect t="1415" b="14315"/>
          <a:stretch/>
        </p:blipFill>
        <p:spPr>
          <a:xfrm>
            <a:off x="20" y="10"/>
            <a:ext cx="12191979" cy="6857990"/>
          </a:xfrm>
          <a:prstGeom prst="rect">
            <a:avLst/>
          </a:prstGeom>
        </p:spPr>
      </p:pic>
      <p:sp>
        <p:nvSpPr>
          <p:cNvPr id="10" name="Title 1">
            <a:extLst>
              <a:ext uri="{FF2B5EF4-FFF2-40B4-BE49-F238E27FC236}">
                <a16:creationId xmlns:a16="http://schemas.microsoft.com/office/drawing/2014/main" id="{88B12CAB-4692-75DF-336B-1866E6891AEF}"/>
              </a:ext>
            </a:extLst>
          </p:cNvPr>
          <p:cNvSpPr txBox="1">
            <a:spLocks/>
          </p:cNvSpPr>
          <p:nvPr/>
        </p:nvSpPr>
        <p:spPr>
          <a:xfrm>
            <a:off x="841249" y="941832"/>
            <a:ext cx="10506456" cy="20574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500" dirty="0">
                <a:solidFill>
                  <a:schemeClr val="bg1"/>
                </a:solidFill>
                <a:latin typeface="Times" panose="02020603050405020304" pitchFamily="18" charset="0"/>
                <a:cs typeface="Times" panose="02020603050405020304" pitchFamily="18" charset="0"/>
              </a:rPr>
              <a:t>Conclusion</a:t>
            </a:r>
          </a:p>
        </p:txBody>
      </p:sp>
      <p:sp>
        <p:nvSpPr>
          <p:cNvPr id="138" name="Rectangle 13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Rectangle 1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AC2B114-E0C3-DA13-7565-4B8AAE5DD056}"/>
              </a:ext>
            </a:extLst>
          </p:cNvPr>
          <p:cNvSpPr txBox="1"/>
          <p:nvPr/>
        </p:nvSpPr>
        <p:spPr>
          <a:xfrm>
            <a:off x="841248" y="3502152"/>
            <a:ext cx="10506456" cy="2670048"/>
          </a:xfrm>
          <a:prstGeom prst="rect">
            <a:avLst/>
          </a:prstGeom>
        </p:spPr>
        <p:txBody>
          <a:bodyPr vert="horz" lIns="91440" tIns="45720" rIns="91440" bIns="45720" rtlCol="0">
            <a:normAutofit/>
          </a:bodyPr>
          <a:lstStyle/>
          <a:p>
            <a:pPr>
              <a:spcAft>
                <a:spcPts val="600"/>
              </a:spcAft>
            </a:pPr>
            <a:r>
              <a:rPr lang="en-US" dirty="0">
                <a:solidFill>
                  <a:schemeClr val="bg1"/>
                </a:solidFill>
                <a:effectLst/>
                <a:latin typeface="Times" panose="02020603050405020304" pitchFamily="18" charset="0"/>
                <a:cs typeface="Times" panose="02020603050405020304" pitchFamily="18" charset="0"/>
              </a:rPr>
              <a:t>Fake review detection is crucial for maintaining the integrity of online business systems and protecting consumers from misleading information. Through the utilization of advanced technologies and methodologies, such as machine learning and natural language processing, it is possible to develop automated systems that can effectively identify and flag fake reviews. It benefits consumers, businesses, and online platforms by enabling informed decisions, protecting reputations, and fostering trust. Based on the experimental evaluation both linear SVC and support vector machines with precision 0.88 and 0.89 respectively demonstrated strong performance in detecting fake reviews.</a:t>
            </a:r>
            <a:endParaRPr lang="en-US" dirty="0">
              <a:solidFill>
                <a:schemeClr val="bg1"/>
              </a:solidFill>
              <a:latin typeface="Times" panose="02020603050405020304" pitchFamily="18" charset="0"/>
              <a:cs typeface="Times" panose="02020603050405020304" pitchFamily="18" charset="0"/>
            </a:endParaRPr>
          </a:p>
        </p:txBody>
      </p:sp>
      <p:sp>
        <p:nvSpPr>
          <p:cNvPr id="4" name="Slide Number Placeholder 3">
            <a:extLst>
              <a:ext uri="{FF2B5EF4-FFF2-40B4-BE49-F238E27FC236}">
                <a16:creationId xmlns:a16="http://schemas.microsoft.com/office/drawing/2014/main" id="{AA38C0D3-C617-EB38-D5BF-70C7EEF13E4F}"/>
              </a:ext>
            </a:extLst>
          </p:cNvPr>
          <p:cNvSpPr>
            <a:spLocks noGrp="1"/>
          </p:cNvSpPr>
          <p:nvPr>
            <p:ph type="sldNum" sz="quarter" idx="12"/>
          </p:nvPr>
        </p:nvSpPr>
        <p:spPr>
          <a:xfrm>
            <a:off x="8860536" y="6356350"/>
            <a:ext cx="2487168" cy="365125"/>
          </a:xfrm>
        </p:spPr>
        <p:txBody>
          <a:bodyPr vert="horz" lIns="91440" tIns="45720" rIns="91440" bIns="45720" rtlCol="0" anchor="ctr">
            <a:normAutofit/>
          </a:bodyPr>
          <a:lstStyle/>
          <a:p>
            <a:pPr>
              <a:spcAft>
                <a:spcPts val="600"/>
              </a:spcAft>
            </a:pPr>
            <a:fld id="{A65A5C87-DF58-40C8-B092-1DE63DB4547E}" type="slidenum">
              <a:rPr lang="en-US">
                <a:solidFill>
                  <a:schemeClr val="bg1"/>
                </a:solidFill>
              </a:rPr>
              <a:pPr>
                <a:spcAft>
                  <a:spcPts val="600"/>
                </a:spcAft>
              </a:pPr>
              <a:t>16</a:t>
            </a:fld>
            <a:endParaRPr lang="en-US">
              <a:solidFill>
                <a:schemeClr val="bg1"/>
              </a:solidFill>
            </a:endParaRPr>
          </a:p>
        </p:txBody>
      </p:sp>
    </p:spTree>
    <p:extLst>
      <p:ext uri="{BB962C8B-B14F-4D97-AF65-F5344CB8AC3E}">
        <p14:creationId xmlns:p14="http://schemas.microsoft.com/office/powerpoint/2010/main" val="2179848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4D8296-6DC9-01AC-8131-25B568CCE23E}"/>
              </a:ext>
            </a:extLst>
          </p:cNvPr>
          <p:cNvSpPr>
            <a:spLocks noGrp="1"/>
          </p:cNvSpPr>
          <p:nvPr>
            <p:ph type="sldNum" sz="quarter" idx="12"/>
          </p:nvPr>
        </p:nvSpPr>
        <p:spPr/>
        <p:txBody>
          <a:bodyPr/>
          <a:lstStyle/>
          <a:p>
            <a:fld id="{A65A5C87-DF58-40C8-B092-1DE63DB4547E}" type="slidenum">
              <a:rPr lang="en-US" smtClean="0"/>
              <a:t>17</a:t>
            </a:fld>
            <a:endParaRPr lang="en-US" dirty="0"/>
          </a:p>
        </p:txBody>
      </p:sp>
      <p:sp>
        <p:nvSpPr>
          <p:cNvPr id="17" name="TextBox 16">
            <a:extLst>
              <a:ext uri="{FF2B5EF4-FFF2-40B4-BE49-F238E27FC236}">
                <a16:creationId xmlns:a16="http://schemas.microsoft.com/office/drawing/2014/main" id="{ACBB0D5C-79C8-2231-530B-F46D665E2389}"/>
              </a:ext>
            </a:extLst>
          </p:cNvPr>
          <p:cNvSpPr txBox="1"/>
          <p:nvPr/>
        </p:nvSpPr>
        <p:spPr>
          <a:xfrm>
            <a:off x="227044" y="1409382"/>
            <a:ext cx="11737911" cy="5078313"/>
          </a:xfrm>
          <a:prstGeom prst="rect">
            <a:avLst/>
          </a:prstGeom>
          <a:noFill/>
        </p:spPr>
        <p:txBody>
          <a:bodyPr wrap="square">
            <a:spAutoFit/>
          </a:bodyPr>
          <a:lstStyle/>
          <a:p>
            <a:r>
              <a:rPr lang="en-US" dirty="0">
                <a:latin typeface="Times" panose="02020603050405020304" pitchFamily="18" charset="0"/>
                <a:cs typeface="Times" panose="02020603050405020304" pitchFamily="18" charset="0"/>
              </a:rPr>
              <a:t>1.Ott, M., </a:t>
            </a:r>
            <a:r>
              <a:rPr lang="en-US" dirty="0" err="1">
                <a:latin typeface="Times" panose="02020603050405020304" pitchFamily="18" charset="0"/>
                <a:cs typeface="Times" panose="02020603050405020304" pitchFamily="18" charset="0"/>
              </a:rPr>
              <a:t>Cardie</a:t>
            </a:r>
            <a:r>
              <a:rPr lang="en-US" dirty="0">
                <a:latin typeface="Times" panose="02020603050405020304" pitchFamily="18" charset="0"/>
                <a:cs typeface="Times" panose="02020603050405020304" pitchFamily="18" charset="0"/>
              </a:rPr>
              <a:t>, C., Hancock, J.: Estimating the prevalence of                deception in online review communities. In: Proceedings of the 21st international conference on World Wide Web. pp. 201–210. Association for Computing Machinery, New York, NY, USA (2012). </a:t>
            </a:r>
          </a:p>
          <a:p>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2.Mohawesh, R., Xu, S., Tran, S.N., </a:t>
            </a:r>
            <a:r>
              <a:rPr lang="en-US" dirty="0" err="1">
                <a:latin typeface="Times" panose="02020603050405020304" pitchFamily="18" charset="0"/>
                <a:cs typeface="Times" panose="02020603050405020304" pitchFamily="18" charset="0"/>
              </a:rPr>
              <a:t>Ollington</a:t>
            </a:r>
            <a:r>
              <a:rPr lang="en-US" dirty="0">
                <a:latin typeface="Times" panose="02020603050405020304" pitchFamily="18" charset="0"/>
                <a:cs typeface="Times" panose="02020603050405020304" pitchFamily="18" charset="0"/>
              </a:rPr>
              <a:t>, R., Springer, M., </a:t>
            </a:r>
            <a:r>
              <a:rPr lang="en-US" dirty="0" err="1">
                <a:latin typeface="Times" panose="02020603050405020304" pitchFamily="18" charset="0"/>
                <a:cs typeface="Times" panose="02020603050405020304" pitchFamily="18" charset="0"/>
              </a:rPr>
              <a:t>Jararweh</a:t>
            </a:r>
            <a:r>
              <a:rPr lang="en-US" dirty="0">
                <a:latin typeface="Times" panose="02020603050405020304" pitchFamily="18" charset="0"/>
                <a:cs typeface="Times" panose="02020603050405020304" pitchFamily="18" charset="0"/>
              </a:rPr>
              <a:t>, Y., Maqsood, S.: Fake Reviews Detection: A Survey. IEEE Access. 9, 65771–65802 (2021)..</a:t>
            </a:r>
          </a:p>
          <a:p>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3.Choi, Y., </a:t>
            </a:r>
            <a:r>
              <a:rPr lang="en-US" dirty="0" err="1">
                <a:latin typeface="Times" panose="02020603050405020304" pitchFamily="18" charset="0"/>
                <a:cs typeface="Times" panose="02020603050405020304" pitchFamily="18" charset="0"/>
              </a:rPr>
              <a:t>Farnadi</a:t>
            </a:r>
            <a:r>
              <a:rPr lang="en-US" dirty="0">
                <a:latin typeface="Times" panose="02020603050405020304" pitchFamily="18" charset="0"/>
                <a:cs typeface="Times" panose="02020603050405020304" pitchFamily="18" charset="0"/>
              </a:rPr>
              <a:t>, G., </a:t>
            </a:r>
            <a:r>
              <a:rPr lang="en-US" dirty="0" err="1">
                <a:latin typeface="Times" panose="02020603050405020304" pitchFamily="18" charset="0"/>
                <a:cs typeface="Times" panose="02020603050405020304" pitchFamily="18" charset="0"/>
              </a:rPr>
              <a:t>Babaki</a:t>
            </a:r>
            <a:r>
              <a:rPr lang="en-US" dirty="0">
                <a:latin typeface="Times" panose="02020603050405020304" pitchFamily="18" charset="0"/>
                <a:cs typeface="Times" panose="02020603050405020304" pitchFamily="18" charset="0"/>
              </a:rPr>
              <a:t>, B., </a:t>
            </a:r>
            <a:r>
              <a:rPr lang="en-US" dirty="0" err="1">
                <a:latin typeface="Times" panose="02020603050405020304" pitchFamily="18" charset="0"/>
                <a:cs typeface="Times" panose="02020603050405020304" pitchFamily="18" charset="0"/>
              </a:rPr>
              <a:t>Broeck</a:t>
            </a:r>
            <a:r>
              <a:rPr lang="en-US" dirty="0">
                <a:latin typeface="Times" panose="02020603050405020304" pitchFamily="18" charset="0"/>
                <a:cs typeface="Times" panose="02020603050405020304" pitchFamily="18" charset="0"/>
              </a:rPr>
              <a:t>, G.V. den: Learning Fair Naive Bayes Classifiers by Discovering and Eliminating Discrimination Patterns. Proceedings of the AAAI Conference on Artificial Intelligence. 34, 10077–10084 (2020). </a:t>
            </a:r>
          </a:p>
          <a:p>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4.Birim, Ş.Ö., </a:t>
            </a:r>
            <a:r>
              <a:rPr lang="en-US" dirty="0" err="1">
                <a:latin typeface="Times" panose="02020603050405020304" pitchFamily="18" charset="0"/>
                <a:cs typeface="Times" panose="02020603050405020304" pitchFamily="18" charset="0"/>
              </a:rPr>
              <a:t>Kazancoglu</a:t>
            </a:r>
            <a:r>
              <a:rPr lang="en-US" dirty="0">
                <a:latin typeface="Times" panose="02020603050405020304" pitchFamily="18" charset="0"/>
                <a:cs typeface="Times" panose="02020603050405020304" pitchFamily="18" charset="0"/>
              </a:rPr>
              <a:t>, I., Kumar Mangla, S., </a:t>
            </a:r>
            <a:r>
              <a:rPr lang="en-US" dirty="0" err="1">
                <a:latin typeface="Times" panose="02020603050405020304" pitchFamily="18" charset="0"/>
                <a:cs typeface="Times" panose="02020603050405020304" pitchFamily="18" charset="0"/>
              </a:rPr>
              <a:t>Kahraman</a:t>
            </a:r>
            <a:r>
              <a:rPr lang="en-US" dirty="0">
                <a:latin typeface="Times" panose="02020603050405020304" pitchFamily="18" charset="0"/>
                <a:cs typeface="Times" panose="02020603050405020304" pitchFamily="18" charset="0"/>
              </a:rPr>
              <a:t>, A., Kumar, S., </a:t>
            </a:r>
            <a:r>
              <a:rPr lang="en-US" dirty="0" err="1">
                <a:latin typeface="Times" panose="02020603050405020304" pitchFamily="18" charset="0"/>
                <a:cs typeface="Times" panose="02020603050405020304" pitchFamily="18" charset="0"/>
              </a:rPr>
              <a:t>Kazancoglu</a:t>
            </a:r>
            <a:r>
              <a:rPr lang="en-US" dirty="0">
                <a:latin typeface="Times" panose="02020603050405020304" pitchFamily="18" charset="0"/>
                <a:cs typeface="Times" panose="02020603050405020304" pitchFamily="18" charset="0"/>
              </a:rPr>
              <a:t>, Y.: Detecting fake reviews through topic modelling. Journal of Business Research. 149, 884–900 (2022). </a:t>
            </a:r>
          </a:p>
          <a:p>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5.Poonguzhali, R., </a:t>
            </a:r>
            <a:r>
              <a:rPr lang="en-US" dirty="0" err="1">
                <a:latin typeface="Times" panose="02020603050405020304" pitchFamily="18" charset="0"/>
                <a:cs typeface="Times" panose="02020603050405020304" pitchFamily="18" charset="0"/>
              </a:rPr>
              <a:t>Sowmiya</a:t>
            </a:r>
            <a:r>
              <a:rPr lang="en-US" dirty="0">
                <a:latin typeface="Times" panose="02020603050405020304" pitchFamily="18" charset="0"/>
                <a:cs typeface="Times" panose="02020603050405020304" pitchFamily="18" charset="0"/>
              </a:rPr>
              <a:t>, S.F., Surendar, P., </a:t>
            </a:r>
            <a:r>
              <a:rPr lang="en-US" dirty="0" err="1">
                <a:latin typeface="Times" panose="02020603050405020304" pitchFamily="18" charset="0"/>
                <a:cs typeface="Times" panose="02020603050405020304" pitchFamily="18" charset="0"/>
              </a:rPr>
              <a:t>Vasikaran</a:t>
            </a:r>
            <a:r>
              <a:rPr lang="en-US" dirty="0">
                <a:latin typeface="Times" panose="02020603050405020304" pitchFamily="18" charset="0"/>
                <a:cs typeface="Times" panose="02020603050405020304" pitchFamily="18" charset="0"/>
              </a:rPr>
              <a:t>, M.: Fake Reviews Detection using Support Vector Machine. In: 2022 International Conference on Sustainable Computing and Data Communication Systems (ICSCDS). pp. 1509–1512 (2022). </a:t>
            </a:r>
          </a:p>
          <a:p>
            <a:endParaRPr lang="en-US" dirty="0">
              <a:latin typeface="Times" panose="02020603050405020304" pitchFamily="18" charset="0"/>
              <a:cs typeface="Times" panose="02020603050405020304" pitchFamily="18" charset="0"/>
            </a:endParaRPr>
          </a:p>
          <a:p>
            <a:endParaRPr lang="en-US" dirty="0">
              <a:latin typeface="Times" panose="02020603050405020304" pitchFamily="18" charset="0"/>
              <a:cs typeface="Times" panose="02020603050405020304" pitchFamily="18" charset="0"/>
            </a:endParaRPr>
          </a:p>
        </p:txBody>
      </p:sp>
      <p:sp>
        <p:nvSpPr>
          <p:cNvPr id="19" name="Title 1">
            <a:extLst>
              <a:ext uri="{FF2B5EF4-FFF2-40B4-BE49-F238E27FC236}">
                <a16:creationId xmlns:a16="http://schemas.microsoft.com/office/drawing/2014/main" id="{42D84676-7A5D-50A7-388B-4203C3AB151D}"/>
              </a:ext>
            </a:extLst>
          </p:cNvPr>
          <p:cNvSpPr txBox="1">
            <a:spLocks/>
          </p:cNvSpPr>
          <p:nvPr/>
        </p:nvSpPr>
        <p:spPr>
          <a:xfrm>
            <a:off x="4256251" y="136525"/>
            <a:ext cx="5991244" cy="11064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500" dirty="0">
                <a:latin typeface="Times" panose="02020603050405020304" pitchFamily="18" charset="0"/>
                <a:cs typeface="Times" panose="02020603050405020304" pitchFamily="18" charset="0"/>
              </a:rPr>
              <a:t>References</a:t>
            </a:r>
          </a:p>
        </p:txBody>
      </p:sp>
    </p:spTree>
    <p:extLst>
      <p:ext uri="{BB962C8B-B14F-4D97-AF65-F5344CB8AC3E}">
        <p14:creationId xmlns:p14="http://schemas.microsoft.com/office/powerpoint/2010/main" val="3463282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075784-0728-7719-8AF9-86A8D7A254C6}"/>
              </a:ext>
            </a:extLst>
          </p:cNvPr>
          <p:cNvSpPr>
            <a:spLocks noGrp="1"/>
          </p:cNvSpPr>
          <p:nvPr>
            <p:ph type="sldNum" sz="quarter" idx="12"/>
          </p:nvPr>
        </p:nvSpPr>
        <p:spPr/>
        <p:txBody>
          <a:bodyPr/>
          <a:lstStyle/>
          <a:p>
            <a:fld id="{A65A5C87-DF58-40C8-B092-1DE63DB4547E}" type="slidenum">
              <a:rPr lang="en-US" smtClean="0"/>
              <a:t>18</a:t>
            </a:fld>
            <a:endParaRPr lang="en-US" dirty="0"/>
          </a:p>
        </p:txBody>
      </p:sp>
      <p:sp>
        <p:nvSpPr>
          <p:cNvPr id="6" name="TextBox 5">
            <a:extLst>
              <a:ext uri="{FF2B5EF4-FFF2-40B4-BE49-F238E27FC236}">
                <a16:creationId xmlns:a16="http://schemas.microsoft.com/office/drawing/2014/main" id="{F23FE310-CEA6-00E3-9A8A-B8F4E2B6243E}"/>
              </a:ext>
            </a:extLst>
          </p:cNvPr>
          <p:cNvSpPr txBox="1"/>
          <p:nvPr/>
        </p:nvSpPr>
        <p:spPr>
          <a:xfrm>
            <a:off x="838200" y="776732"/>
            <a:ext cx="10179698" cy="4524315"/>
          </a:xfrm>
          <a:prstGeom prst="rect">
            <a:avLst/>
          </a:prstGeom>
          <a:noFill/>
        </p:spPr>
        <p:txBody>
          <a:bodyPr wrap="square">
            <a:spAutoFit/>
          </a:bodyPr>
          <a:lstStyle/>
          <a:p>
            <a:r>
              <a:rPr lang="en-US" dirty="0">
                <a:latin typeface="Times" panose="02020603050405020304" pitchFamily="18" charset="0"/>
                <a:cs typeface="Times" panose="02020603050405020304" pitchFamily="18" charset="0"/>
              </a:rPr>
              <a:t>6.Melleng, A., Jurek-</a:t>
            </a:r>
            <a:r>
              <a:rPr lang="en-US" dirty="0" err="1">
                <a:latin typeface="Times" panose="02020603050405020304" pitchFamily="18" charset="0"/>
                <a:cs typeface="Times" panose="02020603050405020304" pitchFamily="18" charset="0"/>
              </a:rPr>
              <a:t>Loughrey</a:t>
            </a:r>
            <a:r>
              <a:rPr lang="en-US" dirty="0">
                <a:latin typeface="Times" panose="02020603050405020304" pitchFamily="18" charset="0"/>
                <a:cs typeface="Times" panose="02020603050405020304" pitchFamily="18" charset="0"/>
              </a:rPr>
              <a:t>, A., P, D.: Sentiment and Emotion Based Representations for Fake Reviews Detection. In: Proceedings of the International Conference on Recent Advances in Natural Language Processing (RANLP 2019). pp. 750–757. INCOMA Ltd., Varna, Bulgaria (2019).</a:t>
            </a:r>
          </a:p>
          <a:p>
            <a:r>
              <a:rPr lang="en-US" dirty="0">
                <a:latin typeface="Times" panose="02020603050405020304" pitchFamily="18" charset="0"/>
                <a:cs typeface="Times" panose="02020603050405020304" pitchFamily="18" charset="0"/>
              </a:rPr>
              <a:t> </a:t>
            </a:r>
          </a:p>
          <a:p>
            <a:r>
              <a:rPr lang="en-US" dirty="0">
                <a:latin typeface="Times" panose="02020603050405020304" pitchFamily="18" charset="0"/>
                <a:cs typeface="Times" panose="02020603050405020304" pitchFamily="18" charset="0"/>
              </a:rPr>
              <a:t>7.Elmurngi, E., </a:t>
            </a:r>
            <a:r>
              <a:rPr lang="en-US" dirty="0" err="1">
                <a:latin typeface="Times" panose="02020603050405020304" pitchFamily="18" charset="0"/>
                <a:cs typeface="Times" panose="02020603050405020304" pitchFamily="18" charset="0"/>
              </a:rPr>
              <a:t>Gherbi</a:t>
            </a:r>
            <a:r>
              <a:rPr lang="en-US" dirty="0">
                <a:latin typeface="Times" panose="02020603050405020304" pitchFamily="18" charset="0"/>
                <a:cs typeface="Times" panose="02020603050405020304" pitchFamily="18" charset="0"/>
              </a:rPr>
              <a:t>, A.: Fake Reviews Detection on Movie Reviews through Sentiment Analysis Using Supervised Learning Techniques. Presented at the (2018).</a:t>
            </a:r>
          </a:p>
          <a:p>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8.Mir, A.Q., Khan, F.Y., Chishti, M.A.: Online Fake Review Detection Using Supervised Machine Learning And BERT Model, http://arxiv.org/abs/2301.03225, (2023). </a:t>
            </a:r>
          </a:p>
          <a:p>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9.Mukherjee, A., Venkataraman, V., Liu, B., Glance, N.: Fake Review Detection: Classification and Analysis of Real and Pseudo Reviews.</a:t>
            </a:r>
          </a:p>
          <a:p>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cs typeface="Times" panose="02020603050405020304" pitchFamily="18" charset="0"/>
              </a:rPr>
              <a:t>10.Rout, J.K., Dash, A.K., Ray, N.K.: A Framework for Fake Review Detection: Issues and Challenges. In: 2018 International Conference on Information Technology (ICIT). pp. 7–10 (2018). </a:t>
            </a:r>
          </a:p>
          <a:p>
            <a:endParaRPr lang="en-US"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911336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Rectangle 4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64608321-74AF-BB2F-7B7C-58C7A6C1A20C}"/>
              </a:ext>
            </a:extLst>
          </p:cNvPr>
          <p:cNvSpPr txBox="1"/>
          <p:nvPr/>
        </p:nvSpPr>
        <p:spPr>
          <a:xfrm>
            <a:off x="1804988" y="1442172"/>
            <a:ext cx="8582025" cy="21773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dirty="0">
                <a:latin typeface="Times" panose="02020603050405020304" pitchFamily="18" charset="0"/>
                <a:ea typeface="+mj-ea"/>
                <a:cs typeface="Times" panose="02020603050405020304" pitchFamily="18" charset="0"/>
              </a:rPr>
              <a:t>Thank You</a:t>
            </a:r>
          </a:p>
        </p:txBody>
      </p:sp>
      <p:sp>
        <p:nvSpPr>
          <p:cNvPr id="49" name="Rectangle: Rounded Corners 48">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17CB4D4A-EB1E-BD63-DF77-997CFDB66D01}"/>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19</a:t>
            </a:fld>
            <a:endParaRPr lang="en-US"/>
          </a:p>
        </p:txBody>
      </p:sp>
      <p:sp>
        <p:nvSpPr>
          <p:cNvPr id="3" name="Rectangle 1">
            <a:extLst>
              <a:ext uri="{FF2B5EF4-FFF2-40B4-BE49-F238E27FC236}">
                <a16:creationId xmlns:a16="http://schemas.microsoft.com/office/drawing/2014/main" id="{7E3962CF-4E9B-3BBA-4325-38A00FDD7068}"/>
              </a:ext>
            </a:extLst>
          </p:cNvPr>
          <p:cNvSpPr>
            <a:spLocks noChangeArrowheads="1"/>
          </p:cNvSpPr>
          <p:nvPr/>
        </p:nvSpPr>
        <p:spPr bwMode="auto">
          <a:xfrm>
            <a:off x="4528231" y="1325369"/>
            <a:ext cx="2031407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2019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7948E8DE-A931-4EF0-BE1D-F10274740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a:xfrm>
            <a:off x="616894" y="866775"/>
            <a:ext cx="6860232" cy="5133975"/>
          </a:xfrm>
        </p:spPr>
        <p:txBody>
          <a:bodyPr vert="horz" lIns="91440" tIns="45720" rIns="91440" bIns="45720" rtlCol="0" anchor="ctr">
            <a:noAutofit/>
          </a:bodyPr>
          <a:lstStyle/>
          <a:p>
            <a:r>
              <a:rPr lang="en-US" sz="2000" b="0" i="0" dirty="0">
                <a:effectLst/>
                <a:latin typeface="Times" panose="02020603050405020304" pitchFamily="18" charset="0"/>
                <a:cs typeface="Times" panose="02020603050405020304" pitchFamily="18" charset="0"/>
              </a:rPr>
              <a:t>In the vast expanse of e-commerce platforms, user reviews play a pivotal role in shaping consumer decisions . This analysis delves into the critical issue of fake reviews, a consequence of the substantial influence wielded by online feedback for both promotional and </a:t>
            </a:r>
            <a:r>
              <a:rPr lang="en-US" sz="2000" b="0" i="0" dirty="0" err="1">
                <a:effectLst/>
                <a:latin typeface="Times" panose="02020603050405020304" pitchFamily="18" charset="0"/>
                <a:cs typeface="Times" panose="02020603050405020304" pitchFamily="18" charset="0"/>
              </a:rPr>
              <a:t>demotional</a:t>
            </a:r>
            <a:r>
              <a:rPr lang="en-US" sz="2000" b="0" i="0" dirty="0">
                <a:effectLst/>
                <a:latin typeface="Times" panose="02020603050405020304" pitchFamily="18" charset="0"/>
                <a:cs typeface="Times" panose="02020603050405020304" pitchFamily="18" charset="0"/>
              </a:rPr>
              <a:t> purposes. This research aims to enhance trust in e-commerce by comprehensively studying the identification of fake reviews through various supervised machine learning models, offering insights to develop robust systems for a secure online shopping experience.</a:t>
            </a:r>
            <a:endParaRPr lang="en-US" sz="2000" dirty="0">
              <a:latin typeface="Times" panose="02020603050405020304" pitchFamily="18" charset="0"/>
              <a:cs typeface="Times" panose="02020603050405020304" pitchFamily="18" charset="0"/>
            </a:endParaRPr>
          </a:p>
        </p:txBody>
      </p:sp>
      <p:sp>
        <p:nvSpPr>
          <p:cNvPr id="3" name="Text Placeholder 2">
            <a:extLst>
              <a:ext uri="{FF2B5EF4-FFF2-40B4-BE49-F238E27FC236}">
                <a16:creationId xmlns:a16="http://schemas.microsoft.com/office/drawing/2014/main" id="{817D061C-023A-4DD9-8847-DD7718553EA4}"/>
              </a:ext>
            </a:extLst>
          </p:cNvPr>
          <p:cNvSpPr>
            <a:spLocks noGrp="1"/>
          </p:cNvSpPr>
          <p:nvPr>
            <p:ph type="body" idx="1"/>
          </p:nvPr>
        </p:nvSpPr>
        <p:spPr>
          <a:xfrm>
            <a:off x="8791575" y="1238250"/>
            <a:ext cx="3000375" cy="4381500"/>
          </a:xfrm>
        </p:spPr>
        <p:txBody>
          <a:bodyPr vert="horz" lIns="91440" tIns="45720" rIns="91440" bIns="45720" rtlCol="0" anchor="ctr">
            <a:normAutofit/>
          </a:bodyPr>
          <a:lstStyle/>
          <a:p>
            <a:r>
              <a:rPr lang="en-US" dirty="0">
                <a:solidFill>
                  <a:schemeClr val="tx1"/>
                </a:solidFill>
              </a:rPr>
              <a:t>        </a:t>
            </a:r>
            <a:r>
              <a:rPr lang="en-US" sz="3500" dirty="0">
                <a:solidFill>
                  <a:schemeClr val="tx1"/>
                </a:solidFill>
                <a:latin typeface="Times" panose="02020603050405020304" pitchFamily="18" charset="0"/>
                <a:cs typeface="Times" panose="02020603050405020304" pitchFamily="18" charset="0"/>
              </a:rPr>
              <a:t>Abstract</a:t>
            </a:r>
          </a:p>
        </p:txBody>
      </p:sp>
      <p:sp>
        <p:nvSpPr>
          <p:cNvPr id="25" name="Rectangle 24">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7544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4" name="Rectangle 12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Rectangle 12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8" name="Rectangle 127">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ell phone with a world map&#10;&#10;Description automatically generated">
            <a:extLst>
              <a:ext uri="{FF2B5EF4-FFF2-40B4-BE49-F238E27FC236}">
                <a16:creationId xmlns:a16="http://schemas.microsoft.com/office/drawing/2014/main" id="{D406001E-7D8B-882B-FAC5-9FD5115BF12F}"/>
              </a:ext>
            </a:extLst>
          </p:cNvPr>
          <p:cNvPicPr>
            <a:picLocks noChangeAspect="1"/>
          </p:cNvPicPr>
          <p:nvPr/>
        </p:nvPicPr>
        <p:blipFill rotWithShape="1">
          <a:blip r:embed="rId2"/>
          <a:srcRect l="28900"/>
          <a:stretch/>
        </p:blipFill>
        <p:spPr>
          <a:xfrm>
            <a:off x="3523488" y="10"/>
            <a:ext cx="8668512" cy="6857990"/>
          </a:xfrm>
          <a:prstGeom prst="rect">
            <a:avLst/>
          </a:prstGeom>
        </p:spPr>
      </p:pic>
      <p:sp>
        <p:nvSpPr>
          <p:cNvPr id="130" name="Rectangle 129">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3500" dirty="0">
                <a:latin typeface="Times" panose="02020603050405020304" pitchFamily="18" charset="0"/>
                <a:cs typeface="Times" panose="02020603050405020304" pitchFamily="18" charset="0"/>
              </a:rPr>
              <a:t>Objectives</a:t>
            </a:r>
          </a:p>
        </p:txBody>
      </p:sp>
      <p:sp>
        <p:nvSpPr>
          <p:cNvPr id="132" name="Rectangle 13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4" name="Rectangle 1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371094" y="2718054"/>
            <a:ext cx="6105906" cy="2121141"/>
          </a:xfrm>
        </p:spPr>
        <p:txBody>
          <a:bodyPr vert="horz" lIns="91440" tIns="45720" rIns="91440" bIns="45720" rtlCol="0" anchor="t">
            <a:noAutofit/>
          </a:bodyPr>
          <a:lstStyle/>
          <a:p>
            <a:pPr marL="285750" indent="-285750">
              <a:buFont typeface="Arial" panose="020B0604020202020204" pitchFamily="34" charset="0"/>
              <a:buChar char="•"/>
            </a:pPr>
            <a:r>
              <a:rPr lang="en-US" sz="2000" dirty="0">
                <a:latin typeface="Times" panose="02020603050405020304" pitchFamily="18" charset="0"/>
                <a:cs typeface="Times" panose="02020603050405020304" pitchFamily="18" charset="0"/>
              </a:rPr>
              <a:t>Develop and implement a robust fake review detection system leveraging supervised learning techniques.</a:t>
            </a:r>
          </a:p>
          <a:p>
            <a:pPr marL="285750" indent="-285750">
              <a:buFont typeface="Arial" panose="020B0604020202020204" pitchFamily="34" charset="0"/>
              <a:buChar char="•"/>
            </a:pPr>
            <a:r>
              <a:rPr lang="en-US" sz="2000" dirty="0">
                <a:latin typeface="Times" panose="02020603050405020304" pitchFamily="18" charset="0"/>
                <a:cs typeface="Times" panose="02020603050405020304" pitchFamily="18" charset="0"/>
              </a:rPr>
              <a:t>Improve the trustworthiness and credibility of online reviews by substantially reducing the prevalence of fake feedback instances.</a:t>
            </a:r>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9077706" y="6356350"/>
            <a:ext cx="2743200" cy="365125"/>
          </a:xfrm>
        </p:spPr>
        <p:txBody>
          <a:bodyPr vert="horz" lIns="91440" tIns="45720" rIns="91440" bIns="45720" rtlCol="0" anchor="ctr">
            <a:normAutofit/>
          </a:bodyPr>
          <a:lstStyle/>
          <a:p>
            <a:pPr>
              <a:spcAft>
                <a:spcPts val="600"/>
              </a:spcAft>
            </a:pPr>
            <a:fld id="{A65A5C87-DF58-40C8-B092-1DE63DB4547E}"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14713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normAutofit/>
          </a:bodyPr>
          <a:lstStyle/>
          <a:p>
            <a:r>
              <a:rPr lang="en-US" sz="3500" dirty="0">
                <a:latin typeface="Times" panose="02020603050405020304" pitchFamily="18" charset="0"/>
                <a:cs typeface="Times" panose="02020603050405020304" pitchFamily="18" charset="0"/>
              </a:rPr>
              <a:t>Datasets Used</a:t>
            </a:r>
          </a:p>
        </p:txBody>
      </p:sp>
      <p:sp>
        <p:nvSpPr>
          <p:cNvPr id="16" name="Slide Number Placeholder 5">
            <a:extLst>
              <a:ext uri="{FF2B5EF4-FFF2-40B4-BE49-F238E27FC236}">
                <a16:creationId xmlns:a16="http://schemas.microsoft.com/office/drawing/2014/main" id="{1A06BCBE-7F1D-4794-A964-0B03C6178B08}"/>
              </a:ext>
            </a:extLst>
          </p:cNvPr>
          <p:cNvSpPr>
            <a:spLocks noGrp="1"/>
          </p:cNvSpPr>
          <p:nvPr>
            <p:ph type="sldNum" sz="quarter" idx="12"/>
          </p:nvPr>
        </p:nvSpPr>
        <p:spPr/>
        <p:txBody>
          <a:bodyPr/>
          <a:lstStyle/>
          <a:p>
            <a:fld id="{A65A5C87-DF58-40C8-B092-1DE63DB4547E}" type="slidenum">
              <a:rPr lang="en-US" smtClean="0"/>
              <a:pPr/>
              <a:t>4</a:t>
            </a:fld>
            <a:endParaRPr lang="en-US" dirty="0"/>
          </a:p>
        </p:txBody>
      </p:sp>
      <p:sp>
        <p:nvSpPr>
          <p:cNvPr id="17" name="TextBox 16">
            <a:extLst>
              <a:ext uri="{FF2B5EF4-FFF2-40B4-BE49-F238E27FC236}">
                <a16:creationId xmlns:a16="http://schemas.microsoft.com/office/drawing/2014/main" id="{C471D388-9FF9-6BC2-AC24-0CF1AFD20922}"/>
              </a:ext>
            </a:extLst>
          </p:cNvPr>
          <p:cNvSpPr txBox="1"/>
          <p:nvPr/>
        </p:nvSpPr>
        <p:spPr>
          <a:xfrm>
            <a:off x="737119" y="2057124"/>
            <a:ext cx="8390552" cy="3970318"/>
          </a:xfrm>
          <a:prstGeom prst="rect">
            <a:avLst/>
          </a:prstGeom>
          <a:noFill/>
        </p:spPr>
        <p:txBody>
          <a:bodyPr wrap="square">
            <a:spAutoFit/>
          </a:bodyPr>
          <a:lstStyle/>
          <a:p>
            <a:r>
              <a:rPr lang="en-US" sz="1800" i="0" dirty="0">
                <a:effectLst/>
                <a:latin typeface="Times" panose="02020603050405020304" pitchFamily="18" charset="0"/>
                <a:cs typeface="Times" panose="02020603050405020304" pitchFamily="18" charset="0"/>
              </a:rPr>
              <a:t>Yelp website is used for the data sets. It hosts user-generated reviews and recommendations about local businesses, such as restaurants, hotels, and shops etc.</a:t>
            </a:r>
            <a:br>
              <a:rPr lang="en-US" sz="1800" i="0" dirty="0">
                <a:effectLst/>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Categories of reviews in the dataset:</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Home and kitchen</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Sports and outdoor</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Electronics</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Movies and tv</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Tools and home improvement</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Pet supplies</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Kindle store</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Books</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Toys and games</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Clothing, shoes and jewelry</a:t>
            </a:r>
            <a:br>
              <a:rPr lang="en-US" sz="1800" dirty="0">
                <a:latin typeface="Times" panose="02020603050405020304" pitchFamily="18" charset="0"/>
                <a:cs typeface="Times" panose="02020603050405020304" pitchFamily="18" charset="0"/>
              </a:rPr>
            </a:br>
            <a:r>
              <a:rPr lang="en-US" sz="1800" dirty="0">
                <a:latin typeface="Times" panose="02020603050405020304" pitchFamily="18" charset="0"/>
                <a:cs typeface="Times" panose="02020603050405020304" pitchFamily="18" charset="0"/>
              </a:rPr>
              <a:t>For training 80% dataset is used and for testing 20% dataset is used.</a:t>
            </a:r>
            <a:endParaRPr lang="en-US"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13066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B2269C-B15B-41FF-E0C6-5F265717627E}"/>
              </a:ext>
            </a:extLst>
          </p:cNvPr>
          <p:cNvSpPr>
            <a:spLocks noGrp="1"/>
          </p:cNvSpPr>
          <p:nvPr>
            <p:ph type="sldNum" sz="quarter" idx="12"/>
          </p:nvPr>
        </p:nvSpPr>
        <p:spPr/>
        <p:txBody>
          <a:bodyPr/>
          <a:lstStyle/>
          <a:p>
            <a:fld id="{A65A5C87-DF58-40C8-B092-1DE63DB4547E}" type="slidenum">
              <a:rPr lang="en-US" smtClean="0"/>
              <a:t>5</a:t>
            </a:fld>
            <a:endParaRPr lang="en-US" dirty="0"/>
          </a:p>
        </p:txBody>
      </p:sp>
      <p:pic>
        <p:nvPicPr>
          <p:cNvPr id="1026" name="Picture 1">
            <a:extLst>
              <a:ext uri="{FF2B5EF4-FFF2-40B4-BE49-F238E27FC236}">
                <a16:creationId xmlns:a16="http://schemas.microsoft.com/office/drawing/2014/main" id="{944B37AA-CE69-38BB-1A8D-2FF62BB2F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475" y="1349673"/>
            <a:ext cx="9319050" cy="5385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D7A6242C-5D84-6205-F7BD-BAC294E62F35}"/>
              </a:ext>
            </a:extLst>
          </p:cNvPr>
          <p:cNvSpPr txBox="1">
            <a:spLocks/>
          </p:cNvSpPr>
          <p:nvPr/>
        </p:nvSpPr>
        <p:spPr>
          <a:xfrm>
            <a:off x="4606574" y="138638"/>
            <a:ext cx="3693101" cy="7876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panose="02020603050405020304" pitchFamily="18" charset="0"/>
                <a:cs typeface="Times" panose="02020603050405020304" pitchFamily="18" charset="0"/>
              </a:rPr>
              <a:t>Diagram</a:t>
            </a:r>
          </a:p>
        </p:txBody>
      </p:sp>
    </p:spTree>
    <p:extLst>
      <p:ext uri="{BB962C8B-B14F-4D97-AF65-F5344CB8AC3E}">
        <p14:creationId xmlns:p14="http://schemas.microsoft.com/office/powerpoint/2010/main" val="715575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6E4B92B4-242A-65E6-6B2B-29F597EE6E1D}"/>
              </a:ext>
            </a:extLst>
          </p:cNvPr>
          <p:cNvSpPr txBox="1"/>
          <p:nvPr/>
        </p:nvSpPr>
        <p:spPr>
          <a:xfrm>
            <a:off x="2321776" y="1335021"/>
            <a:ext cx="7548448" cy="630942"/>
          </a:xfrm>
          <a:prstGeom prst="rect">
            <a:avLst/>
          </a:prstGeom>
          <a:noFill/>
        </p:spPr>
        <p:txBody>
          <a:bodyPr wrap="square">
            <a:spAutoFit/>
          </a:bodyPr>
          <a:lstStyle/>
          <a:p>
            <a:r>
              <a:rPr lang="en-US" sz="3500" b="1" dirty="0">
                <a:latin typeface="Times" panose="02020603050405020304" pitchFamily="18" charset="0"/>
                <a:cs typeface="Times" panose="02020603050405020304" pitchFamily="18" charset="0"/>
              </a:rPr>
              <a:t>Data Collection and  Preprocessing</a:t>
            </a:r>
          </a:p>
        </p:txBody>
      </p:sp>
      <p:sp>
        <p:nvSpPr>
          <p:cNvPr id="5" name="TextBox 4">
            <a:extLst>
              <a:ext uri="{FF2B5EF4-FFF2-40B4-BE49-F238E27FC236}">
                <a16:creationId xmlns:a16="http://schemas.microsoft.com/office/drawing/2014/main" id="{755A7B36-0AF3-2039-4C1D-6A6DCEC9EE2D}"/>
              </a:ext>
            </a:extLst>
          </p:cNvPr>
          <p:cNvSpPr txBox="1"/>
          <p:nvPr/>
        </p:nvSpPr>
        <p:spPr>
          <a:xfrm>
            <a:off x="1625469" y="2062782"/>
            <a:ext cx="9777637" cy="4401205"/>
          </a:xfrm>
          <a:prstGeom prst="rect">
            <a:avLst/>
          </a:prstGeom>
          <a:noFill/>
        </p:spPr>
        <p:txBody>
          <a:bodyPr wrap="square">
            <a:spAutoFit/>
          </a:bodyPr>
          <a:lstStyle/>
          <a:p>
            <a:pPr algn="l"/>
            <a:r>
              <a:rPr lang="en-US" b="1" i="0" dirty="0">
                <a:solidFill>
                  <a:srgbClr val="374151"/>
                </a:solidFill>
                <a:effectLst/>
                <a:latin typeface="Times" panose="02020603050405020304" pitchFamily="18" charset="0"/>
                <a:cs typeface="Times" panose="02020603050405020304" pitchFamily="18" charset="0"/>
              </a:rPr>
              <a:t>Preprocessing Significance:</a:t>
            </a:r>
            <a:endParaRPr lang="en-US" b="0" i="0" dirty="0">
              <a:solidFill>
                <a:srgbClr val="374151"/>
              </a:solidFill>
              <a:effectLst/>
              <a:latin typeface="Times" panose="02020603050405020304" pitchFamily="18" charset="0"/>
              <a:cs typeface="Times" panose="02020603050405020304" pitchFamily="18" charset="0"/>
            </a:endParaRPr>
          </a:p>
          <a:p>
            <a:pPr lvl="1" algn="l"/>
            <a:r>
              <a:rPr lang="en-US" b="0" i="0" dirty="0">
                <a:solidFill>
                  <a:srgbClr val="374151"/>
                </a:solidFill>
                <a:effectLst/>
                <a:latin typeface="Times" panose="02020603050405020304" pitchFamily="18" charset="0"/>
                <a:cs typeface="Times" panose="02020603050405020304" pitchFamily="18" charset="0"/>
              </a:rPr>
              <a:t>Essential for ML, eliminating irrelevant and redundant words enhances the accuracy of fake review detection.</a:t>
            </a:r>
          </a:p>
          <a:p>
            <a:pPr algn="l">
              <a:buFont typeface="+mj-lt"/>
              <a:buAutoNum type="arabicPeriod"/>
            </a:pPr>
            <a:r>
              <a:rPr lang="en-US" b="1" i="0" dirty="0">
                <a:solidFill>
                  <a:srgbClr val="374151"/>
                </a:solidFill>
                <a:effectLst/>
                <a:latin typeface="Times" panose="02020603050405020304" pitchFamily="18" charset="0"/>
                <a:cs typeface="Times" panose="02020603050405020304" pitchFamily="18" charset="0"/>
              </a:rPr>
              <a:t>Tokenization:</a:t>
            </a:r>
            <a:endParaRPr lang="en-US" b="0" i="0" dirty="0">
              <a:solidFill>
                <a:srgbClr val="374151"/>
              </a:solidFill>
              <a:effectLst/>
              <a:latin typeface="Times" panose="02020603050405020304" pitchFamily="18" charset="0"/>
              <a:cs typeface="Times" panose="02020603050405020304" pitchFamily="18" charset="0"/>
            </a:endParaRPr>
          </a:p>
          <a:p>
            <a:pPr marL="742950" lvl="1" indent="-285750" algn="l">
              <a:buFont typeface="+mj-lt"/>
              <a:buAutoNum type="arabicPeriod"/>
            </a:pPr>
            <a:r>
              <a:rPr lang="en-US" b="0" i="0" dirty="0">
                <a:solidFill>
                  <a:srgbClr val="374151"/>
                </a:solidFill>
                <a:effectLst/>
                <a:latin typeface="Times" panose="02020603050405020304" pitchFamily="18" charset="0"/>
                <a:cs typeface="Times" panose="02020603050405020304" pitchFamily="18" charset="0"/>
              </a:rPr>
              <a:t> Divides the text into individual words (tokens), facilitating a more granular analysis.</a:t>
            </a:r>
          </a:p>
          <a:p>
            <a:pPr marL="742950" lvl="1" indent="-285750" algn="l">
              <a:buFont typeface="+mj-lt"/>
              <a:buAutoNum type="arabicPeriod"/>
            </a:pPr>
            <a:r>
              <a:rPr lang="en-US" b="0" i="0" dirty="0">
                <a:solidFill>
                  <a:srgbClr val="374151"/>
                </a:solidFill>
                <a:effectLst/>
                <a:latin typeface="Times" panose="02020603050405020304" pitchFamily="18" charset="0"/>
                <a:cs typeface="Times" panose="02020603050405020304" pitchFamily="18" charset="0"/>
              </a:rPr>
              <a:t>Example: "I love the look and feel of this pillow" becomes tokens: "I", "love", "the", "look", "and", "feel", "of", "this", "pillow".</a:t>
            </a:r>
          </a:p>
          <a:p>
            <a:pPr algn="l">
              <a:buFont typeface="+mj-lt"/>
              <a:buAutoNum type="arabicPeriod"/>
            </a:pPr>
            <a:r>
              <a:rPr lang="en-US" b="1" i="0" dirty="0">
                <a:solidFill>
                  <a:srgbClr val="374151"/>
                </a:solidFill>
                <a:effectLst/>
                <a:latin typeface="Times" panose="02020603050405020304" pitchFamily="18" charset="0"/>
                <a:cs typeface="Times" panose="02020603050405020304" pitchFamily="18" charset="0"/>
              </a:rPr>
              <a:t>Stop Words Removal:</a:t>
            </a:r>
            <a:endParaRPr lang="en-US" b="0" i="0" dirty="0">
              <a:solidFill>
                <a:srgbClr val="374151"/>
              </a:solidFill>
              <a:effectLst/>
              <a:latin typeface="Times" panose="02020603050405020304" pitchFamily="18" charset="0"/>
              <a:cs typeface="Times" panose="02020603050405020304" pitchFamily="18" charset="0"/>
            </a:endParaRPr>
          </a:p>
          <a:p>
            <a:pPr marL="742950" lvl="1" indent="-285750" algn="l">
              <a:buFont typeface="+mj-lt"/>
              <a:buAutoNum type="arabicPeriod"/>
            </a:pPr>
            <a:r>
              <a:rPr lang="en-US" b="0" i="0" dirty="0">
                <a:solidFill>
                  <a:srgbClr val="374151"/>
                </a:solidFill>
                <a:effectLst/>
                <a:latin typeface="Times" panose="02020603050405020304" pitchFamily="18" charset="0"/>
                <a:cs typeface="Times" panose="02020603050405020304" pitchFamily="18" charset="0"/>
              </a:rPr>
              <a:t>Eliminates common, non-contributory words like "and," "this," "is," enhancing the focus on meaningful content.</a:t>
            </a:r>
          </a:p>
          <a:p>
            <a:pPr marL="742950" lvl="1" indent="-285750" algn="l">
              <a:buFont typeface="+mj-lt"/>
              <a:buAutoNum type="arabicPeriod"/>
            </a:pPr>
            <a:r>
              <a:rPr lang="en-US" b="0" i="0" dirty="0">
                <a:solidFill>
                  <a:srgbClr val="374151"/>
                </a:solidFill>
                <a:effectLst/>
                <a:latin typeface="Times" panose="02020603050405020304" pitchFamily="18" charset="0"/>
                <a:cs typeface="Times" panose="02020603050405020304" pitchFamily="18" charset="0"/>
              </a:rPr>
              <a:t>Example: "I love look feel pillow" after removing stop words.</a:t>
            </a:r>
          </a:p>
          <a:p>
            <a:pPr algn="l">
              <a:buFont typeface="+mj-lt"/>
              <a:buAutoNum type="arabicPeriod"/>
            </a:pPr>
            <a:r>
              <a:rPr lang="en-US" b="1" i="0" dirty="0">
                <a:solidFill>
                  <a:srgbClr val="374151"/>
                </a:solidFill>
                <a:effectLst/>
                <a:latin typeface="Times" panose="02020603050405020304" pitchFamily="18" charset="0"/>
                <a:cs typeface="Times" panose="02020603050405020304" pitchFamily="18" charset="0"/>
              </a:rPr>
              <a:t>Lemmatization:</a:t>
            </a:r>
            <a:endParaRPr lang="en-US" b="0" i="0" dirty="0">
              <a:solidFill>
                <a:srgbClr val="374151"/>
              </a:solidFill>
              <a:effectLst/>
              <a:latin typeface="Times" panose="02020603050405020304" pitchFamily="18" charset="0"/>
              <a:cs typeface="Times" panose="02020603050405020304" pitchFamily="18" charset="0"/>
            </a:endParaRPr>
          </a:p>
          <a:p>
            <a:pPr marL="742950" lvl="1" indent="-285750" algn="l">
              <a:buFont typeface="+mj-lt"/>
              <a:buAutoNum type="arabicPeriod"/>
            </a:pPr>
            <a:r>
              <a:rPr lang="en-US" b="0" i="0" dirty="0">
                <a:solidFill>
                  <a:srgbClr val="374151"/>
                </a:solidFill>
                <a:effectLst/>
                <a:latin typeface="Times" panose="02020603050405020304" pitchFamily="18" charset="0"/>
                <a:cs typeface="Times" panose="02020603050405020304" pitchFamily="18" charset="0"/>
              </a:rPr>
              <a:t>Converts words to their base or dictionary form, ensuring consistency in word representation.</a:t>
            </a:r>
          </a:p>
          <a:p>
            <a:pPr marL="742950" lvl="1" indent="-285750" algn="l">
              <a:buFont typeface="+mj-lt"/>
              <a:buAutoNum type="arabicPeriod"/>
            </a:pPr>
            <a:r>
              <a:rPr lang="en-US" b="0" i="0" dirty="0">
                <a:solidFill>
                  <a:srgbClr val="374151"/>
                </a:solidFill>
                <a:effectLst/>
                <a:latin typeface="Times" panose="02020603050405020304" pitchFamily="18" charset="0"/>
                <a:cs typeface="Times" panose="02020603050405020304" pitchFamily="18" charset="0"/>
              </a:rPr>
              <a:t>Example: "caring" is lemmatized to "care."</a:t>
            </a:r>
          </a:p>
          <a:p>
            <a:pPr marL="0" marR="0" algn="just">
              <a:spcBef>
                <a:spcPts val="1200"/>
              </a:spcBef>
              <a:spcAft>
                <a:spcPts val="1200"/>
              </a:spcAft>
            </a:pPr>
            <a:endParaRPr lang="en-US"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AA8A278-5E35-FC99-AFA2-3FB2FA515443}"/>
              </a:ext>
            </a:extLst>
          </p:cNvPr>
          <p:cNvSpPr txBox="1"/>
          <p:nvPr/>
        </p:nvSpPr>
        <p:spPr>
          <a:xfrm>
            <a:off x="4595266" y="332308"/>
            <a:ext cx="3001467" cy="630942"/>
          </a:xfrm>
          <a:prstGeom prst="rect">
            <a:avLst/>
          </a:prstGeom>
          <a:noFill/>
        </p:spPr>
        <p:txBody>
          <a:bodyPr wrap="square">
            <a:spAutoFit/>
          </a:bodyPr>
          <a:lstStyle/>
          <a:p>
            <a:r>
              <a:rPr lang="en-US" sz="3500" b="1" dirty="0">
                <a:latin typeface="Times" panose="02020603050405020304" pitchFamily="18" charset="0"/>
                <a:cs typeface="Times" panose="02020603050405020304" pitchFamily="18" charset="0"/>
              </a:rPr>
              <a:t>Methodology</a:t>
            </a:r>
          </a:p>
        </p:txBody>
      </p:sp>
    </p:spTree>
    <p:extLst>
      <p:ext uri="{BB962C8B-B14F-4D97-AF65-F5344CB8AC3E}">
        <p14:creationId xmlns:p14="http://schemas.microsoft.com/office/powerpoint/2010/main" val="120506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34">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8E9372-10C9-4FE2-AA18-D3757770284E}"/>
              </a:ext>
            </a:extLst>
          </p:cNvPr>
          <p:cNvSpPr>
            <a:spLocks noGrp="1"/>
          </p:cNvSpPr>
          <p:nvPr>
            <p:ph type="title"/>
          </p:nvPr>
        </p:nvSpPr>
        <p:spPr>
          <a:xfrm>
            <a:off x="621792" y="1161288"/>
            <a:ext cx="3602736" cy="4526280"/>
          </a:xfrm>
        </p:spPr>
        <p:txBody>
          <a:bodyPr vert="horz" lIns="91440" tIns="45720" rIns="91440" bIns="45720" rtlCol="0" anchor="ctr">
            <a:normAutofit/>
          </a:bodyPr>
          <a:lstStyle/>
          <a:p>
            <a:pPr>
              <a:spcAft>
                <a:spcPts val="600"/>
              </a:spcAft>
            </a:pPr>
            <a:r>
              <a:rPr lang="en-US" sz="3500" b="1" dirty="0">
                <a:latin typeface="Times" panose="02020603050405020304" pitchFamily="18" charset="0"/>
                <a:cs typeface="Times" panose="02020603050405020304" pitchFamily="18" charset="0"/>
              </a:rPr>
              <a:t>Feature extraction</a:t>
            </a:r>
            <a:br>
              <a:rPr lang="en-US" sz="3500" b="1" dirty="0">
                <a:latin typeface="Times" panose="02020603050405020304" pitchFamily="18" charset="0"/>
                <a:cs typeface="Times" panose="02020603050405020304" pitchFamily="18" charset="0"/>
              </a:rPr>
            </a:br>
            <a:endParaRPr lang="en-US" sz="3500" dirty="0">
              <a:latin typeface="Times" panose="02020603050405020304" pitchFamily="18" charset="0"/>
              <a:cs typeface="Times" panose="02020603050405020304" pitchFamily="18" charset="0"/>
            </a:endParaRPr>
          </a:p>
        </p:txBody>
      </p:sp>
      <p:sp>
        <p:nvSpPr>
          <p:cNvPr id="37" name="Rectangle 3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891003F3-F17A-4CAC-B7CA-4C498BA84E7B}"/>
              </a:ext>
            </a:extLst>
          </p:cNvPr>
          <p:cNvSpPr>
            <a:spLocks noGrp="1"/>
          </p:cNvSpPr>
          <p:nvPr>
            <p:ph type="sldNum" sz="quarter" idx="20"/>
          </p:nvPr>
        </p:nvSpPr>
        <p:spPr>
          <a:xfrm>
            <a:off x="8801100"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7</a:t>
            </a:fld>
            <a:endParaRPr lang="en-US"/>
          </a:p>
        </p:txBody>
      </p:sp>
      <p:graphicFrame>
        <p:nvGraphicFramePr>
          <p:cNvPr id="38" name="Content Placeholder 2">
            <a:extLst>
              <a:ext uri="{FF2B5EF4-FFF2-40B4-BE49-F238E27FC236}">
                <a16:creationId xmlns:a16="http://schemas.microsoft.com/office/drawing/2014/main" id="{FA011D22-B372-8F7E-4659-A599BAEB7FEE}"/>
              </a:ext>
            </a:extLst>
          </p:cNvPr>
          <p:cNvGraphicFramePr>
            <a:graphicFrameLocks noGrp="1"/>
          </p:cNvGraphicFramePr>
          <p:nvPr>
            <p:ph idx="1"/>
            <p:extLst>
              <p:ext uri="{D42A27DB-BD31-4B8C-83A1-F6EECF244321}">
                <p14:modId xmlns:p14="http://schemas.microsoft.com/office/powerpoint/2010/main" val="114502960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5792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3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dirty="0"/>
              <a:t>Algorithms</a:t>
            </a:r>
            <a:br>
              <a:rPr lang="en-US" sz="4000" dirty="0"/>
            </a:br>
            <a:endParaRPr lang="en-US" sz="4000" dirty="0"/>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a:xfrm>
            <a:off x="8801100"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8</a:t>
            </a:fld>
            <a:endParaRPr lang="en-US"/>
          </a:p>
        </p:txBody>
      </p:sp>
      <p:graphicFrame>
        <p:nvGraphicFramePr>
          <p:cNvPr id="35" name="Content Placeholder 2">
            <a:extLst>
              <a:ext uri="{FF2B5EF4-FFF2-40B4-BE49-F238E27FC236}">
                <a16:creationId xmlns:a16="http://schemas.microsoft.com/office/drawing/2014/main" id="{E351546D-86CC-E04C-CEC0-78E63DAB964F}"/>
              </a:ext>
            </a:extLst>
          </p:cNvPr>
          <p:cNvGraphicFramePr>
            <a:graphicFrameLocks noGrp="1"/>
          </p:cNvGraphicFramePr>
          <p:nvPr>
            <p:ph idx="1"/>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0610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5AD178-6A61-CC84-9310-3A16E0CDA5B6}"/>
              </a:ext>
            </a:extLst>
          </p:cNvPr>
          <p:cNvSpPr>
            <a:spLocks noGrp="1"/>
          </p:cNvSpPr>
          <p:nvPr>
            <p:ph type="sldNum" sz="quarter" idx="12"/>
          </p:nvPr>
        </p:nvSpPr>
        <p:spPr/>
        <p:txBody>
          <a:bodyPr/>
          <a:lstStyle/>
          <a:p>
            <a:fld id="{A65A5C87-DF58-40C8-B092-1DE63DB4547E}" type="slidenum">
              <a:rPr lang="en-US" smtClean="0"/>
              <a:t>9</a:t>
            </a:fld>
            <a:endParaRPr lang="en-US" dirty="0"/>
          </a:p>
        </p:txBody>
      </p:sp>
      <p:pic>
        <p:nvPicPr>
          <p:cNvPr id="5" name="Picture 4">
            <a:extLst>
              <a:ext uri="{FF2B5EF4-FFF2-40B4-BE49-F238E27FC236}">
                <a16:creationId xmlns:a16="http://schemas.microsoft.com/office/drawing/2014/main" id="{6E48BA2A-F21F-9C61-3CA2-0A78FC6C257C}"/>
              </a:ext>
            </a:extLst>
          </p:cNvPr>
          <p:cNvPicPr>
            <a:picLocks noChangeAspect="1"/>
          </p:cNvPicPr>
          <p:nvPr/>
        </p:nvPicPr>
        <p:blipFill>
          <a:blip r:embed="rId2"/>
          <a:stretch>
            <a:fillRect/>
          </a:stretch>
        </p:blipFill>
        <p:spPr>
          <a:xfrm>
            <a:off x="2038350" y="1381125"/>
            <a:ext cx="8048625" cy="4124325"/>
          </a:xfrm>
          <a:prstGeom prst="rect">
            <a:avLst/>
          </a:prstGeom>
        </p:spPr>
      </p:pic>
      <p:sp>
        <p:nvSpPr>
          <p:cNvPr id="7" name="TextBox 6">
            <a:extLst>
              <a:ext uri="{FF2B5EF4-FFF2-40B4-BE49-F238E27FC236}">
                <a16:creationId xmlns:a16="http://schemas.microsoft.com/office/drawing/2014/main" id="{DFB542F0-9C45-60D1-1A52-8D84CD93F056}"/>
              </a:ext>
            </a:extLst>
          </p:cNvPr>
          <p:cNvSpPr txBox="1"/>
          <p:nvPr/>
        </p:nvSpPr>
        <p:spPr>
          <a:xfrm>
            <a:off x="3448050" y="530225"/>
            <a:ext cx="6096000" cy="630942"/>
          </a:xfrm>
          <a:prstGeom prst="rect">
            <a:avLst/>
          </a:prstGeom>
          <a:noFill/>
        </p:spPr>
        <p:txBody>
          <a:bodyPr wrap="square">
            <a:spAutoFit/>
          </a:bodyPr>
          <a:lstStyle/>
          <a:p>
            <a:r>
              <a:rPr lang="en-US" sz="3500" b="1" dirty="0">
                <a:latin typeface="Times" panose="02020603050405020304" pitchFamily="18" charset="0"/>
                <a:cs typeface="Times" panose="02020603050405020304" pitchFamily="18" charset="0"/>
              </a:rPr>
              <a:t>Screenshot – 1:Base Form</a:t>
            </a:r>
          </a:p>
        </p:txBody>
      </p:sp>
    </p:spTree>
    <p:extLst>
      <p:ext uri="{BB962C8B-B14F-4D97-AF65-F5344CB8AC3E}">
        <p14:creationId xmlns:p14="http://schemas.microsoft.com/office/powerpoint/2010/main" val="197977941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290D7697-8E53-4EA8-8CBB-9C19575257BF}">
  <ds:schemaRefs>
    <ds:schemaRef ds:uri="http://purl.org/dc/terms/"/>
    <ds:schemaRef ds:uri="http://purl.org/dc/elements/1.1/"/>
    <ds:schemaRef ds:uri="http://www.w3.org/XML/1998/namespace"/>
    <ds:schemaRef ds:uri="http://schemas.microsoft.com/office/2006/documentManagement/types"/>
    <ds:schemaRef ds:uri="http://purl.org/dc/dcmitype/"/>
    <ds:schemaRef ds:uri="http://schemas.microsoft.com/office/infopath/2007/PartnerControls"/>
    <ds:schemaRef ds:uri="16c05727-aa75-4e4a-9b5f-8a80a1165891"/>
    <ds:schemaRef ds:uri="http://schemas.openxmlformats.org/package/2006/metadata/core-properties"/>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544</TotalTime>
  <Words>1415</Words>
  <Application>Microsoft Office PowerPoint</Application>
  <PresentationFormat>Widescreen</PresentationFormat>
  <Paragraphs>194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Avenir Next LT Pro</vt:lpstr>
      <vt:lpstr>Calibri</vt:lpstr>
      <vt:lpstr>Times</vt:lpstr>
      <vt:lpstr>Times New Roman</vt:lpstr>
      <vt:lpstr>AccentBoxVTI</vt:lpstr>
      <vt:lpstr>PowerPoint Presentation</vt:lpstr>
      <vt:lpstr>In the vast expanse of e-commerce platforms, user reviews play a pivotal role in shaping consumer decisions . This analysis delves into the critical issue of fake reviews, a consequence of the substantial influence wielded by online feedback for both promotional and demotional purposes. This research aims to enhance trust in e-commerce by comprehensively studying the identification of fake reviews through various supervised machine learning models, offering insights to develop robust systems for a secure online shopping experience.</vt:lpstr>
      <vt:lpstr>Objectives</vt:lpstr>
      <vt:lpstr>Datasets Used</vt:lpstr>
      <vt:lpstr>PowerPoint Presentation</vt:lpstr>
      <vt:lpstr>PowerPoint Presentation</vt:lpstr>
      <vt:lpstr>Feature extraction </vt:lpstr>
      <vt:lpstr>Algorithms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iD-52 Shreya K Department Of Computer Science And Engineering , Sahyadri College Of Engineering &amp; Management, Mangaluru.</dc:title>
  <dc:creator>Shreya K</dc:creator>
  <cp:lastModifiedBy>Shreya K</cp:lastModifiedBy>
  <cp:revision>2</cp:revision>
  <dcterms:created xsi:type="dcterms:W3CDTF">2023-12-07T10:17:38Z</dcterms:created>
  <dcterms:modified xsi:type="dcterms:W3CDTF">2023-12-09T02:34:40Z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