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p:regular r:id="rId10"/>
      <p:bold r:id="rId11"/>
      <p:italic r:id="rId12"/>
      <p:boldItalic r:id="rId13"/>
    </p:embeddedFon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20d11b442e_0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20d11b442e_0_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20d11b442e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20d11b442e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20d11b442e_0_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20d11b442e_0_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400">
                <a:latin typeface="Times New Roman"/>
                <a:ea typeface="Times New Roman"/>
                <a:cs typeface="Times New Roman"/>
                <a:sym typeface="Times New Roman"/>
              </a:rPr>
              <a:t>Project Reflection - RJC Data Team</a:t>
            </a:r>
            <a:endParaRPr sz="4400">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Hannah Huston, Emily Manfred, Elizabeth Rhee, </a:t>
            </a:r>
            <a:r>
              <a:rPr lang="en">
                <a:solidFill>
                  <a:schemeClr val="dk1"/>
                </a:solidFill>
                <a:latin typeface="Times New Roman"/>
                <a:ea typeface="Times New Roman"/>
                <a:cs typeface="Times New Roman"/>
                <a:sym typeface="Times New Roman"/>
              </a:rPr>
              <a:t>Manuela Roca Zapata, Mariam Jafri</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p:nvPr/>
        </p:nvSpPr>
        <p:spPr>
          <a:xfrm flipH="1" rot="910386">
            <a:off x="7277548" y="2520164"/>
            <a:ext cx="1488904" cy="7191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rot="-910386">
            <a:off x="5905970" y="2520164"/>
            <a:ext cx="1488904" cy="7191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flipH="1" rot="910386">
            <a:off x="4517901" y="2520164"/>
            <a:ext cx="1488904" cy="7191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rot="-910386">
            <a:off x="3146323" y="2520164"/>
            <a:ext cx="1488904" cy="7191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flipH="1" rot="910386">
            <a:off x="1763776" y="2520164"/>
            <a:ext cx="1488904" cy="71912"/>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 name="Google Shape;65;p14"/>
          <p:cNvGrpSpPr/>
          <p:nvPr/>
        </p:nvGrpSpPr>
        <p:grpSpPr>
          <a:xfrm>
            <a:off x="2198051" y="2595658"/>
            <a:ext cx="2084185" cy="1686567"/>
            <a:chOff x="2683803" y="2476282"/>
            <a:chExt cx="1712700" cy="1297859"/>
          </a:xfrm>
        </p:grpSpPr>
        <p:sp>
          <p:nvSpPr>
            <p:cNvPr id="66" name="Google Shape;66;p14"/>
            <p:cNvSpPr txBox="1"/>
            <p:nvPr/>
          </p:nvSpPr>
          <p:spPr>
            <a:xfrm>
              <a:off x="3191705" y="2737212"/>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solidFill>
                    <a:srgbClr val="701C7F"/>
                  </a:solidFill>
                  <a:latin typeface="Roboto"/>
                  <a:ea typeface="Roboto"/>
                  <a:cs typeface="Roboto"/>
                  <a:sym typeface="Roboto"/>
                </a:rPr>
                <a:t>Sep. 25</a:t>
              </a:r>
              <a:endParaRPr b="1" sz="1200">
                <a:solidFill>
                  <a:srgbClr val="701C7F"/>
                </a:solidFill>
                <a:latin typeface="Roboto"/>
                <a:ea typeface="Roboto"/>
                <a:cs typeface="Roboto"/>
                <a:sym typeface="Roboto"/>
              </a:endParaRPr>
            </a:p>
          </p:txBody>
        </p:sp>
        <p:sp>
          <p:nvSpPr>
            <p:cNvPr id="67" name="Google Shape;67;p14"/>
            <p:cNvSpPr/>
            <p:nvPr/>
          </p:nvSpPr>
          <p:spPr>
            <a:xfrm rot="-1789476">
              <a:off x="3430789" y="2505556"/>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2683803" y="3070640"/>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9" name="Google Shape;69;p14"/>
            <p:cNvSpPr txBox="1"/>
            <p:nvPr/>
          </p:nvSpPr>
          <p:spPr>
            <a:xfrm>
              <a:off x="2728053" y="3107840"/>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rgbClr val="FFFFFF"/>
                  </a:solidFill>
                  <a:latin typeface="Roboto"/>
                  <a:ea typeface="Roboto"/>
                  <a:cs typeface="Roboto"/>
                  <a:sym typeface="Roboto"/>
                </a:rPr>
                <a:t>This was our first meeting with Prof. Fox, who gave us our initial project problem - use HMDA data to support housing discrimination claims</a:t>
              </a:r>
              <a:endParaRPr sz="800">
                <a:solidFill>
                  <a:srgbClr val="FFFFFF"/>
                </a:solidFill>
              </a:endParaRPr>
            </a:p>
          </p:txBody>
        </p:sp>
        <p:sp>
          <p:nvSpPr>
            <p:cNvPr id="70" name="Google Shape;70;p14"/>
            <p:cNvSpPr/>
            <p:nvPr/>
          </p:nvSpPr>
          <p:spPr>
            <a:xfrm>
              <a:off x="3495153" y="3005991"/>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14"/>
          <p:cNvGrpSpPr/>
          <p:nvPr/>
        </p:nvGrpSpPr>
        <p:grpSpPr>
          <a:xfrm>
            <a:off x="4811065" y="2595629"/>
            <a:ext cx="2297416" cy="1519441"/>
            <a:chOff x="4734203" y="2543425"/>
            <a:chExt cx="1712700" cy="1230715"/>
          </a:xfrm>
        </p:grpSpPr>
        <p:sp>
          <p:nvSpPr>
            <p:cNvPr id="72" name="Google Shape;72;p14"/>
            <p:cNvSpPr/>
            <p:nvPr/>
          </p:nvSpPr>
          <p:spPr>
            <a:xfrm rot="-1789476">
              <a:off x="5510320" y="2572699"/>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txBox="1"/>
            <p:nvPr/>
          </p:nvSpPr>
          <p:spPr>
            <a:xfrm>
              <a:off x="5234191" y="2737212"/>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solidFill>
                    <a:srgbClr val="5E5E5E"/>
                  </a:solidFill>
                  <a:latin typeface="Roboto"/>
                  <a:ea typeface="Roboto"/>
                  <a:cs typeface="Roboto"/>
                  <a:sym typeface="Roboto"/>
                </a:rPr>
                <a:t>Nov. 13 </a:t>
              </a:r>
              <a:endParaRPr b="1" sz="1200">
                <a:solidFill>
                  <a:srgbClr val="5E5E5E"/>
                </a:solidFill>
                <a:latin typeface="Roboto"/>
                <a:ea typeface="Roboto"/>
                <a:cs typeface="Roboto"/>
                <a:sym typeface="Roboto"/>
              </a:endParaRPr>
            </a:p>
          </p:txBody>
        </p:sp>
        <p:sp>
          <p:nvSpPr>
            <p:cNvPr id="74" name="Google Shape;74;p14"/>
            <p:cNvSpPr/>
            <p:nvPr/>
          </p:nvSpPr>
          <p:spPr>
            <a:xfrm>
              <a:off x="4734203" y="3070640"/>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5" name="Google Shape;75;p14"/>
            <p:cNvSpPr txBox="1"/>
            <p:nvPr/>
          </p:nvSpPr>
          <p:spPr>
            <a:xfrm>
              <a:off x="4778453" y="3107840"/>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rgbClr val="5E5E5E"/>
                  </a:solidFill>
                  <a:latin typeface="Roboto"/>
                  <a:ea typeface="Roboto"/>
                  <a:cs typeface="Roboto"/>
                  <a:sym typeface="Roboto"/>
                </a:rPr>
                <a:t>During class, we met </a:t>
              </a:r>
              <a:r>
                <a:rPr lang="en" sz="800">
                  <a:solidFill>
                    <a:srgbClr val="5E5E5E"/>
                  </a:solidFill>
                  <a:latin typeface="Roboto"/>
                  <a:ea typeface="Roboto"/>
                  <a:cs typeface="Roboto"/>
                  <a:sym typeface="Roboto"/>
                </a:rPr>
                <a:t>with</a:t>
              </a:r>
              <a:r>
                <a:rPr lang="en" sz="800">
                  <a:solidFill>
                    <a:srgbClr val="5E5E5E"/>
                  </a:solidFill>
                  <a:latin typeface="Roboto"/>
                  <a:ea typeface="Roboto"/>
                  <a:cs typeface="Roboto"/>
                  <a:sym typeface="Roboto"/>
                </a:rPr>
                <a:t> Prof. Kumar and worked on cleaning up our </a:t>
              </a:r>
              <a:r>
                <a:rPr lang="en" sz="800">
                  <a:solidFill>
                    <a:srgbClr val="5E5E5E"/>
                  </a:solidFill>
                  <a:latin typeface="Roboto"/>
                  <a:ea typeface="Roboto"/>
                  <a:cs typeface="Roboto"/>
                  <a:sym typeface="Roboto"/>
                </a:rPr>
                <a:t>visualizations</a:t>
              </a:r>
              <a:r>
                <a:rPr lang="en" sz="800">
                  <a:solidFill>
                    <a:srgbClr val="5E5E5E"/>
                  </a:solidFill>
                  <a:latin typeface="Roboto"/>
                  <a:ea typeface="Roboto"/>
                  <a:cs typeface="Roboto"/>
                  <a:sym typeface="Roboto"/>
                </a:rPr>
                <a:t> and the importance of adjusting for population as well as added in more background information about South Bend.</a:t>
              </a:r>
              <a:endParaRPr sz="800">
                <a:solidFill>
                  <a:srgbClr val="5E5E5E"/>
                </a:solidFill>
              </a:endParaRPr>
            </a:p>
          </p:txBody>
        </p:sp>
        <p:sp>
          <p:nvSpPr>
            <p:cNvPr id="76" name="Google Shape;76;p14"/>
            <p:cNvSpPr/>
            <p:nvPr/>
          </p:nvSpPr>
          <p:spPr>
            <a:xfrm>
              <a:off x="5545553" y="3005991"/>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4"/>
          <p:cNvSpPr/>
          <p:nvPr/>
        </p:nvSpPr>
        <p:spPr>
          <a:xfrm rot="-910386">
            <a:off x="392198" y="2520164"/>
            <a:ext cx="1488904" cy="71912"/>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14"/>
          <p:cNvGrpSpPr/>
          <p:nvPr/>
        </p:nvGrpSpPr>
        <p:grpSpPr>
          <a:xfrm>
            <a:off x="720864" y="928124"/>
            <a:ext cx="2275013" cy="1574525"/>
            <a:chOff x="1607767" y="1221570"/>
            <a:chExt cx="1746785" cy="1246754"/>
          </a:xfrm>
        </p:grpSpPr>
        <p:sp>
          <p:nvSpPr>
            <p:cNvPr id="79" name="Google Shape;79;p14"/>
            <p:cNvSpPr/>
            <p:nvPr/>
          </p:nvSpPr>
          <p:spPr>
            <a:xfrm>
              <a:off x="1641853" y="1221570"/>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0" name="Google Shape;80;p14"/>
            <p:cNvSpPr txBox="1"/>
            <p:nvPr/>
          </p:nvSpPr>
          <p:spPr>
            <a:xfrm>
              <a:off x="2148922" y="1986924"/>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solidFill>
                    <a:srgbClr val="701C7F"/>
                  </a:solidFill>
                  <a:latin typeface="Roboto"/>
                  <a:ea typeface="Roboto"/>
                  <a:cs typeface="Roboto"/>
                  <a:sym typeface="Roboto"/>
                </a:rPr>
                <a:t>Sep. 9</a:t>
              </a:r>
              <a:endParaRPr b="1" sz="1200">
                <a:solidFill>
                  <a:srgbClr val="701C7F"/>
                </a:solidFill>
                <a:latin typeface="Roboto"/>
                <a:ea typeface="Roboto"/>
                <a:cs typeface="Roboto"/>
                <a:sym typeface="Roboto"/>
              </a:endParaRPr>
            </a:p>
          </p:txBody>
        </p:sp>
        <p:sp>
          <p:nvSpPr>
            <p:cNvPr id="81" name="Google Shape;81;p14"/>
            <p:cNvSpPr/>
            <p:nvPr/>
          </p:nvSpPr>
          <p:spPr>
            <a:xfrm rot="10800000">
              <a:off x="2453178" y="1920663"/>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txBox="1"/>
            <p:nvPr/>
          </p:nvSpPr>
          <p:spPr>
            <a:xfrm>
              <a:off x="1607767" y="1221575"/>
              <a:ext cx="1712700" cy="613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rgbClr val="FFFFFF"/>
                  </a:solidFill>
                  <a:latin typeface="Roboto"/>
                  <a:ea typeface="Roboto"/>
                  <a:cs typeface="Roboto"/>
                  <a:sym typeface="Roboto"/>
                </a:rPr>
                <a:t>This was the day of our initial meeting with Darryl. This is when we narrowed down the initial scope of our project and were led to the Housing Committee, as it had the most usable data.</a:t>
              </a:r>
              <a:endParaRPr sz="800">
                <a:solidFill>
                  <a:srgbClr val="FFFFFF"/>
                </a:solidFill>
              </a:endParaRPr>
            </a:p>
          </p:txBody>
        </p:sp>
        <p:sp>
          <p:nvSpPr>
            <p:cNvPr id="83" name="Google Shape;83;p14"/>
            <p:cNvSpPr/>
            <p:nvPr/>
          </p:nvSpPr>
          <p:spPr>
            <a:xfrm rot="-1789476">
              <a:off x="2415143" y="2278597"/>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 name="Google Shape;84;p14"/>
          <p:cNvGrpSpPr/>
          <p:nvPr/>
        </p:nvGrpSpPr>
        <p:grpSpPr>
          <a:xfrm>
            <a:off x="6172595" y="963666"/>
            <a:ext cx="2297416" cy="1539242"/>
            <a:chOff x="5770307" y="1221570"/>
            <a:chExt cx="1712700" cy="1246754"/>
          </a:xfrm>
        </p:grpSpPr>
        <p:sp>
          <p:nvSpPr>
            <p:cNvPr id="85" name="Google Shape;85;p14"/>
            <p:cNvSpPr/>
            <p:nvPr/>
          </p:nvSpPr>
          <p:spPr>
            <a:xfrm rot="-1789476">
              <a:off x="6546711" y="2278597"/>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txBox="1"/>
            <p:nvPr/>
          </p:nvSpPr>
          <p:spPr>
            <a:xfrm>
              <a:off x="6290844" y="1986924"/>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solidFill>
                    <a:srgbClr val="5E5E5E"/>
                  </a:solidFill>
                  <a:latin typeface="Roboto"/>
                  <a:ea typeface="Roboto"/>
                  <a:cs typeface="Roboto"/>
                  <a:sym typeface="Roboto"/>
                </a:rPr>
                <a:t>Dec. 4</a:t>
              </a:r>
              <a:endParaRPr b="1" sz="1200">
                <a:solidFill>
                  <a:srgbClr val="5E5E5E"/>
                </a:solidFill>
                <a:latin typeface="Roboto"/>
                <a:ea typeface="Roboto"/>
                <a:cs typeface="Roboto"/>
                <a:sym typeface="Roboto"/>
              </a:endParaRPr>
            </a:p>
          </p:txBody>
        </p:sp>
        <p:sp>
          <p:nvSpPr>
            <p:cNvPr id="87" name="Google Shape;87;p14"/>
            <p:cNvSpPr/>
            <p:nvPr/>
          </p:nvSpPr>
          <p:spPr>
            <a:xfrm>
              <a:off x="5770307" y="1221570"/>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8" name="Google Shape;88;p14"/>
            <p:cNvSpPr/>
            <p:nvPr/>
          </p:nvSpPr>
          <p:spPr>
            <a:xfrm rot="10800000">
              <a:off x="6581632" y="1920663"/>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txBox="1"/>
            <p:nvPr/>
          </p:nvSpPr>
          <p:spPr>
            <a:xfrm>
              <a:off x="5814557" y="1258770"/>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rgbClr val="5E5E5E"/>
                  </a:solidFill>
                  <a:latin typeface="Roboto"/>
                  <a:ea typeface="Roboto"/>
                  <a:cs typeface="Roboto"/>
                  <a:sym typeface="Roboto"/>
                </a:rPr>
                <a:t>This was the date of our final presentation to Prof. Fox. We had a successful presentation where we demonstrated our research and </a:t>
              </a:r>
              <a:r>
                <a:rPr lang="en" sz="800">
                  <a:solidFill>
                    <a:srgbClr val="5E5E5E"/>
                  </a:solidFill>
                  <a:latin typeface="Roboto"/>
                  <a:ea typeface="Roboto"/>
                  <a:cs typeface="Roboto"/>
                  <a:sym typeface="Roboto"/>
                </a:rPr>
                <a:t>visualization</a:t>
              </a:r>
              <a:r>
                <a:rPr lang="en" sz="800">
                  <a:solidFill>
                    <a:srgbClr val="5E5E5E"/>
                  </a:solidFill>
                  <a:latin typeface="Roboto"/>
                  <a:ea typeface="Roboto"/>
                  <a:cs typeface="Roboto"/>
                  <a:sym typeface="Roboto"/>
                </a:rPr>
                <a:t> skills </a:t>
              </a:r>
              <a:endParaRPr sz="800">
                <a:solidFill>
                  <a:srgbClr val="5E5E5E"/>
                </a:solidFill>
              </a:endParaRPr>
            </a:p>
          </p:txBody>
        </p:sp>
      </p:grpSp>
      <p:grpSp>
        <p:nvGrpSpPr>
          <p:cNvPr id="90" name="Google Shape;90;p14"/>
          <p:cNvGrpSpPr/>
          <p:nvPr/>
        </p:nvGrpSpPr>
        <p:grpSpPr>
          <a:xfrm>
            <a:off x="3413326" y="963666"/>
            <a:ext cx="2297416" cy="1539242"/>
            <a:chOff x="3692203" y="1221570"/>
            <a:chExt cx="1712700" cy="1246754"/>
          </a:xfrm>
        </p:grpSpPr>
        <p:sp>
          <p:nvSpPr>
            <p:cNvPr id="91" name="Google Shape;91;p14"/>
            <p:cNvSpPr/>
            <p:nvPr/>
          </p:nvSpPr>
          <p:spPr>
            <a:xfrm rot="-1789476">
              <a:off x="4468320" y="2278597"/>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txBox="1"/>
            <p:nvPr/>
          </p:nvSpPr>
          <p:spPr>
            <a:xfrm>
              <a:off x="4204633" y="1986924"/>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solidFill>
                    <a:srgbClr val="5E5E5E"/>
                  </a:solidFill>
                  <a:latin typeface="Roboto"/>
                  <a:ea typeface="Roboto"/>
                  <a:cs typeface="Roboto"/>
                  <a:sym typeface="Roboto"/>
                </a:rPr>
                <a:t>Oct. 30</a:t>
              </a:r>
              <a:endParaRPr b="1" sz="1200">
                <a:solidFill>
                  <a:srgbClr val="5E5E5E"/>
                </a:solidFill>
                <a:latin typeface="Roboto"/>
                <a:ea typeface="Roboto"/>
                <a:cs typeface="Roboto"/>
                <a:sym typeface="Roboto"/>
              </a:endParaRPr>
            </a:p>
          </p:txBody>
        </p:sp>
        <p:sp>
          <p:nvSpPr>
            <p:cNvPr id="93" name="Google Shape;93;p14"/>
            <p:cNvSpPr/>
            <p:nvPr/>
          </p:nvSpPr>
          <p:spPr>
            <a:xfrm>
              <a:off x="3692203" y="1221570"/>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4" name="Google Shape;94;p14"/>
            <p:cNvSpPr/>
            <p:nvPr/>
          </p:nvSpPr>
          <p:spPr>
            <a:xfrm rot="10800000">
              <a:off x="4503528" y="1920663"/>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txBox="1"/>
            <p:nvPr/>
          </p:nvSpPr>
          <p:spPr>
            <a:xfrm>
              <a:off x="3753012" y="1221571"/>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rgbClr val="5E5E5E"/>
                  </a:solidFill>
                  <a:latin typeface="Roboto"/>
                  <a:ea typeface="Roboto"/>
                  <a:cs typeface="Roboto"/>
                  <a:sym typeface="Roboto"/>
                </a:rPr>
                <a:t>After we had performed initial research and visualizations, we met again with Prof. Fox and got feedback on whether our visualizations met her standards and began on fixes and our final presentation.</a:t>
              </a:r>
              <a:endParaRPr sz="800">
                <a:solidFill>
                  <a:srgbClr val="5E5E5E"/>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Reflection Questions</a:t>
            </a:r>
            <a:endParaRPr>
              <a:latin typeface="Times New Roman"/>
              <a:ea typeface="Times New Roman"/>
              <a:cs typeface="Times New Roman"/>
              <a:sym typeface="Times New Roman"/>
            </a:endParaRPr>
          </a:p>
        </p:txBody>
      </p:sp>
      <p:sp>
        <p:nvSpPr>
          <p:cNvPr id="101" name="Google Shape;101;p15"/>
          <p:cNvSpPr txBox="1"/>
          <p:nvPr>
            <p:ph idx="1" type="body"/>
          </p:nvPr>
        </p:nvSpPr>
        <p:spPr>
          <a:xfrm>
            <a:off x="311700" y="1017725"/>
            <a:ext cx="8520600" cy="3851400"/>
          </a:xfrm>
          <a:prstGeom prst="rect">
            <a:avLst/>
          </a:prstGeom>
        </p:spPr>
        <p:txBody>
          <a:bodyPr anchorCtr="0" anchor="t" bIns="91425" lIns="91425" spcFirstLastPara="1" rIns="91425" wrap="square" tIns="91425">
            <a:noAutofit/>
          </a:bodyPr>
          <a:lstStyle/>
          <a:p>
            <a:pPr indent="-304800" lvl="0" marL="6985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What worked well this semester in the group?</a:t>
            </a:r>
            <a:endParaRPr sz="1200">
              <a:solidFill>
                <a:schemeClr val="dk1"/>
              </a:solidFill>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Font typeface="Times New Roman"/>
              <a:buAutoNum type="alphaLcPeriod"/>
            </a:pPr>
            <a:r>
              <a:rPr lang="en" sz="1200">
                <a:solidFill>
                  <a:schemeClr val="dk1"/>
                </a:solidFill>
                <a:latin typeface="Times New Roman"/>
                <a:ea typeface="Times New Roman"/>
                <a:cs typeface="Times New Roman"/>
                <a:sym typeface="Times New Roman"/>
              </a:rPr>
              <a:t>Our communication worked very well. We had group message that allowed us to quickly let others know what we have done, what needs to be done, what </a:t>
            </a:r>
            <a:r>
              <a:rPr lang="en" sz="1200">
                <a:solidFill>
                  <a:schemeClr val="dk1"/>
                </a:solidFill>
                <a:latin typeface="Times New Roman"/>
                <a:ea typeface="Times New Roman"/>
                <a:cs typeface="Times New Roman"/>
                <a:sym typeface="Times New Roman"/>
              </a:rPr>
              <a:t>questions we had, </a:t>
            </a:r>
            <a:r>
              <a:rPr lang="en" sz="1200">
                <a:solidFill>
                  <a:schemeClr val="dk1"/>
                </a:solidFill>
                <a:latin typeface="Times New Roman"/>
                <a:ea typeface="Times New Roman"/>
                <a:cs typeface="Times New Roman"/>
                <a:sym typeface="Times New Roman"/>
              </a:rPr>
              <a:t>and any reminders of deadlines. </a:t>
            </a:r>
            <a:endParaRPr sz="1200">
              <a:solidFill>
                <a:schemeClr val="dk1"/>
              </a:solidFill>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Font typeface="Times New Roman"/>
              <a:buAutoNum type="alphaLcPeriod"/>
            </a:pPr>
            <a:r>
              <a:rPr lang="en" sz="1200">
                <a:solidFill>
                  <a:schemeClr val="dk1"/>
                </a:solidFill>
                <a:latin typeface="Times New Roman"/>
                <a:ea typeface="Times New Roman"/>
                <a:cs typeface="Times New Roman"/>
                <a:sym typeface="Times New Roman"/>
              </a:rPr>
              <a:t>Additionally we were able to communicate with the leaders of a committee which </a:t>
            </a:r>
            <a:r>
              <a:rPr lang="en" sz="1200">
                <a:solidFill>
                  <a:schemeClr val="dk1"/>
                </a:solidFill>
                <a:latin typeface="Times New Roman"/>
                <a:ea typeface="Times New Roman"/>
                <a:cs typeface="Times New Roman"/>
                <a:sym typeface="Times New Roman"/>
              </a:rPr>
              <a:t>allowed</a:t>
            </a:r>
            <a:r>
              <a:rPr lang="en" sz="1200">
                <a:solidFill>
                  <a:schemeClr val="dk1"/>
                </a:solidFill>
                <a:latin typeface="Times New Roman"/>
                <a:ea typeface="Times New Roman"/>
                <a:cs typeface="Times New Roman"/>
                <a:sym typeface="Times New Roman"/>
              </a:rPr>
              <a:t> us to get the data we needed to create visualizations</a:t>
            </a:r>
            <a:endParaRPr sz="1200">
              <a:solidFill>
                <a:schemeClr val="dk1"/>
              </a:solidFill>
              <a:latin typeface="Times New Roman"/>
              <a:ea typeface="Times New Roman"/>
              <a:cs typeface="Times New Roman"/>
              <a:sym typeface="Times New Roman"/>
            </a:endParaRPr>
          </a:p>
          <a:p>
            <a:pPr indent="-304800" lvl="0" marL="6985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What you should have done differently?</a:t>
            </a:r>
            <a:endParaRPr sz="1200">
              <a:solidFill>
                <a:schemeClr val="dk1"/>
              </a:solidFill>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Font typeface="Times New Roman"/>
              <a:buAutoNum type="alphaLcPeriod"/>
            </a:pPr>
            <a:r>
              <a:rPr lang="en" sz="1200">
                <a:solidFill>
                  <a:schemeClr val="dk1"/>
                </a:solidFill>
                <a:latin typeface="Times New Roman"/>
                <a:ea typeface="Times New Roman"/>
                <a:cs typeface="Times New Roman"/>
                <a:sym typeface="Times New Roman"/>
              </a:rPr>
              <a:t>During the start of the project we lost a lot of time trying to find databases by ourselves, because of this we weren’t able to start creating visualizations until late. </a:t>
            </a:r>
            <a:endParaRPr sz="1200">
              <a:solidFill>
                <a:schemeClr val="dk1"/>
              </a:solidFill>
              <a:latin typeface="Times New Roman"/>
              <a:ea typeface="Times New Roman"/>
              <a:cs typeface="Times New Roman"/>
              <a:sym typeface="Times New Roman"/>
            </a:endParaRPr>
          </a:p>
          <a:p>
            <a:pPr indent="-304800" lvl="0" marL="6985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What were some external blockers that interrupted/disrupted your project work?</a:t>
            </a:r>
            <a:endParaRPr sz="1200">
              <a:solidFill>
                <a:schemeClr val="dk1"/>
              </a:solidFill>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Font typeface="Times New Roman"/>
              <a:buAutoNum type="alphaLcPeriod"/>
            </a:pPr>
            <a:r>
              <a:rPr lang="en" sz="1200">
                <a:solidFill>
                  <a:schemeClr val="dk1"/>
                </a:solidFill>
                <a:latin typeface="Times New Roman"/>
                <a:ea typeface="Times New Roman"/>
                <a:cs typeface="Times New Roman"/>
                <a:sym typeface="Times New Roman"/>
              </a:rPr>
              <a:t>Initially we had trouble finding the data we needed to be able to make our visualizations specially since we were trying to find information for all of the </a:t>
            </a:r>
            <a:r>
              <a:rPr lang="en" sz="1200">
                <a:solidFill>
                  <a:schemeClr val="dk1"/>
                </a:solidFill>
                <a:latin typeface="Times New Roman"/>
                <a:ea typeface="Times New Roman"/>
                <a:cs typeface="Times New Roman"/>
                <a:sym typeface="Times New Roman"/>
              </a:rPr>
              <a:t>committees. Therefore, we were forced to make our main goal more obtainable and we decided to focus only on housing.</a:t>
            </a:r>
            <a:endParaRPr sz="1200">
              <a:solidFill>
                <a:schemeClr val="dk1"/>
              </a:solidFill>
              <a:latin typeface="Times New Roman"/>
              <a:ea typeface="Times New Roman"/>
              <a:cs typeface="Times New Roman"/>
              <a:sym typeface="Times New Roman"/>
            </a:endParaRPr>
          </a:p>
          <a:p>
            <a:pPr indent="-304800" lvl="0" marL="6985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What are some good practices from the group work that you would want to keep for future projects?</a:t>
            </a:r>
            <a:endParaRPr sz="1200">
              <a:solidFill>
                <a:schemeClr val="dk1"/>
              </a:solidFill>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Font typeface="Times New Roman"/>
              <a:buAutoNum type="alphaLcPeriod"/>
            </a:pPr>
            <a:r>
              <a:rPr lang="en" sz="1200">
                <a:solidFill>
                  <a:schemeClr val="dk1"/>
                </a:solidFill>
                <a:latin typeface="Times New Roman"/>
                <a:ea typeface="Times New Roman"/>
                <a:cs typeface="Times New Roman"/>
                <a:sym typeface="Times New Roman"/>
              </a:rPr>
              <a:t>Effective communication is a must. Everyone always attended meetings and contributed in some way, but if they were not able, they let everyone on the team know, which was important so teammates were aware if they needed to help out or know that something would get done. I also liked our practice of splitting up some of the work because we cannot all code on the same document at the same time.</a:t>
            </a:r>
            <a:endParaRPr sz="1200">
              <a:solidFill>
                <a:schemeClr val="dk1"/>
              </a:solidFill>
              <a:latin typeface="Times New Roman"/>
              <a:ea typeface="Times New Roman"/>
              <a:cs typeface="Times New Roman"/>
              <a:sym typeface="Times New Roman"/>
            </a:endParaRPr>
          </a:p>
          <a:p>
            <a:pPr indent="0" lvl="0" marL="0" rtl="0" algn="l">
              <a:spcBef>
                <a:spcPts val="500"/>
              </a:spcBef>
              <a:spcAft>
                <a:spcPts val="0"/>
              </a:spcAft>
              <a:buNone/>
            </a:pPr>
            <a:r>
              <a:t/>
            </a:r>
            <a:endParaRPr sz="1200">
              <a:solidFill>
                <a:srgbClr val="333333"/>
              </a:solidFill>
              <a:highlight>
                <a:srgbClr val="FFFFFF"/>
              </a:highlight>
              <a:latin typeface="Lato"/>
              <a:ea typeface="Lato"/>
              <a:cs typeface="Lato"/>
              <a:sym typeface="Lato"/>
            </a:endParaRPr>
          </a:p>
          <a:p>
            <a:pPr indent="0" lvl="0" marL="0" rtl="0" algn="l">
              <a:spcBef>
                <a:spcPts val="5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Reflection Questions Cont.</a:t>
            </a:r>
            <a:endParaRPr>
              <a:latin typeface="Times New Roman"/>
              <a:ea typeface="Times New Roman"/>
              <a:cs typeface="Times New Roman"/>
              <a:sym typeface="Times New Roman"/>
            </a:endParaRPr>
          </a:p>
        </p:txBody>
      </p:sp>
      <p:sp>
        <p:nvSpPr>
          <p:cNvPr id="107" name="Google Shape;10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6985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What are some learnings from working on a real world project that you would want to remember for your future interaction with real world projects?</a:t>
            </a:r>
            <a:endParaRPr sz="1200">
              <a:solidFill>
                <a:schemeClr val="dk1"/>
              </a:solidFill>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Font typeface="Times New Roman"/>
              <a:buAutoNum type="alphaLcPeriod"/>
            </a:pPr>
            <a:r>
              <a:rPr lang="en" sz="1200">
                <a:solidFill>
                  <a:schemeClr val="dk1"/>
                </a:solidFill>
                <a:latin typeface="Times New Roman"/>
                <a:ea typeface="Times New Roman"/>
                <a:cs typeface="Times New Roman"/>
                <a:sym typeface="Times New Roman"/>
              </a:rPr>
              <a:t>Being able to make changes, adapting and adjusting is very important and something we experienced in this project. Because this project was new, there were many details that needed to be figured out in the beginning, so we mostly did research in the beginning and had to be flexible and patient with the many changes that were made to fit their needs and our abilities. We also started with a plan of splitting our team into tackling all of the subcommittee’s, but that would make us too spread out, so we ended up focusing on a single subcommittee. Working with a client was also useful because it was good practice of how to be professional as well as on time with deadlines or communicate if you cannot.</a:t>
            </a:r>
            <a:endParaRPr sz="1200">
              <a:solidFill>
                <a:schemeClr val="dk1"/>
              </a:solidFill>
              <a:latin typeface="Times New Roman"/>
              <a:ea typeface="Times New Roman"/>
              <a:cs typeface="Times New Roman"/>
              <a:sym typeface="Times New Roman"/>
            </a:endParaRPr>
          </a:p>
          <a:p>
            <a:pPr indent="-304800" lvl="0" marL="6985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What are some skills you learned through the process of the project?</a:t>
            </a:r>
            <a:endParaRPr sz="1200">
              <a:solidFill>
                <a:schemeClr val="dk1"/>
              </a:solidFill>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Font typeface="Times New Roman"/>
              <a:buAutoNum type="alphaLcPeriod"/>
            </a:pPr>
            <a:r>
              <a:rPr lang="en" sz="1200">
                <a:solidFill>
                  <a:schemeClr val="dk1"/>
                </a:solidFill>
                <a:latin typeface="Times New Roman"/>
                <a:ea typeface="Times New Roman"/>
                <a:cs typeface="Times New Roman"/>
                <a:sym typeface="Times New Roman"/>
              </a:rPr>
              <a:t>I learned a lot about how to properly use Python in order to visualize data and how to work with large datasets. I also learned more about statistical research and how data can help to support claims in almost all circumstances.</a:t>
            </a:r>
            <a:endParaRPr sz="1200">
              <a:solidFill>
                <a:schemeClr val="dk1"/>
              </a:solidFill>
              <a:latin typeface="Times New Roman"/>
              <a:ea typeface="Times New Roman"/>
              <a:cs typeface="Times New Roman"/>
              <a:sym typeface="Times New Roman"/>
            </a:endParaRPr>
          </a:p>
          <a:p>
            <a:pPr indent="-304800" lvl="0" marL="6985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What is the potential societal good that could be achieved when your project eventually gets implemented/deployed?</a:t>
            </a:r>
            <a:endParaRPr sz="1200">
              <a:solidFill>
                <a:schemeClr val="dk1"/>
              </a:solidFill>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Font typeface="Times New Roman"/>
              <a:buAutoNum type="alphaLcPeriod"/>
            </a:pPr>
            <a:r>
              <a:rPr lang="en" sz="1200">
                <a:solidFill>
                  <a:schemeClr val="dk1"/>
                </a:solidFill>
                <a:latin typeface="Times New Roman"/>
                <a:ea typeface="Times New Roman"/>
                <a:cs typeface="Times New Roman"/>
                <a:sym typeface="Times New Roman"/>
              </a:rPr>
              <a:t>The potential societal good that can be achieved is the ability for people in the South Bend community to be able to have fairer access to housing, as this data helps support the claim that the housing market in South Bend is unfair.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