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304" r:id="rId6"/>
    <p:sldId id="281" r:id="rId7"/>
    <p:sldId id="307" r:id="rId8"/>
    <p:sldId id="323" r:id="rId9"/>
    <p:sldId id="282" r:id="rId10"/>
    <p:sldId id="324" r:id="rId11"/>
    <p:sldId id="314" r:id="rId12"/>
    <p:sldId id="322" r:id="rId13"/>
    <p:sldId id="326" r:id="rId14"/>
    <p:sldId id="329" r:id="rId15"/>
    <p:sldId id="330" r:id="rId16"/>
    <p:sldId id="331" r:id="rId17"/>
    <p:sldId id="332" r:id="rId18"/>
    <p:sldId id="327" r:id="rId19"/>
    <p:sldId id="333"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FFEFEF"/>
    <a:srgbClr val="E6F0FE"/>
    <a:srgbClr val="202C8F"/>
    <a:srgbClr val="FDFBF6"/>
    <a:srgbClr val="AAC4E9"/>
    <a:srgbClr val="DF8C8C"/>
    <a:srgbClr val="D4D593"/>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2" d="100"/>
          <a:sy n="82" d="100"/>
        </p:scale>
        <p:origin x="72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Langar" userId="ab1dd935708ae214" providerId="LiveId" clId="{8296BD3F-B69D-4A27-A49C-FD56E7D5AA9F}"/>
    <pc:docChg chg="custSel modSld">
      <pc:chgData name="Shreya Langar" userId="ab1dd935708ae214" providerId="LiveId" clId="{8296BD3F-B69D-4A27-A49C-FD56E7D5AA9F}" dt="2024-07-06T07:38:19.969" v="15" actId="478"/>
      <pc:docMkLst>
        <pc:docMk/>
      </pc:docMkLst>
      <pc:sldChg chg="delSp mod delAnim">
        <pc:chgData name="Shreya Langar" userId="ab1dd935708ae214" providerId="LiveId" clId="{8296BD3F-B69D-4A27-A49C-FD56E7D5AA9F}" dt="2024-07-06T07:37:29.495" v="2" actId="478"/>
        <pc:sldMkLst>
          <pc:docMk/>
          <pc:sldMk cId="2952923800" sldId="281"/>
        </pc:sldMkLst>
        <pc:picChg chg="del">
          <ac:chgData name="Shreya Langar" userId="ab1dd935708ae214" providerId="LiveId" clId="{8296BD3F-B69D-4A27-A49C-FD56E7D5AA9F}" dt="2024-07-06T07:37:29.495" v="2" actId="478"/>
          <ac:picMkLst>
            <pc:docMk/>
            <pc:sldMk cId="2952923800" sldId="281"/>
            <ac:picMk id="4" creationId="{BE417B84-BFC1-3554-88F2-7B6C90C78956}"/>
          </ac:picMkLst>
        </pc:picChg>
      </pc:sldChg>
      <pc:sldChg chg="delSp mod delAnim">
        <pc:chgData name="Shreya Langar" userId="ab1dd935708ae214" providerId="LiveId" clId="{8296BD3F-B69D-4A27-A49C-FD56E7D5AA9F}" dt="2024-07-06T07:37:40.113" v="5" actId="478"/>
        <pc:sldMkLst>
          <pc:docMk/>
          <pc:sldMk cId="685681062" sldId="282"/>
        </pc:sldMkLst>
        <pc:picChg chg="del">
          <ac:chgData name="Shreya Langar" userId="ab1dd935708ae214" providerId="LiveId" clId="{8296BD3F-B69D-4A27-A49C-FD56E7D5AA9F}" dt="2024-07-06T07:37:40.113" v="5" actId="478"/>
          <ac:picMkLst>
            <pc:docMk/>
            <pc:sldMk cId="685681062" sldId="282"/>
            <ac:picMk id="4" creationId="{09DA1FF8-917B-1FD8-564D-C47E9BBFFBE6}"/>
          </ac:picMkLst>
        </pc:picChg>
      </pc:sldChg>
      <pc:sldChg chg="delSp mod delAnim">
        <pc:chgData name="Shreya Langar" userId="ab1dd935708ae214" providerId="LiveId" clId="{8296BD3F-B69D-4A27-A49C-FD56E7D5AA9F}" dt="2024-07-06T07:38:19.969" v="15" actId="478"/>
        <pc:sldMkLst>
          <pc:docMk/>
          <pc:sldMk cId="1973173046" sldId="297"/>
        </pc:sldMkLst>
        <pc:picChg chg="del">
          <ac:chgData name="Shreya Langar" userId="ab1dd935708ae214" providerId="LiveId" clId="{8296BD3F-B69D-4A27-A49C-FD56E7D5AA9F}" dt="2024-07-06T07:38:19.969" v="15" actId="478"/>
          <ac:picMkLst>
            <pc:docMk/>
            <pc:sldMk cId="1973173046" sldId="297"/>
            <ac:picMk id="9" creationId="{F0C058F1-B634-788E-1AF0-53CA092B21E3}"/>
          </ac:picMkLst>
        </pc:picChg>
      </pc:sldChg>
      <pc:sldChg chg="delSp mod delAnim">
        <pc:chgData name="Shreya Langar" userId="ab1dd935708ae214" providerId="LiveId" clId="{8296BD3F-B69D-4A27-A49C-FD56E7D5AA9F}" dt="2024-07-06T07:37:26.622" v="1" actId="478"/>
        <pc:sldMkLst>
          <pc:docMk/>
          <pc:sldMk cId="3913219759" sldId="304"/>
        </pc:sldMkLst>
        <pc:picChg chg="del">
          <ac:chgData name="Shreya Langar" userId="ab1dd935708ae214" providerId="LiveId" clId="{8296BD3F-B69D-4A27-A49C-FD56E7D5AA9F}" dt="2024-07-06T07:37:26.622" v="1" actId="478"/>
          <ac:picMkLst>
            <pc:docMk/>
            <pc:sldMk cId="3913219759" sldId="304"/>
            <ac:picMk id="4" creationId="{E3EE9B3D-84FB-6292-C741-20CE4B8025FB}"/>
          </ac:picMkLst>
        </pc:picChg>
      </pc:sldChg>
      <pc:sldChg chg="delSp mod delAnim">
        <pc:chgData name="Shreya Langar" userId="ab1dd935708ae214" providerId="LiveId" clId="{8296BD3F-B69D-4A27-A49C-FD56E7D5AA9F}" dt="2024-07-06T07:37:32.811" v="3" actId="478"/>
        <pc:sldMkLst>
          <pc:docMk/>
          <pc:sldMk cId="2906491918" sldId="307"/>
        </pc:sldMkLst>
        <pc:picChg chg="del">
          <ac:chgData name="Shreya Langar" userId="ab1dd935708ae214" providerId="LiveId" clId="{8296BD3F-B69D-4A27-A49C-FD56E7D5AA9F}" dt="2024-07-06T07:37:32.811" v="3" actId="478"/>
          <ac:picMkLst>
            <pc:docMk/>
            <pc:sldMk cId="2906491918" sldId="307"/>
            <ac:picMk id="8" creationId="{FC046F5E-7E44-133D-9A89-C86EC571B258}"/>
          </ac:picMkLst>
        </pc:picChg>
      </pc:sldChg>
      <pc:sldChg chg="delSp mod delAnim">
        <pc:chgData name="Shreya Langar" userId="ab1dd935708ae214" providerId="LiveId" clId="{8296BD3F-B69D-4A27-A49C-FD56E7D5AA9F}" dt="2024-07-06T07:37:23.825" v="0" actId="478"/>
        <pc:sldMkLst>
          <pc:docMk/>
          <pc:sldMk cId="2202437675" sldId="312"/>
        </pc:sldMkLst>
        <pc:picChg chg="del">
          <ac:chgData name="Shreya Langar" userId="ab1dd935708ae214" providerId="LiveId" clId="{8296BD3F-B69D-4A27-A49C-FD56E7D5AA9F}" dt="2024-07-06T07:37:23.825" v="0" actId="478"/>
          <ac:picMkLst>
            <pc:docMk/>
            <pc:sldMk cId="2202437675" sldId="312"/>
            <ac:picMk id="4" creationId="{D72E0213-6B35-A657-75BC-A30CC02F9084}"/>
          </ac:picMkLst>
        </pc:picChg>
      </pc:sldChg>
      <pc:sldChg chg="delSp mod delAnim">
        <pc:chgData name="Shreya Langar" userId="ab1dd935708ae214" providerId="LiveId" clId="{8296BD3F-B69D-4A27-A49C-FD56E7D5AA9F}" dt="2024-07-06T07:37:46.375" v="7" actId="478"/>
        <pc:sldMkLst>
          <pc:docMk/>
          <pc:sldMk cId="1131718056" sldId="314"/>
        </pc:sldMkLst>
        <pc:picChg chg="del">
          <ac:chgData name="Shreya Langar" userId="ab1dd935708ae214" providerId="LiveId" clId="{8296BD3F-B69D-4A27-A49C-FD56E7D5AA9F}" dt="2024-07-06T07:37:46.375" v="7" actId="478"/>
          <ac:picMkLst>
            <pc:docMk/>
            <pc:sldMk cId="1131718056" sldId="314"/>
            <ac:picMk id="5" creationId="{6E231958-CC6D-E50A-8669-9C56CC82027C}"/>
          </ac:picMkLst>
        </pc:picChg>
      </pc:sldChg>
      <pc:sldChg chg="delSp mod delAnim">
        <pc:chgData name="Shreya Langar" userId="ab1dd935708ae214" providerId="LiveId" clId="{8296BD3F-B69D-4A27-A49C-FD56E7D5AA9F}" dt="2024-07-06T07:37:49.515" v="8" actId="478"/>
        <pc:sldMkLst>
          <pc:docMk/>
          <pc:sldMk cId="1686213229" sldId="322"/>
        </pc:sldMkLst>
        <pc:picChg chg="del">
          <ac:chgData name="Shreya Langar" userId="ab1dd935708ae214" providerId="LiveId" clId="{8296BD3F-B69D-4A27-A49C-FD56E7D5AA9F}" dt="2024-07-06T07:37:49.515" v="8" actId="478"/>
          <ac:picMkLst>
            <pc:docMk/>
            <pc:sldMk cId="1686213229" sldId="322"/>
            <ac:picMk id="6" creationId="{39EE7F37-E783-202C-56FB-E2C837F24EAF}"/>
          </ac:picMkLst>
        </pc:picChg>
      </pc:sldChg>
      <pc:sldChg chg="delSp mod delAnim">
        <pc:chgData name="Shreya Langar" userId="ab1dd935708ae214" providerId="LiveId" clId="{8296BD3F-B69D-4A27-A49C-FD56E7D5AA9F}" dt="2024-07-06T07:37:35.919" v="4" actId="478"/>
        <pc:sldMkLst>
          <pc:docMk/>
          <pc:sldMk cId="1276570120" sldId="323"/>
        </pc:sldMkLst>
        <pc:picChg chg="del">
          <ac:chgData name="Shreya Langar" userId="ab1dd935708ae214" providerId="LiveId" clId="{8296BD3F-B69D-4A27-A49C-FD56E7D5AA9F}" dt="2024-07-06T07:37:35.919" v="4" actId="478"/>
          <ac:picMkLst>
            <pc:docMk/>
            <pc:sldMk cId="1276570120" sldId="323"/>
            <ac:picMk id="7" creationId="{9F4BE381-2764-C696-BCAC-B4E23FDC07BB}"/>
          </ac:picMkLst>
        </pc:picChg>
      </pc:sldChg>
      <pc:sldChg chg="delSp mod delAnim">
        <pc:chgData name="Shreya Langar" userId="ab1dd935708ae214" providerId="LiveId" clId="{8296BD3F-B69D-4A27-A49C-FD56E7D5AA9F}" dt="2024-07-06T07:37:43.314" v="6" actId="478"/>
        <pc:sldMkLst>
          <pc:docMk/>
          <pc:sldMk cId="3967224207" sldId="324"/>
        </pc:sldMkLst>
        <pc:picChg chg="del">
          <ac:chgData name="Shreya Langar" userId="ab1dd935708ae214" providerId="LiveId" clId="{8296BD3F-B69D-4A27-A49C-FD56E7D5AA9F}" dt="2024-07-06T07:37:43.314" v="6" actId="478"/>
          <ac:picMkLst>
            <pc:docMk/>
            <pc:sldMk cId="3967224207" sldId="324"/>
            <ac:picMk id="2" creationId="{0DB8F587-14CE-5F77-1192-E65BB1205882}"/>
          </ac:picMkLst>
        </pc:picChg>
      </pc:sldChg>
      <pc:sldChg chg="delSp mod delAnim">
        <pc:chgData name="Shreya Langar" userId="ab1dd935708ae214" providerId="LiveId" clId="{8296BD3F-B69D-4A27-A49C-FD56E7D5AA9F}" dt="2024-07-06T07:37:53.882" v="9" actId="478"/>
        <pc:sldMkLst>
          <pc:docMk/>
          <pc:sldMk cId="3667792644" sldId="326"/>
        </pc:sldMkLst>
        <pc:picChg chg="del">
          <ac:chgData name="Shreya Langar" userId="ab1dd935708ae214" providerId="LiveId" clId="{8296BD3F-B69D-4A27-A49C-FD56E7D5AA9F}" dt="2024-07-06T07:37:53.882" v="9" actId="478"/>
          <ac:picMkLst>
            <pc:docMk/>
            <pc:sldMk cId="3667792644" sldId="326"/>
            <ac:picMk id="5" creationId="{E7FCD004-1098-906F-0BD5-6A72B6B54194}"/>
          </ac:picMkLst>
        </pc:picChg>
      </pc:sldChg>
      <pc:sldChg chg="delSp mod delAnim">
        <pc:chgData name="Shreya Langar" userId="ab1dd935708ae214" providerId="LiveId" clId="{8296BD3F-B69D-4A27-A49C-FD56E7D5AA9F}" dt="2024-07-06T07:38:15.746" v="14" actId="478"/>
        <pc:sldMkLst>
          <pc:docMk/>
          <pc:sldMk cId="1238879132" sldId="327"/>
        </pc:sldMkLst>
        <pc:picChg chg="del">
          <ac:chgData name="Shreya Langar" userId="ab1dd935708ae214" providerId="LiveId" clId="{8296BD3F-B69D-4A27-A49C-FD56E7D5AA9F}" dt="2024-07-06T07:38:15.746" v="14" actId="478"/>
          <ac:picMkLst>
            <pc:docMk/>
            <pc:sldMk cId="1238879132" sldId="327"/>
            <ac:picMk id="8" creationId="{B7B5CDD2-27DA-B8BA-248C-B05B9341C7FA}"/>
          </ac:picMkLst>
        </pc:picChg>
      </pc:sldChg>
      <pc:sldChg chg="delSp mod delAnim">
        <pc:chgData name="Shreya Langar" userId="ab1dd935708ae214" providerId="LiveId" clId="{8296BD3F-B69D-4A27-A49C-FD56E7D5AA9F}" dt="2024-07-06T07:37:57.024" v="10" actId="478"/>
        <pc:sldMkLst>
          <pc:docMk/>
          <pc:sldMk cId="3296928153" sldId="329"/>
        </pc:sldMkLst>
        <pc:picChg chg="del">
          <ac:chgData name="Shreya Langar" userId="ab1dd935708ae214" providerId="LiveId" clId="{8296BD3F-B69D-4A27-A49C-FD56E7D5AA9F}" dt="2024-07-06T07:37:57.024" v="10" actId="478"/>
          <ac:picMkLst>
            <pc:docMk/>
            <pc:sldMk cId="3296928153" sldId="329"/>
            <ac:picMk id="5" creationId="{DC28B8B5-18AB-DE9C-604F-FE518FF9180A}"/>
          </ac:picMkLst>
        </pc:picChg>
      </pc:sldChg>
      <pc:sldChg chg="delSp mod delAnim">
        <pc:chgData name="Shreya Langar" userId="ab1dd935708ae214" providerId="LiveId" clId="{8296BD3F-B69D-4A27-A49C-FD56E7D5AA9F}" dt="2024-07-06T07:38:00.617" v="11" actId="478"/>
        <pc:sldMkLst>
          <pc:docMk/>
          <pc:sldMk cId="3400657930" sldId="330"/>
        </pc:sldMkLst>
        <pc:picChg chg="del">
          <ac:chgData name="Shreya Langar" userId="ab1dd935708ae214" providerId="LiveId" clId="{8296BD3F-B69D-4A27-A49C-FD56E7D5AA9F}" dt="2024-07-06T07:38:00.617" v="11" actId="478"/>
          <ac:picMkLst>
            <pc:docMk/>
            <pc:sldMk cId="3400657930" sldId="330"/>
            <ac:picMk id="2" creationId="{F5FDDF0E-D111-A560-9BD9-25BD27A531CA}"/>
          </ac:picMkLst>
        </pc:picChg>
      </pc:sldChg>
      <pc:sldChg chg="delSp mod delAnim">
        <pc:chgData name="Shreya Langar" userId="ab1dd935708ae214" providerId="LiveId" clId="{8296BD3F-B69D-4A27-A49C-FD56E7D5AA9F}" dt="2024-07-06T07:38:08.489" v="12" actId="478"/>
        <pc:sldMkLst>
          <pc:docMk/>
          <pc:sldMk cId="1972166151" sldId="331"/>
        </pc:sldMkLst>
        <pc:picChg chg="del">
          <ac:chgData name="Shreya Langar" userId="ab1dd935708ae214" providerId="LiveId" clId="{8296BD3F-B69D-4A27-A49C-FD56E7D5AA9F}" dt="2024-07-06T07:38:08.489" v="12" actId="478"/>
          <ac:picMkLst>
            <pc:docMk/>
            <pc:sldMk cId="1972166151" sldId="331"/>
            <ac:picMk id="3" creationId="{F4807BEF-7BEF-0C70-1CDA-88EF649CEA2B}"/>
          </ac:picMkLst>
        </pc:picChg>
      </pc:sldChg>
      <pc:sldChg chg="delSp mod delAnim">
        <pc:chgData name="Shreya Langar" userId="ab1dd935708ae214" providerId="LiveId" clId="{8296BD3F-B69D-4A27-A49C-FD56E7D5AA9F}" dt="2024-07-06T07:38:12.842" v="13" actId="478"/>
        <pc:sldMkLst>
          <pc:docMk/>
          <pc:sldMk cId="2829673567" sldId="332"/>
        </pc:sldMkLst>
        <pc:picChg chg="del">
          <ac:chgData name="Shreya Langar" userId="ab1dd935708ae214" providerId="LiveId" clId="{8296BD3F-B69D-4A27-A49C-FD56E7D5AA9F}" dt="2024-07-06T07:38:12.842" v="13" actId="478"/>
          <ac:picMkLst>
            <pc:docMk/>
            <pc:sldMk cId="2829673567" sldId="332"/>
            <ac:picMk id="2" creationId="{BFEA89BC-9B81-51B8-02D2-783035FC559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2333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30685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120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9039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err="1"/>
              <a:t>Youtube</a:t>
            </a:r>
            <a:r>
              <a:rPr lang="en-US" dirty="0"/>
              <a:t> songs analysis</a:t>
            </a: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61">
        <p15:prstTrans prst="pageCurlDouble"/>
      </p:transition>
    </mc:Choice>
    <mc:Fallback xmlns="">
      <p:transition spd="slow" advTm="996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B066ED-8857-CDED-8767-A9FB627D1A36}"/>
              </a:ext>
            </a:extLst>
          </p:cNvPr>
          <p:cNvSpPr>
            <a:spLocks noGrp="1"/>
          </p:cNvSpPr>
          <p:nvPr>
            <p:ph sz="half" idx="2"/>
          </p:nvPr>
        </p:nvSpPr>
        <p:spPr>
          <a:xfrm>
            <a:off x="914400" y="1568831"/>
            <a:ext cx="7063273" cy="3720337"/>
          </a:xfrm>
        </p:spPr>
        <p:txBody>
          <a:bodyPr>
            <a:normAutofit/>
          </a:bodyPr>
          <a:lstStyle/>
          <a:p>
            <a:pPr algn="just"/>
            <a:r>
              <a:rPr lang="en-US" dirty="0">
                <a:solidFill>
                  <a:schemeClr val="tx1"/>
                </a:solidFill>
              </a:rPr>
              <a:t>The </a:t>
            </a:r>
            <a:r>
              <a:rPr lang="en-US" b="1" dirty="0">
                <a:solidFill>
                  <a:schemeClr val="tx1"/>
                </a:solidFill>
                <a:highlight>
                  <a:srgbClr val="F5CDCE"/>
                </a:highlight>
              </a:rPr>
              <a:t>Home Dashboard </a:t>
            </a:r>
            <a:r>
              <a:rPr lang="en-US" dirty="0">
                <a:solidFill>
                  <a:schemeClr val="tx1"/>
                </a:solidFill>
              </a:rPr>
              <a:t>provides a high-level summary with key metrics and trends about the data:</a:t>
            </a:r>
          </a:p>
          <a:p>
            <a:pPr algn="just"/>
            <a:endParaRPr lang="en-US" dirty="0">
              <a:solidFill>
                <a:schemeClr val="tx1"/>
              </a:solidFill>
            </a:endParaRPr>
          </a:p>
          <a:p>
            <a:pPr algn="just">
              <a:buFont typeface="Arial" panose="020B0604020202020204" pitchFamily="34" charset="0"/>
              <a:buChar char="•"/>
            </a:pPr>
            <a:r>
              <a:rPr lang="en-US" b="1" dirty="0">
                <a:solidFill>
                  <a:schemeClr val="tx1"/>
                </a:solidFill>
              </a:rPr>
              <a:t>KPIs</a:t>
            </a:r>
            <a:r>
              <a:rPr lang="en-US" dirty="0">
                <a:solidFill>
                  <a:schemeClr val="tx1"/>
                </a:solidFill>
              </a:rPr>
              <a:t>: Total videos, views, likes, comments, favorites, and average engagement rate.</a:t>
            </a:r>
          </a:p>
          <a:p>
            <a:pPr algn="just">
              <a:buFont typeface="Arial" panose="020B0604020202020204" pitchFamily="34" charset="0"/>
              <a:buChar char="•"/>
            </a:pPr>
            <a:r>
              <a:rPr lang="en-US" b="1" dirty="0">
                <a:solidFill>
                  <a:schemeClr val="tx1"/>
                </a:solidFill>
              </a:rPr>
              <a:t>Trending Metrics</a:t>
            </a:r>
            <a:r>
              <a:rPr lang="en-US" dirty="0">
                <a:solidFill>
                  <a:schemeClr val="tx1"/>
                </a:solidFill>
              </a:rPr>
              <a:t>: Recent trends in views, likes, and comments.</a:t>
            </a:r>
          </a:p>
          <a:p>
            <a:pPr algn="just">
              <a:buFont typeface="Arial" panose="020B0604020202020204" pitchFamily="34" charset="0"/>
              <a:buChar char="•"/>
            </a:pPr>
            <a:r>
              <a:rPr lang="en-US" b="1" dirty="0">
                <a:solidFill>
                  <a:schemeClr val="tx1"/>
                </a:solidFill>
              </a:rPr>
              <a:t>Top Performers</a:t>
            </a:r>
            <a:r>
              <a:rPr lang="en-US" dirty="0">
                <a:solidFill>
                  <a:schemeClr val="tx1"/>
                </a:solidFill>
              </a:rPr>
              <a:t>: Highlights of top channels and videos.</a:t>
            </a:r>
          </a:p>
          <a:p>
            <a:pPr algn="just">
              <a:buFont typeface="Arial" panose="020B0604020202020204" pitchFamily="34" charset="0"/>
              <a:buChar char="•"/>
            </a:pPr>
            <a:r>
              <a:rPr lang="en-US" b="1" dirty="0">
                <a:solidFill>
                  <a:schemeClr val="tx1"/>
                </a:solidFill>
              </a:rPr>
              <a:t>Interactive Filter</a:t>
            </a:r>
            <a:r>
              <a:rPr lang="en-US" dirty="0">
                <a:solidFill>
                  <a:schemeClr val="tx1"/>
                </a:solidFill>
              </a:rPr>
              <a:t>: Options to filter data by channel, video quality, and other relevant parameters.</a:t>
            </a:r>
          </a:p>
          <a:p>
            <a:pPr algn="just"/>
            <a:endParaRPr lang="en-IN" dirty="0">
              <a:solidFill>
                <a:schemeClr val="tx1"/>
              </a:solidFill>
            </a:endParaRPr>
          </a:p>
        </p:txBody>
      </p:sp>
    </p:spTree>
    <p:extLst>
      <p:ext uri="{BB962C8B-B14F-4D97-AF65-F5344CB8AC3E}">
        <p14:creationId xmlns:p14="http://schemas.microsoft.com/office/powerpoint/2010/main" val="3667792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516">
        <p15:prstTrans prst="pageCurlDouble"/>
      </p:transition>
    </mc:Choice>
    <mc:Fallback xmlns="">
      <p:transition spd="slow" advTm="1951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left)">
                                      <p:cBhvr>
                                        <p:cTn id="10" dur="500"/>
                                        <p:tgtEl>
                                          <p:spTgt spid="7">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wipe(left)">
                                      <p:cBhvr>
                                        <p:cTn id="13" dur="500"/>
                                        <p:tgtEl>
                                          <p:spTgt spid="7">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ipe(left)">
                                      <p:cBhvr>
                                        <p:cTn id="16" dur="500"/>
                                        <p:tgtEl>
                                          <p:spTgt spid="7">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wipe(left)">
                                      <p:cBhvr>
                                        <p:cTn id="19"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40186" y="339519"/>
            <a:ext cx="10511627" cy="1012785"/>
          </a:xfrm>
        </p:spPr>
        <p:txBody>
          <a:bodyPr/>
          <a:lstStyle/>
          <a:p>
            <a:pPr marL="742950" indent="-742950">
              <a:buFont typeface="+mj-lt"/>
              <a:buAutoNum type="arabicPeriod" startAt="2"/>
            </a:pPr>
            <a:r>
              <a:rPr lang="en-US" dirty="0"/>
              <a:t>VIDEO performance dashboard</a:t>
            </a:r>
          </a:p>
        </p:txBody>
      </p:sp>
      <p:pic>
        <p:nvPicPr>
          <p:cNvPr id="4" name="Picture 3">
            <a:extLst>
              <a:ext uri="{FF2B5EF4-FFF2-40B4-BE49-F238E27FC236}">
                <a16:creationId xmlns:a16="http://schemas.microsoft.com/office/drawing/2014/main" id="{4D6B0B72-A40F-144C-64FC-FD47CE9F0F3B}"/>
              </a:ext>
            </a:extLst>
          </p:cNvPr>
          <p:cNvPicPr>
            <a:picLocks noChangeAspect="1"/>
          </p:cNvPicPr>
          <p:nvPr/>
        </p:nvPicPr>
        <p:blipFill>
          <a:blip r:embed="rId3"/>
          <a:stretch>
            <a:fillRect/>
          </a:stretch>
        </p:blipFill>
        <p:spPr>
          <a:xfrm>
            <a:off x="1575318" y="1518808"/>
            <a:ext cx="9041364" cy="5070817"/>
          </a:xfrm>
          <a:prstGeom prst="rect">
            <a:avLst/>
          </a:prstGeom>
        </p:spPr>
      </p:pic>
    </p:spTree>
    <p:extLst>
      <p:ext uri="{BB962C8B-B14F-4D97-AF65-F5344CB8AC3E}">
        <p14:creationId xmlns:p14="http://schemas.microsoft.com/office/powerpoint/2010/main" val="3296928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54">
        <p15:prstTrans prst="pageCurlDouble"/>
      </p:transition>
    </mc:Choice>
    <mc:Fallback xmlns="">
      <p:transition spd="slow" advTm="90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B066ED-8857-CDED-8767-A9FB627D1A36}"/>
              </a:ext>
            </a:extLst>
          </p:cNvPr>
          <p:cNvSpPr>
            <a:spLocks noGrp="1"/>
          </p:cNvSpPr>
          <p:nvPr>
            <p:ph sz="half" idx="2"/>
          </p:nvPr>
        </p:nvSpPr>
        <p:spPr>
          <a:xfrm>
            <a:off x="737118" y="760445"/>
            <a:ext cx="7735078" cy="5337110"/>
          </a:xfrm>
        </p:spPr>
        <p:txBody>
          <a:bodyPr>
            <a:normAutofit lnSpcReduction="10000"/>
          </a:bodyPr>
          <a:lstStyle/>
          <a:p>
            <a:pPr algn="just"/>
            <a:r>
              <a:rPr lang="en-US" dirty="0">
                <a:solidFill>
                  <a:schemeClr val="tx1"/>
                </a:solidFill>
              </a:rPr>
              <a:t>The </a:t>
            </a:r>
            <a:r>
              <a:rPr lang="en-US" b="1" dirty="0">
                <a:solidFill>
                  <a:schemeClr val="tx1"/>
                </a:solidFill>
                <a:highlight>
                  <a:srgbClr val="F5CDCE"/>
                </a:highlight>
              </a:rPr>
              <a:t>Video Performance Dashboard</a:t>
            </a:r>
            <a:r>
              <a:rPr lang="en-US" b="1" dirty="0">
                <a:solidFill>
                  <a:schemeClr val="tx1"/>
                </a:solidFill>
              </a:rPr>
              <a:t> </a:t>
            </a:r>
            <a:r>
              <a:rPr lang="en-US" dirty="0">
                <a:solidFill>
                  <a:schemeClr val="tx1"/>
                </a:solidFill>
              </a:rPr>
              <a:t>provides detailed insights into how individual videos are performing in terms of views, likes, comments, favorites, and other metrics. This dashboard helps identify top-performing videos, understand trends over time, and uncover factors contributing to video success.</a:t>
            </a:r>
          </a:p>
          <a:p>
            <a:pPr algn="just"/>
            <a:endParaRPr lang="en-US" dirty="0">
              <a:solidFill>
                <a:schemeClr val="tx1"/>
              </a:solidFill>
            </a:endParaRPr>
          </a:p>
          <a:p>
            <a:pPr marL="285750" indent="-285750" algn="just">
              <a:buFont typeface="Arial" panose="020B0604020202020204" pitchFamily="34" charset="0"/>
              <a:buChar char="•"/>
            </a:pPr>
            <a:r>
              <a:rPr lang="en-US" b="1" dirty="0">
                <a:solidFill>
                  <a:schemeClr val="tx1"/>
                </a:solidFill>
              </a:rPr>
              <a:t>Top Videos by Key Metrics: </a:t>
            </a:r>
            <a:r>
              <a:rPr lang="en-US" dirty="0">
                <a:solidFill>
                  <a:schemeClr val="tx1"/>
                </a:solidFill>
              </a:rPr>
              <a:t>Bar charts or tables showcasing top videos based on views, likes, comments, and favorites.</a:t>
            </a:r>
          </a:p>
          <a:p>
            <a:pPr marL="285750" indent="-285750" algn="just">
              <a:buFont typeface="Arial" panose="020B0604020202020204" pitchFamily="34" charset="0"/>
              <a:buChar char="•"/>
            </a:pPr>
            <a:r>
              <a:rPr lang="en-IN" b="1" dirty="0">
                <a:solidFill>
                  <a:schemeClr val="tx1"/>
                </a:solidFill>
              </a:rPr>
              <a:t>Performance Trends Over Time</a:t>
            </a:r>
            <a:r>
              <a:rPr lang="en-US" b="1" dirty="0">
                <a:solidFill>
                  <a:schemeClr val="tx1"/>
                </a:solidFill>
              </a:rPr>
              <a:t>: </a:t>
            </a:r>
            <a:r>
              <a:rPr lang="en-US" dirty="0">
                <a:solidFill>
                  <a:schemeClr val="tx1"/>
                </a:solidFill>
              </a:rPr>
              <a:t>Line charts showing trends for key metrics over time.</a:t>
            </a:r>
          </a:p>
          <a:p>
            <a:pPr marL="285750" indent="-285750" algn="just">
              <a:buFont typeface="Arial" panose="020B0604020202020204" pitchFamily="34" charset="0"/>
              <a:buChar char="•"/>
            </a:pPr>
            <a:r>
              <a:rPr lang="en-IN" b="1" dirty="0">
                <a:solidFill>
                  <a:schemeClr val="tx1"/>
                </a:solidFill>
              </a:rPr>
              <a:t>Video Duration Analysis</a:t>
            </a:r>
            <a:r>
              <a:rPr lang="en-US" b="1" dirty="0">
                <a:solidFill>
                  <a:schemeClr val="tx1"/>
                </a:solidFill>
              </a:rPr>
              <a:t>: </a:t>
            </a:r>
            <a:r>
              <a:rPr lang="en-US" dirty="0">
                <a:solidFill>
                  <a:schemeClr val="tx1"/>
                </a:solidFill>
              </a:rPr>
              <a:t>Histograms or scatter plots analyzing the impact of video duration on performance.</a:t>
            </a:r>
          </a:p>
          <a:p>
            <a:pPr marL="285750" indent="-285750" algn="just">
              <a:buFont typeface="Arial" panose="020B0604020202020204" pitchFamily="34" charset="0"/>
              <a:buChar char="•"/>
            </a:pPr>
            <a:r>
              <a:rPr lang="en-IN" b="1" dirty="0">
                <a:solidFill>
                  <a:schemeClr val="tx1"/>
                </a:solidFill>
              </a:rPr>
              <a:t>Video Quality Analysis: </a:t>
            </a:r>
            <a:r>
              <a:rPr lang="en-US" dirty="0">
                <a:solidFill>
                  <a:schemeClr val="tx1"/>
                </a:solidFill>
              </a:rPr>
              <a:t>Pie charts or bar charts analyzing the distribution of video quality.</a:t>
            </a:r>
          </a:p>
          <a:p>
            <a:pPr marL="285750" indent="-285750" algn="just">
              <a:buFont typeface="Arial" panose="020B0604020202020204" pitchFamily="34" charset="0"/>
              <a:buChar char="•"/>
            </a:pPr>
            <a:r>
              <a:rPr lang="en-IN" b="1" dirty="0">
                <a:solidFill>
                  <a:schemeClr val="tx1"/>
                </a:solidFill>
              </a:rPr>
              <a:t>Caption Availability Analysis: </a:t>
            </a:r>
            <a:r>
              <a:rPr lang="en-US" dirty="0">
                <a:solidFill>
                  <a:schemeClr val="tx1"/>
                </a:solidFill>
              </a:rPr>
              <a:t>Bar charts or pie charts analyzing the impact of captions on video performance.</a:t>
            </a:r>
          </a:p>
          <a:p>
            <a:pPr marL="285750" indent="-285750" algn="just">
              <a:buFont typeface="Arial" panose="020B0604020202020204" pitchFamily="34" charset="0"/>
              <a:buChar char="•"/>
            </a:pPr>
            <a:r>
              <a:rPr lang="en-IN" b="1" dirty="0">
                <a:solidFill>
                  <a:schemeClr val="tx1"/>
                </a:solidFill>
              </a:rPr>
              <a:t>Tag Analysis: </a:t>
            </a:r>
            <a:r>
              <a:rPr lang="en-US" dirty="0">
                <a:solidFill>
                  <a:schemeClr val="tx1"/>
                </a:solidFill>
              </a:rPr>
              <a:t>Word clouds or bar charts showing popular tags and their impact on performance.</a:t>
            </a:r>
            <a:endParaRPr lang="en-IN" dirty="0">
              <a:solidFill>
                <a:schemeClr val="tx1"/>
              </a:solidFill>
            </a:endParaRPr>
          </a:p>
        </p:txBody>
      </p:sp>
    </p:spTree>
    <p:extLst>
      <p:ext uri="{BB962C8B-B14F-4D97-AF65-F5344CB8AC3E}">
        <p14:creationId xmlns:p14="http://schemas.microsoft.com/office/powerpoint/2010/main" val="340065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516">
        <p15:prstTrans prst="pageCurlDouble"/>
      </p:transition>
    </mc:Choice>
    <mc:Fallback xmlns="">
      <p:transition spd="slow" advTm="1951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left)">
                                      <p:cBhvr>
                                        <p:cTn id="10" dur="500"/>
                                        <p:tgtEl>
                                          <p:spTgt spid="7">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wipe(left)">
                                      <p:cBhvr>
                                        <p:cTn id="13" dur="500"/>
                                        <p:tgtEl>
                                          <p:spTgt spid="7">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ipe(left)">
                                      <p:cBhvr>
                                        <p:cTn id="16" dur="500"/>
                                        <p:tgtEl>
                                          <p:spTgt spid="7">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wipe(left)">
                                      <p:cBhvr>
                                        <p:cTn id="19" dur="500"/>
                                        <p:tgtEl>
                                          <p:spTgt spid="7">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wipe(left)">
                                      <p:cBhvr>
                                        <p:cTn id="22" dur="500"/>
                                        <p:tgtEl>
                                          <p:spTgt spid="7">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wipe(left)">
                                      <p:cBhvr>
                                        <p:cTn id="2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40186" y="339519"/>
            <a:ext cx="10511627" cy="1012785"/>
          </a:xfrm>
        </p:spPr>
        <p:txBody>
          <a:bodyPr/>
          <a:lstStyle/>
          <a:p>
            <a:pPr marL="742950" indent="-742950">
              <a:buFont typeface="+mj-lt"/>
              <a:buAutoNum type="arabicPeriod" startAt="3"/>
            </a:pPr>
            <a:r>
              <a:rPr lang="en-US" dirty="0"/>
              <a:t>Engagement dashboard</a:t>
            </a:r>
          </a:p>
        </p:txBody>
      </p:sp>
      <p:pic>
        <p:nvPicPr>
          <p:cNvPr id="5" name="Picture 4">
            <a:extLst>
              <a:ext uri="{FF2B5EF4-FFF2-40B4-BE49-F238E27FC236}">
                <a16:creationId xmlns:a16="http://schemas.microsoft.com/office/drawing/2014/main" id="{89D43052-2B94-4ED7-85AC-56B51F751081}"/>
              </a:ext>
            </a:extLst>
          </p:cNvPr>
          <p:cNvPicPr>
            <a:picLocks noChangeAspect="1"/>
          </p:cNvPicPr>
          <p:nvPr/>
        </p:nvPicPr>
        <p:blipFill>
          <a:blip r:embed="rId3"/>
          <a:stretch>
            <a:fillRect/>
          </a:stretch>
        </p:blipFill>
        <p:spPr>
          <a:xfrm>
            <a:off x="1459004" y="1463670"/>
            <a:ext cx="9273990" cy="5205219"/>
          </a:xfrm>
          <a:prstGeom prst="rect">
            <a:avLst/>
          </a:prstGeom>
        </p:spPr>
      </p:pic>
    </p:spTree>
    <p:extLst>
      <p:ext uri="{BB962C8B-B14F-4D97-AF65-F5344CB8AC3E}">
        <p14:creationId xmlns:p14="http://schemas.microsoft.com/office/powerpoint/2010/main" val="1972166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54">
        <p15:prstTrans prst="pageCurlDouble"/>
      </p:transition>
    </mc:Choice>
    <mc:Fallback xmlns="">
      <p:transition spd="slow" advTm="90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B066ED-8857-CDED-8767-A9FB627D1A36}"/>
              </a:ext>
            </a:extLst>
          </p:cNvPr>
          <p:cNvSpPr>
            <a:spLocks noGrp="1"/>
          </p:cNvSpPr>
          <p:nvPr>
            <p:ph sz="half" idx="2"/>
          </p:nvPr>
        </p:nvSpPr>
        <p:spPr>
          <a:xfrm>
            <a:off x="653143" y="1296955"/>
            <a:ext cx="7735078" cy="4264090"/>
          </a:xfrm>
        </p:spPr>
        <p:txBody>
          <a:bodyPr>
            <a:normAutofit/>
          </a:bodyPr>
          <a:lstStyle/>
          <a:p>
            <a:pPr algn="just"/>
            <a:r>
              <a:rPr lang="en-US" dirty="0">
                <a:solidFill>
                  <a:schemeClr val="tx1"/>
                </a:solidFill>
              </a:rPr>
              <a:t>The </a:t>
            </a:r>
            <a:r>
              <a:rPr lang="en-US" dirty="0">
                <a:solidFill>
                  <a:schemeClr val="tx1"/>
                </a:solidFill>
                <a:highlight>
                  <a:srgbClr val="F5CDCE"/>
                </a:highlight>
              </a:rPr>
              <a:t>Engagement Dashboard</a:t>
            </a:r>
            <a:r>
              <a:rPr lang="en-US" dirty="0">
                <a:solidFill>
                  <a:schemeClr val="tx1"/>
                </a:solidFill>
              </a:rPr>
              <a:t> provides insights into how users interact with your YouTube videos. It focuses on various engagement metrics like views, likes, comments, shares, and favorites. This dashboard helps you understand which videos resonate the most with your audience and why.</a:t>
            </a:r>
          </a:p>
          <a:p>
            <a:pPr marL="285750" indent="-285750" algn="just">
              <a:buFont typeface="Arial" panose="020B0604020202020204" pitchFamily="34" charset="0"/>
              <a:buChar char="•"/>
            </a:pPr>
            <a:r>
              <a:rPr lang="en-IN" b="1" dirty="0">
                <a:solidFill>
                  <a:schemeClr val="tx1"/>
                </a:solidFill>
              </a:rPr>
              <a:t>Engagement Overtime: </a:t>
            </a:r>
            <a:r>
              <a:rPr lang="en-US" dirty="0">
                <a:solidFill>
                  <a:schemeClr val="tx1"/>
                </a:solidFill>
              </a:rPr>
              <a:t>A line chart showing the trend of engagement rate over time.</a:t>
            </a:r>
            <a:r>
              <a:rPr lang="en-IN" dirty="0">
                <a:solidFill>
                  <a:schemeClr val="tx1"/>
                </a:solidFill>
              </a:rPr>
              <a:t> </a:t>
            </a:r>
          </a:p>
          <a:p>
            <a:pPr marL="285750" indent="-285750" algn="just">
              <a:buFont typeface="Arial" panose="020B0604020202020204" pitchFamily="34" charset="0"/>
              <a:buChar char="•"/>
            </a:pPr>
            <a:r>
              <a:rPr lang="en-IN" b="1" dirty="0">
                <a:solidFill>
                  <a:schemeClr val="tx1"/>
                </a:solidFill>
              </a:rPr>
              <a:t>Video Duration Analysis</a:t>
            </a:r>
            <a:r>
              <a:rPr lang="en-US" b="1" dirty="0">
                <a:solidFill>
                  <a:schemeClr val="tx1"/>
                </a:solidFill>
              </a:rPr>
              <a:t>: </a:t>
            </a:r>
            <a:r>
              <a:rPr lang="en-US" dirty="0">
                <a:solidFill>
                  <a:schemeClr val="tx1"/>
                </a:solidFill>
              </a:rPr>
              <a:t>Histograms or scatter plots analyzing the impact of video duration on engagement rate.</a:t>
            </a:r>
          </a:p>
          <a:p>
            <a:pPr marL="285750" indent="-285750" algn="just">
              <a:buFont typeface="Arial" panose="020B0604020202020204" pitchFamily="34" charset="0"/>
              <a:buChar char="•"/>
            </a:pPr>
            <a:r>
              <a:rPr lang="en-US" b="1" dirty="0">
                <a:solidFill>
                  <a:schemeClr val="tx1"/>
                </a:solidFill>
              </a:rPr>
              <a:t>Top Songs by Engagement Rate: </a:t>
            </a:r>
            <a:r>
              <a:rPr lang="en-US" dirty="0">
                <a:solidFill>
                  <a:schemeClr val="tx1"/>
                </a:solidFill>
              </a:rPr>
              <a:t>Bar charts or tables showcasing top songs based on engagement rate.</a:t>
            </a:r>
          </a:p>
          <a:p>
            <a:pPr marL="285750" indent="-285750" algn="just">
              <a:buFont typeface="Arial" panose="020B0604020202020204" pitchFamily="34" charset="0"/>
              <a:buChar char="•"/>
            </a:pPr>
            <a:r>
              <a:rPr lang="en-US" b="1" dirty="0">
                <a:solidFill>
                  <a:schemeClr val="tx1"/>
                </a:solidFill>
              </a:rPr>
              <a:t>Distribution of Metrics: </a:t>
            </a:r>
            <a:r>
              <a:rPr lang="en-US" dirty="0">
                <a:solidFill>
                  <a:schemeClr val="tx1"/>
                </a:solidFill>
              </a:rPr>
              <a:t>Pie charts analyzing the distribution of engagement metrics.</a:t>
            </a:r>
            <a:endParaRPr lang="en-US" b="1" dirty="0">
              <a:solidFill>
                <a:schemeClr val="tx1"/>
              </a:solidFill>
            </a:endParaRPr>
          </a:p>
          <a:p>
            <a:pPr marL="285750" indent="-285750" algn="just">
              <a:buFont typeface="Arial" panose="020B0604020202020204" pitchFamily="34" charset="0"/>
              <a:buChar char="•"/>
            </a:pPr>
            <a:r>
              <a:rPr lang="en-US" b="1" dirty="0">
                <a:solidFill>
                  <a:schemeClr val="tx1"/>
                </a:solidFill>
              </a:rPr>
              <a:t>Tag Analysis: </a:t>
            </a:r>
            <a:r>
              <a:rPr lang="en-US" dirty="0">
                <a:solidFill>
                  <a:schemeClr val="tx1"/>
                </a:solidFill>
              </a:rPr>
              <a:t>Line charts showing impact of tags on engagement rate.</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2829673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516">
        <p15:prstTrans prst="pageCurlDouble"/>
      </p:transition>
    </mc:Choice>
    <mc:Fallback xmlns="">
      <p:transition spd="slow" advTm="1951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left)">
                                      <p:cBhvr>
                                        <p:cTn id="19" dur="500"/>
                                        <p:tgtEl>
                                          <p:spTgt spid="7">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left)">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594724" y="288609"/>
            <a:ext cx="5723586" cy="1111306"/>
          </a:xfrm>
        </p:spPr>
        <p:txBody>
          <a:bodyPr/>
          <a:lstStyle/>
          <a:p>
            <a:r>
              <a:rPr lang="en-US" dirty="0"/>
              <a:t>INFERENCES</a:t>
            </a:r>
          </a:p>
        </p:txBody>
      </p:sp>
      <p:sp>
        <p:nvSpPr>
          <p:cNvPr id="4" name="TextBox 3">
            <a:extLst>
              <a:ext uri="{FF2B5EF4-FFF2-40B4-BE49-F238E27FC236}">
                <a16:creationId xmlns:a16="http://schemas.microsoft.com/office/drawing/2014/main" id="{2F6825DB-3528-CC22-1461-C5846818006F}"/>
              </a:ext>
            </a:extLst>
          </p:cNvPr>
          <p:cNvSpPr txBox="1"/>
          <p:nvPr/>
        </p:nvSpPr>
        <p:spPr>
          <a:xfrm>
            <a:off x="1525554" y="1418898"/>
            <a:ext cx="9064691" cy="5355312"/>
          </a:xfrm>
          <a:prstGeom prst="rect">
            <a:avLst/>
          </a:prstGeom>
          <a:noFill/>
        </p:spPr>
        <p:txBody>
          <a:bodyPr wrap="square">
            <a:spAutoFit/>
          </a:bodyPr>
          <a:lstStyle/>
          <a:p>
            <a:pPr algn="just"/>
            <a:r>
              <a:rPr lang="en-US" sz="1800" b="1" i="0" dirty="0">
                <a:solidFill>
                  <a:srgbClr val="252423"/>
                </a:solidFill>
                <a:effectLst/>
              </a:rPr>
              <a:t>Q1. </a:t>
            </a:r>
            <a:r>
              <a:rPr lang="en-US" sz="1800" b="0" i="0" dirty="0">
                <a:solidFill>
                  <a:srgbClr val="252423"/>
                </a:solidFill>
                <a:effectLst/>
              </a:rPr>
              <a:t>Which song video has the highest view counts?</a:t>
            </a:r>
          </a:p>
          <a:p>
            <a:pPr algn="just"/>
            <a:r>
              <a:rPr lang="en-US" b="1" i="0" dirty="0">
                <a:solidFill>
                  <a:srgbClr val="252423"/>
                </a:solidFill>
                <a:effectLst/>
              </a:rPr>
              <a:t>A1.</a:t>
            </a:r>
            <a:r>
              <a:rPr lang="en-US" b="0" i="0" dirty="0">
                <a:solidFill>
                  <a:srgbClr val="252423"/>
                </a:solidFill>
                <a:effectLst/>
              </a:rPr>
              <a:t> </a:t>
            </a:r>
            <a:r>
              <a:rPr lang="en-IN" b="0" i="0" dirty="0" err="1">
                <a:solidFill>
                  <a:srgbClr val="252423"/>
                </a:solidFill>
                <a:effectLst/>
              </a:rPr>
              <a:t>Vaaste</a:t>
            </a:r>
            <a:r>
              <a:rPr lang="en-IN" b="0" i="0" dirty="0">
                <a:solidFill>
                  <a:srgbClr val="252423"/>
                </a:solidFill>
                <a:effectLst/>
              </a:rPr>
              <a:t> Song: </a:t>
            </a:r>
            <a:r>
              <a:rPr lang="en-IN" b="0" i="0" dirty="0" err="1">
                <a:solidFill>
                  <a:srgbClr val="252423"/>
                </a:solidFill>
                <a:effectLst/>
              </a:rPr>
              <a:t>Dhvani</a:t>
            </a:r>
            <a:r>
              <a:rPr lang="en-IN" b="0" i="0" dirty="0">
                <a:solidFill>
                  <a:srgbClr val="252423"/>
                </a:solidFill>
                <a:effectLst/>
              </a:rPr>
              <a:t> </a:t>
            </a:r>
            <a:r>
              <a:rPr lang="en-IN" b="0" i="0" dirty="0" err="1">
                <a:solidFill>
                  <a:srgbClr val="252423"/>
                </a:solidFill>
                <a:effectLst/>
              </a:rPr>
              <a:t>Bhanushali</a:t>
            </a:r>
            <a:r>
              <a:rPr lang="en-IN" b="0" i="0" dirty="0">
                <a:solidFill>
                  <a:srgbClr val="252423"/>
                </a:solidFill>
                <a:effectLst/>
              </a:rPr>
              <a:t>, </a:t>
            </a:r>
            <a:r>
              <a:rPr lang="en-IN" b="0" i="0" dirty="0" err="1">
                <a:solidFill>
                  <a:srgbClr val="252423"/>
                </a:solidFill>
                <a:effectLst/>
              </a:rPr>
              <a:t>Tanishk</a:t>
            </a:r>
            <a:r>
              <a:rPr lang="en-IN" b="0" i="0" dirty="0">
                <a:solidFill>
                  <a:srgbClr val="252423"/>
                </a:solidFill>
                <a:effectLst/>
              </a:rPr>
              <a:t> Bagchi | Nikhil D | Bhushan Kumar | Radhika Rao, Vinay </a:t>
            </a:r>
            <a:r>
              <a:rPr lang="en-IN" b="0" i="0" dirty="0" err="1">
                <a:solidFill>
                  <a:srgbClr val="252423"/>
                </a:solidFill>
                <a:effectLst/>
              </a:rPr>
              <a:t>Sapru</a:t>
            </a:r>
            <a:r>
              <a:rPr lang="en-IN" b="0" i="0" dirty="0">
                <a:solidFill>
                  <a:srgbClr val="252423"/>
                </a:solidFill>
                <a:effectLst/>
              </a:rPr>
              <a:t> has the highest view counts.</a:t>
            </a:r>
          </a:p>
          <a:p>
            <a:pPr algn="just"/>
            <a:endParaRPr lang="en-IN" dirty="0">
              <a:solidFill>
                <a:srgbClr val="252423"/>
              </a:solidFill>
            </a:endParaRPr>
          </a:p>
          <a:p>
            <a:pPr algn="just"/>
            <a:r>
              <a:rPr lang="en-IN" b="1" i="0" dirty="0">
                <a:solidFill>
                  <a:srgbClr val="252423"/>
                </a:solidFill>
                <a:effectLst/>
              </a:rPr>
              <a:t>Q2.</a:t>
            </a:r>
            <a:r>
              <a:rPr lang="en-IN" b="0" i="0" dirty="0">
                <a:solidFill>
                  <a:srgbClr val="252423"/>
                </a:solidFill>
                <a:effectLst/>
              </a:rPr>
              <a:t> </a:t>
            </a:r>
            <a:r>
              <a:rPr lang="en-US" sz="1800" b="0" i="0" dirty="0">
                <a:solidFill>
                  <a:srgbClr val="252423"/>
                </a:solidFill>
                <a:effectLst/>
              </a:rPr>
              <a:t>What is the trend in engagement (likes, comments, favorites) over time?</a:t>
            </a:r>
            <a:endParaRPr lang="en-US" b="0" i="0" dirty="0">
              <a:solidFill>
                <a:srgbClr val="252423"/>
              </a:solidFill>
              <a:effectLst/>
            </a:endParaRPr>
          </a:p>
          <a:p>
            <a:pPr algn="just"/>
            <a:r>
              <a:rPr lang="en-IN" b="1" i="0" dirty="0">
                <a:solidFill>
                  <a:srgbClr val="252423"/>
                </a:solidFill>
                <a:effectLst/>
              </a:rPr>
              <a:t>A2. </a:t>
            </a:r>
            <a:r>
              <a:rPr lang="en-US" sz="1800" b="0" i="0" dirty="0">
                <a:solidFill>
                  <a:srgbClr val="252423"/>
                </a:solidFill>
                <a:effectLst/>
              </a:rPr>
              <a:t>From the engagement dashboard, we can see a significant increase in the engagement rate over the years.</a:t>
            </a:r>
            <a:endParaRPr lang="en-US" b="0" i="0" dirty="0">
              <a:solidFill>
                <a:srgbClr val="252423"/>
              </a:solidFill>
              <a:effectLst/>
            </a:endParaRPr>
          </a:p>
          <a:p>
            <a:pPr algn="just"/>
            <a:endParaRPr lang="en-IN" b="0" i="0" dirty="0">
              <a:solidFill>
                <a:srgbClr val="252423"/>
              </a:solidFill>
              <a:effectLst/>
            </a:endParaRPr>
          </a:p>
          <a:p>
            <a:pPr algn="just"/>
            <a:r>
              <a:rPr lang="en-IN" b="1" dirty="0">
                <a:solidFill>
                  <a:srgbClr val="252423"/>
                </a:solidFill>
              </a:rPr>
              <a:t>Q3.</a:t>
            </a:r>
            <a:r>
              <a:rPr lang="en-IN" dirty="0">
                <a:solidFill>
                  <a:srgbClr val="252423"/>
                </a:solidFill>
              </a:rPr>
              <a:t> </a:t>
            </a:r>
            <a:r>
              <a:rPr lang="en-US" sz="1800" b="0" i="0" dirty="0">
                <a:solidFill>
                  <a:srgbClr val="252423"/>
                </a:solidFill>
                <a:effectLst/>
              </a:rPr>
              <a:t>Are there specific tags or keywords that consistently correlate with higher viewer engagement?</a:t>
            </a:r>
            <a:endParaRPr lang="en-US" b="0" i="0" dirty="0">
              <a:solidFill>
                <a:srgbClr val="252423"/>
              </a:solidFill>
              <a:effectLst/>
            </a:endParaRPr>
          </a:p>
          <a:p>
            <a:pPr algn="just"/>
            <a:r>
              <a:rPr lang="en-IN" b="1" dirty="0">
                <a:solidFill>
                  <a:srgbClr val="252423"/>
                </a:solidFill>
              </a:rPr>
              <a:t>A3. </a:t>
            </a:r>
            <a:r>
              <a:rPr lang="en-US" sz="1800" b="0" i="0" dirty="0">
                <a:solidFill>
                  <a:srgbClr val="252423"/>
                </a:solidFill>
                <a:effectLst/>
              </a:rPr>
              <a:t>Tags like '</a:t>
            </a:r>
            <a:r>
              <a:rPr lang="en-US" sz="1800" b="0" i="0" dirty="0" err="1">
                <a:solidFill>
                  <a:srgbClr val="252423"/>
                </a:solidFill>
                <a:effectLst/>
              </a:rPr>
              <a:t>tseries</a:t>
            </a:r>
            <a:r>
              <a:rPr lang="en-US" sz="1800" b="0" i="0" dirty="0">
                <a:solidFill>
                  <a:srgbClr val="252423"/>
                </a:solidFill>
                <a:effectLst/>
              </a:rPr>
              <a:t>', '</a:t>
            </a:r>
            <a:r>
              <a:rPr lang="en-US" sz="1800" b="0" i="0" dirty="0" err="1">
                <a:solidFill>
                  <a:srgbClr val="252423"/>
                </a:solidFill>
                <a:effectLst/>
              </a:rPr>
              <a:t>hindi</a:t>
            </a:r>
            <a:r>
              <a:rPr lang="en-US" sz="1800" b="0" i="0" dirty="0">
                <a:solidFill>
                  <a:srgbClr val="252423"/>
                </a:solidFill>
                <a:effectLst/>
              </a:rPr>
              <a:t> songs' and '</a:t>
            </a:r>
            <a:r>
              <a:rPr lang="en-US" sz="1800" b="0" i="0" dirty="0" err="1">
                <a:solidFill>
                  <a:srgbClr val="252423"/>
                </a:solidFill>
                <a:effectLst/>
              </a:rPr>
              <a:t>bollywood</a:t>
            </a:r>
            <a:r>
              <a:rPr lang="en-US" sz="1800" b="0" i="0" dirty="0">
                <a:solidFill>
                  <a:srgbClr val="252423"/>
                </a:solidFill>
                <a:effectLst/>
              </a:rPr>
              <a:t> songs' correlate highly with the viewer engagement rate.</a:t>
            </a:r>
            <a:endParaRPr lang="en-US" b="0" i="0" dirty="0">
              <a:solidFill>
                <a:srgbClr val="252423"/>
              </a:solidFill>
              <a:effectLst/>
            </a:endParaRPr>
          </a:p>
          <a:p>
            <a:pPr algn="just"/>
            <a:endParaRPr lang="en-IN" b="0" i="0" dirty="0">
              <a:solidFill>
                <a:srgbClr val="252423"/>
              </a:solidFill>
              <a:effectLst/>
            </a:endParaRPr>
          </a:p>
          <a:p>
            <a:pPr algn="just"/>
            <a:r>
              <a:rPr lang="en-IN" b="1" dirty="0">
                <a:solidFill>
                  <a:srgbClr val="252423"/>
                </a:solidFill>
              </a:rPr>
              <a:t>Q4. </a:t>
            </a:r>
            <a:r>
              <a:rPr lang="en-US" sz="1800" b="0" i="0" dirty="0">
                <a:solidFill>
                  <a:srgbClr val="252423"/>
                </a:solidFill>
                <a:effectLst/>
              </a:rPr>
              <a:t>Is there a correlation between video duration and viewer engagement (views, likes, comments)?</a:t>
            </a:r>
            <a:endParaRPr lang="en-US" b="0" i="0" dirty="0">
              <a:solidFill>
                <a:srgbClr val="252423"/>
              </a:solidFill>
              <a:effectLst/>
            </a:endParaRPr>
          </a:p>
          <a:p>
            <a:pPr algn="just"/>
            <a:r>
              <a:rPr lang="en-IN" b="1" dirty="0">
                <a:solidFill>
                  <a:srgbClr val="252423"/>
                </a:solidFill>
              </a:rPr>
              <a:t>A4. </a:t>
            </a:r>
            <a:r>
              <a:rPr lang="en-US" sz="1800" b="0" i="0" dirty="0">
                <a:solidFill>
                  <a:srgbClr val="252423"/>
                </a:solidFill>
                <a:effectLst/>
              </a:rPr>
              <a:t>The songs having short duration have higher viewer engagement as compared to songs having long duration.</a:t>
            </a:r>
            <a:endParaRPr lang="en-US" b="0" i="0" dirty="0">
              <a:solidFill>
                <a:srgbClr val="252423"/>
              </a:solidFill>
              <a:effectLst/>
            </a:endParaRPr>
          </a:p>
          <a:p>
            <a:pPr algn="just"/>
            <a:endParaRPr lang="en-IN" b="0" i="0" dirty="0">
              <a:solidFill>
                <a:srgbClr val="252423"/>
              </a:solidFill>
              <a:effectLst/>
            </a:endParaRPr>
          </a:p>
          <a:p>
            <a:pPr algn="just"/>
            <a:endParaRPr lang="en-US" b="0" i="0" dirty="0">
              <a:solidFill>
                <a:srgbClr val="252423"/>
              </a:solidFill>
              <a:effectLst/>
            </a:endParaRPr>
          </a:p>
        </p:txBody>
      </p:sp>
    </p:spTree>
    <p:extLst>
      <p:ext uri="{BB962C8B-B14F-4D97-AF65-F5344CB8AC3E}">
        <p14:creationId xmlns:p14="http://schemas.microsoft.com/office/powerpoint/2010/main" val="1238879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907">
        <p15:prstTrans prst="pageCurlDouble"/>
      </p:transition>
    </mc:Choice>
    <mc:Fallback xmlns="">
      <p:transition spd="slow" advTm="269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90465" y="372585"/>
            <a:ext cx="5723586" cy="1111306"/>
          </a:xfrm>
        </p:spPr>
        <p:txBody>
          <a:bodyPr/>
          <a:lstStyle/>
          <a:p>
            <a:r>
              <a:rPr lang="en-US" dirty="0"/>
              <a:t>INFERENCES</a:t>
            </a:r>
          </a:p>
        </p:txBody>
      </p:sp>
      <p:sp>
        <p:nvSpPr>
          <p:cNvPr id="4" name="TextBox 3">
            <a:extLst>
              <a:ext uri="{FF2B5EF4-FFF2-40B4-BE49-F238E27FC236}">
                <a16:creationId xmlns:a16="http://schemas.microsoft.com/office/drawing/2014/main" id="{2F6825DB-3528-CC22-1461-C5846818006F}"/>
              </a:ext>
            </a:extLst>
          </p:cNvPr>
          <p:cNvSpPr txBox="1"/>
          <p:nvPr/>
        </p:nvSpPr>
        <p:spPr>
          <a:xfrm>
            <a:off x="690465" y="1344253"/>
            <a:ext cx="10944807" cy="4801314"/>
          </a:xfrm>
          <a:prstGeom prst="rect">
            <a:avLst/>
          </a:prstGeom>
          <a:noFill/>
        </p:spPr>
        <p:txBody>
          <a:bodyPr wrap="square">
            <a:spAutoFit/>
          </a:bodyPr>
          <a:lstStyle/>
          <a:p>
            <a:pPr algn="just"/>
            <a:r>
              <a:rPr lang="en-US" sz="1800" b="1" i="0" dirty="0">
                <a:solidFill>
                  <a:srgbClr val="252423"/>
                </a:solidFill>
                <a:effectLst/>
              </a:rPr>
              <a:t>Q5. </a:t>
            </a:r>
            <a:r>
              <a:rPr lang="en-US" sz="1800" b="0" i="0" dirty="0">
                <a:solidFill>
                  <a:srgbClr val="252423"/>
                </a:solidFill>
                <a:effectLst/>
              </a:rPr>
              <a:t>Which songs have the highest engagement rate (engagements per view)?</a:t>
            </a:r>
          </a:p>
          <a:p>
            <a:pPr algn="just"/>
            <a:r>
              <a:rPr lang="en-US" b="1" i="0" dirty="0">
                <a:solidFill>
                  <a:srgbClr val="252423"/>
                </a:solidFill>
                <a:effectLst/>
              </a:rPr>
              <a:t>A5.</a:t>
            </a:r>
            <a:r>
              <a:rPr lang="en-US" b="0" i="0" dirty="0">
                <a:solidFill>
                  <a:srgbClr val="252423"/>
                </a:solidFill>
                <a:effectLst/>
              </a:rPr>
              <a:t> </a:t>
            </a:r>
            <a:r>
              <a:rPr lang="en-IN" sz="1800" b="0" i="0" dirty="0">
                <a:solidFill>
                  <a:srgbClr val="252423"/>
                </a:solidFill>
                <a:effectLst/>
              </a:rPr>
              <a:t>The songs having highest engagement rate are: </a:t>
            </a:r>
            <a:endParaRPr lang="en-IN" b="0" i="0" dirty="0">
              <a:solidFill>
                <a:srgbClr val="252423"/>
              </a:solidFill>
              <a:effectLst/>
            </a:endParaRPr>
          </a:p>
          <a:p>
            <a:pPr marL="800100" lvl="1" indent="-342900" algn="just">
              <a:buFont typeface="+mj-lt"/>
              <a:buAutoNum type="alphaLcParenR"/>
            </a:pPr>
            <a:r>
              <a:rPr lang="en-IN" b="0" i="0" dirty="0">
                <a:solidFill>
                  <a:srgbClr val="252423"/>
                </a:solidFill>
                <a:effectLst/>
              </a:rPr>
              <a:t>De </a:t>
            </a:r>
            <a:r>
              <a:rPr lang="en-IN" b="0" i="0" dirty="0" err="1">
                <a:solidFill>
                  <a:srgbClr val="252423"/>
                </a:solidFill>
                <a:effectLst/>
              </a:rPr>
              <a:t>De</a:t>
            </a:r>
            <a:r>
              <a:rPr lang="en-IN" b="0" i="0" dirty="0">
                <a:solidFill>
                  <a:srgbClr val="252423"/>
                </a:solidFill>
                <a:effectLst/>
              </a:rPr>
              <a:t> </a:t>
            </a:r>
            <a:r>
              <a:rPr lang="en-IN" b="0" i="0" dirty="0" err="1">
                <a:solidFill>
                  <a:srgbClr val="252423"/>
                </a:solidFill>
                <a:effectLst/>
              </a:rPr>
              <a:t>Pyaar</a:t>
            </a:r>
            <a:r>
              <a:rPr lang="en-IN" b="0" i="0" dirty="0">
                <a:solidFill>
                  <a:srgbClr val="252423"/>
                </a:solidFill>
                <a:effectLst/>
              </a:rPr>
              <a:t> De - Official Trailer (Russian) | Ajay Devgn, Tabu, </a:t>
            </a:r>
            <a:r>
              <a:rPr lang="en-IN" b="0" i="0" dirty="0" err="1">
                <a:solidFill>
                  <a:srgbClr val="252423"/>
                </a:solidFill>
                <a:effectLst/>
              </a:rPr>
              <a:t>Rakul</a:t>
            </a:r>
            <a:r>
              <a:rPr lang="en-IN" b="0" i="0" dirty="0">
                <a:solidFill>
                  <a:srgbClr val="252423"/>
                </a:solidFill>
                <a:effectLst/>
              </a:rPr>
              <a:t> Preet Singh | </a:t>
            </a:r>
            <a:r>
              <a:rPr lang="en-IN" b="0" i="0" dirty="0" err="1">
                <a:solidFill>
                  <a:srgbClr val="252423"/>
                </a:solidFill>
                <a:effectLst/>
              </a:rPr>
              <a:t>Akiv</a:t>
            </a:r>
            <a:r>
              <a:rPr lang="en-IN" b="0" i="0" dirty="0">
                <a:solidFill>
                  <a:srgbClr val="252423"/>
                </a:solidFill>
                <a:effectLst/>
              </a:rPr>
              <a:t> Ali</a:t>
            </a:r>
          </a:p>
          <a:p>
            <a:pPr marL="800100" lvl="1" indent="-342900" algn="just">
              <a:buFont typeface="+mj-lt"/>
              <a:buAutoNum type="alphaLcParenR"/>
            </a:pPr>
            <a:r>
              <a:rPr lang="en-IN" b="0" i="0" dirty="0" err="1">
                <a:solidFill>
                  <a:srgbClr val="252423"/>
                </a:solidFill>
                <a:effectLst/>
              </a:rPr>
              <a:t>Tere</a:t>
            </a:r>
            <a:r>
              <a:rPr lang="en-IN" b="0" i="0" dirty="0">
                <a:solidFill>
                  <a:srgbClr val="252423"/>
                </a:solidFill>
                <a:effectLst/>
              </a:rPr>
              <a:t> Mere Beech Mein Song | Babul Supriyo | Lal Sarkar</a:t>
            </a:r>
          </a:p>
          <a:p>
            <a:pPr marL="800100" lvl="1" indent="-342900" algn="just">
              <a:buFont typeface="+mj-lt"/>
              <a:buAutoNum type="alphaLcParenR"/>
            </a:pPr>
            <a:r>
              <a:rPr lang="en-IN" b="0" i="0" dirty="0">
                <a:solidFill>
                  <a:srgbClr val="252423"/>
                </a:solidFill>
                <a:effectLst/>
              </a:rPr>
              <a:t>Jubin </a:t>
            </a:r>
            <a:r>
              <a:rPr lang="en-IN" b="0" i="0" dirty="0" err="1">
                <a:solidFill>
                  <a:srgbClr val="252423"/>
                </a:solidFill>
                <a:effectLst/>
              </a:rPr>
              <a:t>Nautiyal</a:t>
            </a:r>
            <a:r>
              <a:rPr lang="en-IN" b="0" i="0" dirty="0">
                <a:solidFill>
                  <a:srgbClr val="252423"/>
                </a:solidFill>
                <a:effectLst/>
              </a:rPr>
              <a:t>: </a:t>
            </a:r>
            <a:r>
              <a:rPr lang="en-IN" b="0" i="0" dirty="0" err="1">
                <a:solidFill>
                  <a:srgbClr val="252423"/>
                </a:solidFill>
                <a:effectLst/>
              </a:rPr>
              <a:t>Aise</a:t>
            </a:r>
            <a:r>
              <a:rPr lang="en-IN" b="0" i="0" dirty="0">
                <a:solidFill>
                  <a:srgbClr val="252423"/>
                </a:solidFill>
                <a:effectLst/>
              </a:rPr>
              <a:t> </a:t>
            </a:r>
            <a:r>
              <a:rPr lang="en-IN" b="0" i="0" dirty="0" err="1">
                <a:solidFill>
                  <a:srgbClr val="252423"/>
                </a:solidFill>
                <a:effectLst/>
              </a:rPr>
              <a:t>Kaise</a:t>
            </a:r>
            <a:r>
              <a:rPr lang="en-IN" b="0" i="0" dirty="0">
                <a:solidFill>
                  <a:srgbClr val="252423"/>
                </a:solidFill>
                <a:effectLst/>
              </a:rPr>
              <a:t> (Lyrical) | </a:t>
            </a:r>
            <a:r>
              <a:rPr lang="en-IN" b="0" i="0" dirty="0" err="1">
                <a:solidFill>
                  <a:srgbClr val="252423"/>
                </a:solidFill>
                <a:effectLst/>
              </a:rPr>
              <a:t>Rohanpreet</a:t>
            </a:r>
            <a:r>
              <a:rPr lang="en-IN" b="0" i="0" dirty="0">
                <a:solidFill>
                  <a:srgbClr val="252423"/>
                </a:solidFill>
                <a:effectLst/>
              </a:rPr>
              <a:t> Singh, Rana </a:t>
            </a:r>
            <a:r>
              <a:rPr lang="en-IN" b="0" i="0" dirty="0" err="1">
                <a:solidFill>
                  <a:srgbClr val="252423"/>
                </a:solidFill>
                <a:effectLst/>
              </a:rPr>
              <a:t>Sotal</a:t>
            </a:r>
            <a:r>
              <a:rPr lang="en-IN" b="0" i="0" dirty="0">
                <a:solidFill>
                  <a:srgbClr val="252423"/>
                </a:solidFill>
                <a:effectLst/>
              </a:rPr>
              <a:t> | Bhushan Kumar</a:t>
            </a:r>
          </a:p>
          <a:p>
            <a:pPr algn="just"/>
            <a:endParaRPr lang="en-IN" dirty="0">
              <a:solidFill>
                <a:srgbClr val="252423"/>
              </a:solidFill>
            </a:endParaRPr>
          </a:p>
          <a:p>
            <a:pPr algn="just"/>
            <a:r>
              <a:rPr lang="en-IN" b="1" i="0" dirty="0">
                <a:solidFill>
                  <a:srgbClr val="252423"/>
                </a:solidFill>
                <a:effectLst/>
              </a:rPr>
              <a:t>Q6.</a:t>
            </a:r>
            <a:r>
              <a:rPr lang="en-IN" b="0" i="0" dirty="0">
                <a:solidFill>
                  <a:srgbClr val="252423"/>
                </a:solidFill>
                <a:effectLst/>
              </a:rPr>
              <a:t> </a:t>
            </a:r>
            <a:r>
              <a:rPr lang="en-US" sz="1800" b="0" i="0" dirty="0">
                <a:solidFill>
                  <a:srgbClr val="252423"/>
                </a:solidFill>
                <a:effectLst/>
              </a:rPr>
              <a:t>Are there seasonal trends in song popularity or viewer engagement?</a:t>
            </a:r>
            <a:endParaRPr lang="en-US" b="0" i="0" dirty="0">
              <a:solidFill>
                <a:srgbClr val="252423"/>
              </a:solidFill>
              <a:effectLst/>
            </a:endParaRPr>
          </a:p>
          <a:p>
            <a:pPr algn="just"/>
            <a:r>
              <a:rPr lang="en-IN" b="1" i="0" dirty="0">
                <a:solidFill>
                  <a:srgbClr val="252423"/>
                </a:solidFill>
                <a:effectLst/>
              </a:rPr>
              <a:t>A6. </a:t>
            </a:r>
            <a:r>
              <a:rPr lang="en-US" sz="1800" b="0" i="0" dirty="0">
                <a:solidFill>
                  <a:srgbClr val="252423"/>
                </a:solidFill>
                <a:effectLst/>
              </a:rPr>
              <a:t>There doesn't appear to be any seasonal trends in viewer engagement.</a:t>
            </a:r>
            <a:endParaRPr lang="en-US" b="0" i="0" dirty="0">
              <a:solidFill>
                <a:srgbClr val="252423"/>
              </a:solidFill>
              <a:effectLst/>
            </a:endParaRPr>
          </a:p>
          <a:p>
            <a:pPr algn="just"/>
            <a:endParaRPr lang="en-IN" b="0" i="0" dirty="0">
              <a:solidFill>
                <a:srgbClr val="252423"/>
              </a:solidFill>
              <a:effectLst/>
            </a:endParaRPr>
          </a:p>
          <a:p>
            <a:pPr algn="just"/>
            <a:r>
              <a:rPr lang="en-IN" b="1" dirty="0">
                <a:solidFill>
                  <a:srgbClr val="252423"/>
                </a:solidFill>
              </a:rPr>
              <a:t>Q7.</a:t>
            </a:r>
            <a:r>
              <a:rPr lang="en-IN" dirty="0">
                <a:solidFill>
                  <a:srgbClr val="252423"/>
                </a:solidFill>
              </a:rPr>
              <a:t> </a:t>
            </a:r>
            <a:r>
              <a:rPr lang="en-US" sz="1800" b="0" i="0" dirty="0">
                <a:solidFill>
                  <a:srgbClr val="252423"/>
                </a:solidFill>
                <a:effectLst/>
              </a:rPr>
              <a:t>How does video quality (e.g., HD vs. SD) impact viewer engagement?</a:t>
            </a:r>
            <a:endParaRPr lang="en-US" b="0" i="0" dirty="0">
              <a:solidFill>
                <a:srgbClr val="252423"/>
              </a:solidFill>
              <a:effectLst/>
            </a:endParaRPr>
          </a:p>
          <a:p>
            <a:pPr algn="just"/>
            <a:r>
              <a:rPr lang="en-IN" b="1" dirty="0">
                <a:solidFill>
                  <a:srgbClr val="252423"/>
                </a:solidFill>
              </a:rPr>
              <a:t>A7. </a:t>
            </a:r>
            <a:r>
              <a:rPr lang="en-US" sz="1800" b="0" i="0" dirty="0">
                <a:solidFill>
                  <a:srgbClr val="252423"/>
                </a:solidFill>
                <a:effectLst/>
              </a:rPr>
              <a:t>'HD' quality videos show much higher viewer engagement as compared to 'SD' quality videos.</a:t>
            </a:r>
            <a:endParaRPr lang="en-US" b="0" i="0" dirty="0">
              <a:solidFill>
                <a:srgbClr val="252423"/>
              </a:solidFill>
              <a:effectLst/>
            </a:endParaRPr>
          </a:p>
          <a:p>
            <a:pPr algn="just"/>
            <a:endParaRPr lang="en-IN" b="0" i="0" dirty="0">
              <a:solidFill>
                <a:srgbClr val="252423"/>
              </a:solidFill>
              <a:effectLst/>
            </a:endParaRPr>
          </a:p>
          <a:p>
            <a:pPr algn="just"/>
            <a:r>
              <a:rPr lang="en-IN" b="1" dirty="0">
                <a:solidFill>
                  <a:srgbClr val="252423"/>
                </a:solidFill>
              </a:rPr>
              <a:t>Q8. </a:t>
            </a:r>
            <a:r>
              <a:rPr lang="en-US" sz="1800" b="0" i="0" dirty="0">
                <a:solidFill>
                  <a:srgbClr val="252423"/>
                </a:solidFill>
                <a:effectLst/>
              </a:rPr>
              <a:t>What were the top songs in the past year (2023) by likes?</a:t>
            </a:r>
            <a:endParaRPr lang="en-US" b="0" i="0" dirty="0">
              <a:solidFill>
                <a:srgbClr val="252423"/>
              </a:solidFill>
              <a:effectLst/>
            </a:endParaRPr>
          </a:p>
          <a:p>
            <a:pPr algn="just"/>
            <a:r>
              <a:rPr lang="en-IN" b="1" dirty="0">
                <a:solidFill>
                  <a:srgbClr val="252423"/>
                </a:solidFill>
              </a:rPr>
              <a:t>A8. </a:t>
            </a:r>
            <a:r>
              <a:rPr lang="en-IN" sz="1800" b="0" i="0" dirty="0">
                <a:solidFill>
                  <a:srgbClr val="252423"/>
                </a:solidFill>
                <a:effectLst/>
              </a:rPr>
              <a:t>Top songs in 2023 by likes were:</a:t>
            </a:r>
            <a:endParaRPr lang="en-IN" b="0" i="0" dirty="0">
              <a:solidFill>
                <a:srgbClr val="252423"/>
              </a:solidFill>
              <a:effectLst/>
            </a:endParaRPr>
          </a:p>
          <a:p>
            <a:pPr marL="800100" lvl="1" indent="-342900" algn="just">
              <a:buFont typeface="+mj-lt"/>
              <a:buAutoNum type="alphaLcParenR"/>
            </a:pPr>
            <a:r>
              <a:rPr lang="en-IN" b="0" i="0" dirty="0">
                <a:solidFill>
                  <a:srgbClr val="252423"/>
                </a:solidFill>
                <a:effectLst/>
              </a:rPr>
              <a:t>Ram Siya Ram(Hindi)</a:t>
            </a:r>
            <a:r>
              <a:rPr lang="en-IN" b="0" i="0" dirty="0" err="1">
                <a:solidFill>
                  <a:srgbClr val="252423"/>
                </a:solidFill>
                <a:effectLst/>
              </a:rPr>
              <a:t>Adipurush|Prabhas|Sachet-Parampara,Manoj</a:t>
            </a:r>
            <a:r>
              <a:rPr lang="en-IN" b="0" i="0" dirty="0">
                <a:solidFill>
                  <a:srgbClr val="252423"/>
                </a:solidFill>
                <a:effectLst/>
              </a:rPr>
              <a:t> </a:t>
            </a:r>
            <a:r>
              <a:rPr lang="en-IN" b="0" i="0" dirty="0" err="1">
                <a:solidFill>
                  <a:srgbClr val="252423"/>
                </a:solidFill>
                <a:effectLst/>
              </a:rPr>
              <a:t>Muntashir|Om</a:t>
            </a:r>
            <a:r>
              <a:rPr lang="en-IN" b="0" i="0" dirty="0">
                <a:solidFill>
                  <a:srgbClr val="252423"/>
                </a:solidFill>
                <a:effectLst/>
              </a:rPr>
              <a:t> </a:t>
            </a:r>
            <a:r>
              <a:rPr lang="en-IN" b="0" i="0" dirty="0" err="1">
                <a:solidFill>
                  <a:srgbClr val="252423"/>
                </a:solidFill>
                <a:effectLst/>
              </a:rPr>
              <a:t>Raut|Bhushan</a:t>
            </a:r>
            <a:r>
              <a:rPr lang="en-IN" b="0" i="0" dirty="0">
                <a:solidFill>
                  <a:srgbClr val="252423"/>
                </a:solidFill>
                <a:effectLst/>
              </a:rPr>
              <a:t> K</a:t>
            </a:r>
          </a:p>
          <a:p>
            <a:pPr marL="800100" lvl="1" indent="-342900" algn="just">
              <a:buFont typeface="+mj-lt"/>
              <a:buAutoNum type="alphaLcParenR"/>
            </a:pPr>
            <a:r>
              <a:rPr lang="en-IN" b="0" i="0" dirty="0" err="1">
                <a:solidFill>
                  <a:srgbClr val="252423"/>
                </a:solidFill>
                <a:effectLst/>
              </a:rPr>
              <a:t>Achha</a:t>
            </a:r>
            <a:r>
              <a:rPr lang="en-IN" b="0" i="0" dirty="0">
                <a:solidFill>
                  <a:srgbClr val="252423"/>
                </a:solidFill>
                <a:effectLst/>
              </a:rPr>
              <a:t> Sila </a:t>
            </a:r>
            <a:r>
              <a:rPr lang="en-IN" b="0" i="0" dirty="0" err="1">
                <a:solidFill>
                  <a:srgbClr val="252423"/>
                </a:solidFill>
                <a:effectLst/>
              </a:rPr>
              <a:t>Diya|Jaani</a:t>
            </a:r>
            <a:r>
              <a:rPr lang="en-IN" b="0" i="0" dirty="0">
                <a:solidFill>
                  <a:srgbClr val="252423"/>
                </a:solidFill>
                <a:effectLst/>
              </a:rPr>
              <a:t> &amp; </a:t>
            </a:r>
            <a:r>
              <a:rPr lang="en-IN" b="0" i="0" dirty="0" err="1">
                <a:solidFill>
                  <a:srgbClr val="252423"/>
                </a:solidFill>
                <a:effectLst/>
              </a:rPr>
              <a:t>B.Praak</a:t>
            </a:r>
            <a:r>
              <a:rPr lang="en-IN" b="0" i="0" dirty="0">
                <a:solidFill>
                  <a:srgbClr val="252423"/>
                </a:solidFill>
                <a:effectLst/>
              </a:rPr>
              <a:t> Feat. Nora </a:t>
            </a:r>
            <a:r>
              <a:rPr lang="en-IN" b="0" i="0" dirty="0" err="1">
                <a:solidFill>
                  <a:srgbClr val="252423"/>
                </a:solidFill>
                <a:effectLst/>
              </a:rPr>
              <a:t>Fatehi</a:t>
            </a:r>
            <a:r>
              <a:rPr lang="en-IN" b="0" i="0" dirty="0">
                <a:solidFill>
                  <a:srgbClr val="252423"/>
                </a:solidFill>
                <a:effectLst/>
              </a:rPr>
              <a:t> &amp; Rajkummar </a:t>
            </a:r>
            <a:r>
              <a:rPr lang="en-IN" b="0" i="0" dirty="0" err="1">
                <a:solidFill>
                  <a:srgbClr val="252423"/>
                </a:solidFill>
                <a:effectLst/>
              </a:rPr>
              <a:t>Rao|Nikhil-Vinay,Yogesh|Bhushan</a:t>
            </a:r>
            <a:r>
              <a:rPr lang="en-IN" b="0" i="0" dirty="0">
                <a:solidFill>
                  <a:srgbClr val="252423"/>
                </a:solidFill>
                <a:effectLst/>
              </a:rPr>
              <a:t> K</a:t>
            </a:r>
          </a:p>
          <a:p>
            <a:pPr marL="800100" lvl="1" indent="-342900" algn="just">
              <a:buFont typeface="+mj-lt"/>
              <a:buAutoNum type="alphaLcParenR"/>
            </a:pPr>
            <a:r>
              <a:rPr lang="en-IN" b="0" i="0" dirty="0">
                <a:solidFill>
                  <a:srgbClr val="252423"/>
                </a:solidFill>
                <a:effectLst/>
              </a:rPr>
              <a:t>Jai Shri Ram (Hindi) </a:t>
            </a:r>
            <a:r>
              <a:rPr lang="en-IN" b="0" i="0" dirty="0" err="1">
                <a:solidFill>
                  <a:srgbClr val="252423"/>
                </a:solidFill>
                <a:effectLst/>
              </a:rPr>
              <a:t>Adipurush</a:t>
            </a:r>
            <a:r>
              <a:rPr lang="en-IN" b="0" i="0" dirty="0">
                <a:solidFill>
                  <a:srgbClr val="252423"/>
                </a:solidFill>
                <a:effectLst/>
              </a:rPr>
              <a:t> | Prabhas | Ajay-Atul, Manoj </a:t>
            </a:r>
            <a:r>
              <a:rPr lang="en-IN" b="0" i="0" dirty="0" err="1">
                <a:solidFill>
                  <a:srgbClr val="252423"/>
                </a:solidFill>
                <a:effectLst/>
              </a:rPr>
              <a:t>Muntashir</a:t>
            </a:r>
            <a:r>
              <a:rPr lang="en-IN" b="0" i="0" dirty="0">
                <a:solidFill>
                  <a:srgbClr val="252423"/>
                </a:solidFill>
                <a:effectLst/>
              </a:rPr>
              <a:t> Shukla | Om Raut | Bhushan K</a:t>
            </a:r>
          </a:p>
        </p:txBody>
      </p:sp>
    </p:spTree>
    <p:extLst>
      <p:ext uri="{BB962C8B-B14F-4D97-AF65-F5344CB8AC3E}">
        <p14:creationId xmlns:p14="http://schemas.microsoft.com/office/powerpoint/2010/main" val="1257199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907">
        <p15:prstTrans prst="pageCurlDouble"/>
      </p:transition>
    </mc:Choice>
    <mc:Fallback xmlns="">
      <p:transition spd="slow" advTm="269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492923"/>
          </a:xfrm>
        </p:spPr>
        <p:txBody>
          <a:bodyPr/>
          <a:lstStyle/>
          <a:p>
            <a:r>
              <a:rPr lang="en-US" dirty="0"/>
              <a:t>Shreya Langar</a:t>
            </a: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95">
        <p15:prstTrans prst="pageCurlDouble"/>
      </p:transition>
    </mc:Choice>
    <mc:Fallback xmlns="">
      <p:transition spd="slow" advTm="33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445342" y="928688"/>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445342" y="2569169"/>
            <a:ext cx="6583680" cy="3207344"/>
          </a:xfrm>
        </p:spPr>
        <p:txBody>
          <a:bodyPr>
            <a:normAutofit lnSpcReduction="10000"/>
          </a:bodyPr>
          <a:lstStyle/>
          <a:p>
            <a:r>
              <a:rPr lang="en-US" dirty="0"/>
              <a:t>Introduction</a:t>
            </a:r>
          </a:p>
          <a:p>
            <a:r>
              <a:rPr lang="en-US" dirty="0"/>
              <a:t>Objective</a:t>
            </a:r>
          </a:p>
          <a:p>
            <a:r>
              <a:rPr lang="en-US" dirty="0"/>
              <a:t>Dataset</a:t>
            </a:r>
          </a:p>
          <a:p>
            <a:r>
              <a:rPr lang="en-US" dirty="0"/>
              <a:t>Key steps </a:t>
            </a:r>
          </a:p>
          <a:p>
            <a:r>
              <a:rPr lang="en-US" dirty="0"/>
              <a:t>Dashboards</a:t>
            </a:r>
          </a:p>
          <a:p>
            <a:r>
              <a:rPr lang="en-US" dirty="0"/>
              <a:t>Inferences</a:t>
            </a:r>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1783">
        <p15:prstTrans prst="pageCurlDouble"/>
      </p:transition>
    </mc:Choice>
    <mc:Fallback xmlns="">
      <p:transition spd="slow" advTm="1178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childTnLst>
                                </p:cTn>
                              </p:par>
                            </p:childTnLst>
                          </p:cTn>
                        </p:par>
                        <p:par>
                          <p:cTn id="29" fill="hold">
                            <p:stCondLst>
                              <p:cond delay="5000"/>
                            </p:stCondLst>
                            <p:childTnLst>
                              <p:par>
                                <p:cTn id="30" presetID="10" presetClass="entr" presetSubtype="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65272" y="2448235"/>
            <a:ext cx="5259554" cy="691116"/>
          </a:xfrm>
        </p:spPr>
        <p:txBody>
          <a:bodyPr/>
          <a:lstStyle/>
          <a:p>
            <a:r>
              <a:rPr lang="en-US" dirty="0"/>
              <a:t>Introduction</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
        <p:nvSpPr>
          <p:cNvPr id="7" name="TextBox 6">
            <a:extLst>
              <a:ext uri="{FF2B5EF4-FFF2-40B4-BE49-F238E27FC236}">
                <a16:creationId xmlns:a16="http://schemas.microsoft.com/office/drawing/2014/main" id="{67AD5D7F-77D9-6D8C-DFE3-CBAEFC3D1084}"/>
              </a:ext>
            </a:extLst>
          </p:cNvPr>
          <p:cNvSpPr txBox="1"/>
          <p:nvPr/>
        </p:nvSpPr>
        <p:spPr>
          <a:xfrm>
            <a:off x="865271" y="3313471"/>
            <a:ext cx="5407709" cy="1754326"/>
          </a:xfrm>
          <a:prstGeom prst="rect">
            <a:avLst/>
          </a:prstGeom>
          <a:noFill/>
        </p:spPr>
        <p:txBody>
          <a:bodyPr wrap="square" rtlCol="0">
            <a:spAutoFit/>
          </a:bodyPr>
          <a:lstStyle/>
          <a:p>
            <a:pPr algn="just"/>
            <a:r>
              <a:rPr lang="en-US" dirty="0"/>
              <a:t>This project intends to conduct a comprehensive analysis of YouTube songs data using Power BI. The analysis aims to uncover trends, preferences, and patterns in the data to aid content creators and stakeholders in optimizing their YouTube song content.</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041">
        <p15:prstTrans prst="pageCurlDouble"/>
      </p:transition>
    </mc:Choice>
    <mc:Fallback xmlns="">
      <p:transition spd="slow" advTm="1904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407473" y="2068456"/>
            <a:ext cx="5723586" cy="1111306"/>
          </a:xfrm>
        </p:spPr>
        <p:txBody>
          <a:bodyPr/>
          <a:lstStyle/>
          <a:p>
            <a:r>
              <a:rPr lang="en-US" dirty="0"/>
              <a:t>Objective</a:t>
            </a:r>
          </a:p>
        </p:txBody>
      </p:sp>
      <p:pic>
        <p:nvPicPr>
          <p:cNvPr id="7" name="Picture Placeholder 6" descr="3D box skeletons">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srcRect l="27233" r="27233"/>
          <a:stretch/>
        </p:blipFill>
        <p:spPr>
          <a:xfrm>
            <a:off x="443345" y="0"/>
            <a:ext cx="4344695" cy="6359525"/>
          </a:xfrm>
        </p:spPr>
      </p:pic>
      <p:sp>
        <p:nvSpPr>
          <p:cNvPr id="3" name="TextBox 2">
            <a:extLst>
              <a:ext uri="{FF2B5EF4-FFF2-40B4-BE49-F238E27FC236}">
                <a16:creationId xmlns:a16="http://schemas.microsoft.com/office/drawing/2014/main" id="{0EC20353-BD4C-1C3D-A340-7D7613B7BB8B}"/>
              </a:ext>
            </a:extLst>
          </p:cNvPr>
          <p:cNvSpPr txBox="1"/>
          <p:nvPr/>
        </p:nvSpPr>
        <p:spPr>
          <a:xfrm>
            <a:off x="5407473" y="3038710"/>
            <a:ext cx="5408685" cy="1200329"/>
          </a:xfrm>
          <a:prstGeom prst="rect">
            <a:avLst/>
          </a:prstGeom>
          <a:noFill/>
        </p:spPr>
        <p:txBody>
          <a:bodyPr wrap="square" rtlCol="0">
            <a:spAutoFit/>
          </a:bodyPr>
          <a:lstStyle/>
          <a:p>
            <a:pPr algn="just"/>
            <a:r>
              <a:rPr lang="en-US" dirty="0"/>
              <a:t>The goal is to utilize Power BI to create insightful visualizations and reports that provide a deeper understanding of YouTube songs' performance, popularity, and user engagement.</a:t>
            </a:r>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777">
        <p15:prstTrans prst="pageCurlDouble"/>
      </p:transition>
    </mc:Choice>
    <mc:Fallback xmlns="">
      <p:transition spd="slow" advTm="157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D5D5-0F21-C0A0-F3D9-B2D9A7EFC5D5}"/>
              </a:ext>
            </a:extLst>
          </p:cNvPr>
          <p:cNvSpPr>
            <a:spLocks noGrp="1"/>
          </p:cNvSpPr>
          <p:nvPr>
            <p:ph type="title"/>
          </p:nvPr>
        </p:nvSpPr>
        <p:spPr>
          <a:xfrm>
            <a:off x="914399" y="-754345"/>
            <a:ext cx="6583680" cy="1531357"/>
          </a:xfrm>
        </p:spPr>
        <p:txBody>
          <a:bodyPr/>
          <a:lstStyle/>
          <a:p>
            <a:r>
              <a:rPr lang="en-IN" dirty="0"/>
              <a:t>DATASET</a:t>
            </a:r>
          </a:p>
        </p:txBody>
      </p:sp>
      <p:sp>
        <p:nvSpPr>
          <p:cNvPr id="3" name="Content Placeholder 2">
            <a:extLst>
              <a:ext uri="{FF2B5EF4-FFF2-40B4-BE49-F238E27FC236}">
                <a16:creationId xmlns:a16="http://schemas.microsoft.com/office/drawing/2014/main" id="{A61E307D-76F3-CAF2-16C5-79008939A91E}"/>
              </a:ext>
            </a:extLst>
          </p:cNvPr>
          <p:cNvSpPr>
            <a:spLocks noGrp="1"/>
          </p:cNvSpPr>
          <p:nvPr>
            <p:ph idx="1"/>
          </p:nvPr>
        </p:nvSpPr>
        <p:spPr>
          <a:xfrm>
            <a:off x="914399" y="1146472"/>
            <a:ext cx="6951307" cy="3207344"/>
          </a:xfrm>
        </p:spPr>
        <p:txBody>
          <a:bodyPr>
            <a:noAutofit/>
          </a:bodyPr>
          <a:lstStyle/>
          <a:p>
            <a:pPr algn="just"/>
            <a:r>
              <a:rPr lang="en-US" sz="1600" dirty="0">
                <a:solidFill>
                  <a:schemeClr val="tx1"/>
                </a:solidFill>
              </a:rPr>
              <a:t>The dataset contains 19345 rows and 13 following columns:</a:t>
            </a:r>
          </a:p>
          <a:p>
            <a:pPr marL="342900" indent="-342900" algn="just">
              <a:buAutoNum type="arabicPeriod"/>
            </a:pPr>
            <a:r>
              <a:rPr lang="en-US" sz="1600" dirty="0" err="1">
                <a:solidFill>
                  <a:schemeClr val="tx1"/>
                </a:solidFill>
              </a:rPr>
              <a:t>video_id</a:t>
            </a:r>
            <a:r>
              <a:rPr lang="en-US" sz="1600" dirty="0">
                <a:solidFill>
                  <a:schemeClr val="tx1"/>
                </a:solidFill>
              </a:rPr>
              <a:t>: Unique identifier for each YouTube video.</a:t>
            </a:r>
          </a:p>
          <a:p>
            <a:pPr marL="342900" indent="-342900" algn="just">
              <a:buAutoNum type="arabicPeriod"/>
            </a:pPr>
            <a:r>
              <a:rPr lang="en-US" sz="1600" dirty="0" err="1">
                <a:solidFill>
                  <a:schemeClr val="tx1"/>
                </a:solidFill>
              </a:rPr>
              <a:t>channelTitle</a:t>
            </a:r>
            <a:r>
              <a:rPr lang="en-US" sz="1600" dirty="0">
                <a:solidFill>
                  <a:schemeClr val="tx1"/>
                </a:solidFill>
              </a:rPr>
              <a:t>: Title of the YouTube channel publishing the song.</a:t>
            </a:r>
          </a:p>
          <a:p>
            <a:pPr marL="342900" indent="-342900" algn="just">
              <a:buAutoNum type="arabicPeriod"/>
            </a:pPr>
            <a:r>
              <a:rPr lang="en-US" sz="1600" dirty="0">
                <a:solidFill>
                  <a:schemeClr val="tx1"/>
                </a:solidFill>
              </a:rPr>
              <a:t>title: Title of the YouTube song video.</a:t>
            </a:r>
          </a:p>
          <a:p>
            <a:pPr marL="342900" indent="-342900" algn="just">
              <a:buAutoNum type="arabicPeriod"/>
            </a:pPr>
            <a:r>
              <a:rPr lang="en-US" sz="1600" dirty="0">
                <a:solidFill>
                  <a:schemeClr val="tx1"/>
                </a:solidFill>
              </a:rPr>
              <a:t>description: Description provided for the YouTube song video.</a:t>
            </a:r>
          </a:p>
          <a:p>
            <a:pPr marL="342900" indent="-342900" algn="just">
              <a:buAutoNum type="arabicPeriod"/>
            </a:pPr>
            <a:r>
              <a:rPr lang="en-US" sz="1600" dirty="0">
                <a:solidFill>
                  <a:schemeClr val="tx1"/>
                </a:solidFill>
              </a:rPr>
              <a:t>tags: Tags associated with the YouTube song video.</a:t>
            </a:r>
          </a:p>
          <a:p>
            <a:pPr marL="342900" indent="-342900" algn="just">
              <a:buAutoNum type="arabicPeriod"/>
            </a:pPr>
            <a:r>
              <a:rPr lang="en-US" sz="1600" dirty="0" err="1">
                <a:solidFill>
                  <a:schemeClr val="tx1"/>
                </a:solidFill>
              </a:rPr>
              <a:t>publishedAt</a:t>
            </a:r>
            <a:r>
              <a:rPr lang="en-US" sz="1600" dirty="0">
                <a:solidFill>
                  <a:schemeClr val="tx1"/>
                </a:solidFill>
              </a:rPr>
              <a:t>: Date and time when the YouTube song video was published.</a:t>
            </a:r>
          </a:p>
          <a:p>
            <a:pPr marL="342900" indent="-342900" algn="just">
              <a:buAutoNum type="arabicPeriod"/>
            </a:pPr>
            <a:r>
              <a:rPr lang="en-US" sz="1600" dirty="0" err="1">
                <a:solidFill>
                  <a:schemeClr val="tx1"/>
                </a:solidFill>
              </a:rPr>
              <a:t>viewCount</a:t>
            </a:r>
            <a:r>
              <a:rPr lang="en-US" sz="1600" dirty="0">
                <a:solidFill>
                  <a:schemeClr val="tx1"/>
                </a:solidFill>
              </a:rPr>
              <a:t>: Number of views received by the YouTube song video.</a:t>
            </a:r>
          </a:p>
          <a:p>
            <a:pPr marL="342900" indent="-342900" algn="just">
              <a:buAutoNum type="arabicPeriod"/>
            </a:pPr>
            <a:r>
              <a:rPr lang="en-US" sz="1600" dirty="0" err="1">
                <a:solidFill>
                  <a:schemeClr val="tx1"/>
                </a:solidFill>
              </a:rPr>
              <a:t>likeCount</a:t>
            </a:r>
            <a:r>
              <a:rPr lang="en-US" sz="1600" dirty="0">
                <a:solidFill>
                  <a:schemeClr val="tx1"/>
                </a:solidFill>
              </a:rPr>
              <a:t>: Number of likes received by the YouTube song video.</a:t>
            </a:r>
          </a:p>
          <a:p>
            <a:pPr marL="342900" indent="-342900" algn="just">
              <a:buAutoNum type="arabicPeriod"/>
            </a:pPr>
            <a:r>
              <a:rPr lang="en-US" sz="1600" dirty="0" err="1">
                <a:solidFill>
                  <a:schemeClr val="tx1"/>
                </a:solidFill>
              </a:rPr>
              <a:t>favoriteCount</a:t>
            </a:r>
            <a:r>
              <a:rPr lang="en-US" sz="1600" dirty="0">
                <a:solidFill>
                  <a:schemeClr val="tx1"/>
                </a:solidFill>
              </a:rPr>
              <a:t>: Number of times the YouTube song video has been marked as a favorite.</a:t>
            </a:r>
          </a:p>
          <a:p>
            <a:pPr marL="342900" indent="-342900" algn="just">
              <a:buAutoNum type="arabicPeriod"/>
            </a:pPr>
            <a:r>
              <a:rPr lang="en-US" sz="1600" dirty="0" err="1">
                <a:solidFill>
                  <a:schemeClr val="tx1"/>
                </a:solidFill>
              </a:rPr>
              <a:t>commentCount</a:t>
            </a:r>
            <a:r>
              <a:rPr lang="en-US" sz="1600" dirty="0">
                <a:solidFill>
                  <a:schemeClr val="tx1"/>
                </a:solidFill>
              </a:rPr>
              <a:t>: Number of comments posted on the YouTube song video.</a:t>
            </a:r>
          </a:p>
          <a:p>
            <a:pPr marL="342900" indent="-342900" algn="just">
              <a:buAutoNum type="arabicPeriod"/>
            </a:pPr>
            <a:r>
              <a:rPr lang="en-US" sz="1600" dirty="0">
                <a:solidFill>
                  <a:schemeClr val="tx1"/>
                </a:solidFill>
              </a:rPr>
              <a:t>duration: Duration of the YouTube song video.</a:t>
            </a:r>
          </a:p>
          <a:p>
            <a:pPr marL="342900" indent="-342900" algn="just">
              <a:buAutoNum type="arabicPeriod"/>
            </a:pPr>
            <a:r>
              <a:rPr lang="en-US" sz="1600" dirty="0">
                <a:solidFill>
                  <a:schemeClr val="tx1"/>
                </a:solidFill>
              </a:rPr>
              <a:t>definition: Video definition or quality (e.g., HD, SD).</a:t>
            </a:r>
          </a:p>
          <a:p>
            <a:pPr marL="342900" indent="-342900" algn="just">
              <a:buAutoNum type="arabicPeriod"/>
            </a:pPr>
            <a:r>
              <a:rPr lang="en-US" sz="1600" dirty="0">
                <a:solidFill>
                  <a:schemeClr val="tx1"/>
                </a:solidFill>
              </a:rPr>
              <a:t>caption: Availability of captions for the YouTube song video.</a:t>
            </a:r>
            <a:endParaRPr lang="en-IN" sz="1600" dirty="0">
              <a:solidFill>
                <a:schemeClr val="tx1"/>
              </a:solidFill>
            </a:endParaRPr>
          </a:p>
        </p:txBody>
      </p:sp>
      <p:sp>
        <p:nvSpPr>
          <p:cNvPr id="6" name="TextBox 5">
            <a:extLst>
              <a:ext uri="{FF2B5EF4-FFF2-40B4-BE49-F238E27FC236}">
                <a16:creationId xmlns:a16="http://schemas.microsoft.com/office/drawing/2014/main" id="{3EA269F1-106E-FCD3-5C8B-FF8DEC80F0BB}"/>
              </a:ext>
            </a:extLst>
          </p:cNvPr>
          <p:cNvSpPr txBox="1"/>
          <p:nvPr/>
        </p:nvSpPr>
        <p:spPr>
          <a:xfrm>
            <a:off x="914399" y="777012"/>
            <a:ext cx="4896465" cy="369332"/>
          </a:xfrm>
          <a:prstGeom prst="rect">
            <a:avLst/>
          </a:prstGeom>
          <a:noFill/>
        </p:spPr>
        <p:txBody>
          <a:bodyPr wrap="square" rtlCol="0">
            <a:spAutoFit/>
          </a:bodyPr>
          <a:lstStyle/>
          <a:p>
            <a:r>
              <a:rPr lang="en-IN" dirty="0"/>
              <a:t>Name: </a:t>
            </a:r>
            <a:r>
              <a:rPr lang="en-US" dirty="0"/>
              <a:t>songs.csv</a:t>
            </a:r>
            <a:endParaRPr lang="en-IN" dirty="0"/>
          </a:p>
        </p:txBody>
      </p:sp>
    </p:spTree>
    <p:extLst>
      <p:ext uri="{BB962C8B-B14F-4D97-AF65-F5344CB8AC3E}">
        <p14:creationId xmlns:p14="http://schemas.microsoft.com/office/powerpoint/2010/main" val="1276570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650">
        <p15:prstTrans prst="pageCurlDouble"/>
      </p:transition>
    </mc:Choice>
    <mc:Fallback xmlns="">
      <p:transition spd="slow" advTm="236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217519"/>
            <a:ext cx="7965461" cy="994164"/>
          </a:xfrm>
        </p:spPr>
        <p:txBody>
          <a:bodyPr/>
          <a:lstStyle/>
          <a:p>
            <a:r>
              <a:rPr lang="en-US" dirty="0"/>
              <a:t>Key steps: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1542700"/>
            <a:ext cx="7965460" cy="5273429"/>
          </a:xfrm>
        </p:spPr>
        <p:txBody>
          <a:bodyPr>
            <a:normAutofit/>
          </a:bodyPr>
          <a:lstStyle/>
          <a:p>
            <a:pPr marL="342900" indent="-342900">
              <a:buFont typeface="+mj-lt"/>
              <a:buAutoNum type="arabicPeriod"/>
            </a:pPr>
            <a:r>
              <a:rPr lang="en-US" dirty="0">
                <a:solidFill>
                  <a:schemeClr val="tx1"/>
                </a:solidFill>
              </a:rPr>
              <a:t>Data Cleaning and Preparation</a:t>
            </a:r>
          </a:p>
          <a:p>
            <a:pPr marL="681228" lvl="1" indent="-342900">
              <a:buFont typeface="+mj-lt"/>
              <a:buAutoNum type="alphaLcParenR"/>
            </a:pPr>
            <a:r>
              <a:rPr lang="en-US" dirty="0">
                <a:solidFill>
                  <a:schemeClr val="tx1"/>
                </a:solidFill>
              </a:rPr>
              <a:t>Clean and preprocess the dataset, handling missing values or outliers.</a:t>
            </a:r>
          </a:p>
          <a:p>
            <a:pPr marL="681228" lvl="1" indent="-342900">
              <a:buFont typeface="+mj-lt"/>
              <a:buAutoNum type="alphaLcParenR"/>
            </a:pPr>
            <a:r>
              <a:rPr lang="en-US" dirty="0">
                <a:solidFill>
                  <a:schemeClr val="tx1"/>
                </a:solidFill>
              </a:rPr>
              <a:t>Convert relevant columns to appropriate data types.</a:t>
            </a:r>
          </a:p>
          <a:p>
            <a:pPr marL="681228" lvl="1" indent="-342900">
              <a:buFont typeface="+mj-lt"/>
              <a:buAutoNum type="alphaLcParenR"/>
            </a:pPr>
            <a:endParaRPr lang="en-US" dirty="0">
              <a:solidFill>
                <a:schemeClr val="tx1"/>
              </a:solidFill>
            </a:endParaRPr>
          </a:p>
          <a:p>
            <a:pPr marL="342900" indent="-342900">
              <a:buFont typeface="+mj-lt"/>
              <a:buAutoNum type="arabicPeriod"/>
            </a:pPr>
            <a:r>
              <a:rPr lang="en-US" dirty="0">
                <a:solidFill>
                  <a:schemeClr val="tx1"/>
                </a:solidFill>
              </a:rPr>
              <a:t>Exploratory Data Analysis (EDA)</a:t>
            </a:r>
          </a:p>
          <a:p>
            <a:pPr marL="681228" lvl="1" indent="-342900">
              <a:buFont typeface="+mj-lt"/>
              <a:buAutoNum type="alphaLcParenR"/>
            </a:pPr>
            <a:r>
              <a:rPr lang="en-US" dirty="0">
                <a:solidFill>
                  <a:schemeClr val="tx1"/>
                </a:solidFill>
              </a:rPr>
              <a:t>Explore patterns and distributions in view counts, like counts, and comments.</a:t>
            </a:r>
          </a:p>
          <a:p>
            <a:pPr marL="681228" lvl="1" indent="-342900">
              <a:buFont typeface="+mj-lt"/>
              <a:buAutoNum type="alphaLcParenR"/>
            </a:pPr>
            <a:r>
              <a:rPr lang="en-US" dirty="0">
                <a:solidFill>
                  <a:schemeClr val="tx1"/>
                </a:solidFill>
              </a:rPr>
              <a:t>Identify trends in the popularity and engagement of YouTube song videos.</a:t>
            </a:r>
          </a:p>
          <a:p>
            <a:pPr marL="681228" lvl="1" indent="-342900">
              <a:buFont typeface="+mj-lt"/>
              <a:buAutoNum type="alphaLcParenR"/>
            </a:pPr>
            <a:endParaRPr lang="en-US" dirty="0">
              <a:solidFill>
                <a:schemeClr val="tx1"/>
              </a:solidFill>
            </a:endParaRPr>
          </a:p>
          <a:p>
            <a:pPr marL="342900" indent="-342900">
              <a:buFont typeface="+mj-lt"/>
              <a:buAutoNum type="arabicPeriod"/>
            </a:pPr>
            <a:r>
              <a:rPr lang="en-US" dirty="0">
                <a:solidFill>
                  <a:schemeClr val="tx1"/>
                </a:solidFill>
              </a:rPr>
              <a:t>Content and Channel Analysis</a:t>
            </a:r>
          </a:p>
          <a:p>
            <a:pPr marL="681228" lvl="1" indent="-342900">
              <a:buFont typeface="+mj-lt"/>
              <a:buAutoNum type="alphaLcParenR"/>
            </a:pPr>
            <a:r>
              <a:rPr lang="en-US" dirty="0">
                <a:solidFill>
                  <a:schemeClr val="tx1"/>
                </a:solidFill>
              </a:rPr>
              <a:t>Analyze the distribution of videos across different channels.</a:t>
            </a:r>
          </a:p>
          <a:p>
            <a:pPr marL="681228" lvl="1" indent="-342900">
              <a:buFont typeface="+mj-lt"/>
              <a:buAutoNum type="alphaLcParenR"/>
            </a:pPr>
            <a:r>
              <a:rPr lang="en-US" dirty="0">
                <a:solidFill>
                  <a:schemeClr val="tx1"/>
                </a:solidFill>
              </a:rPr>
              <a:t>Identify popular tags and their correlation with view counts.</a:t>
            </a:r>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8321">
        <p15:prstTrans prst="pageCurlDouble"/>
      </p:transition>
    </mc:Choice>
    <mc:Fallback xmlns="">
      <p:transition spd="slow" advTm="183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500"/>
                                        <p:tgtEl>
                                          <p:spTgt spid="3">
                                            <p:txEl>
                                              <p:pRg st="9" end="9"/>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left)">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93968F-7952-C446-BE2C-1759AB93B27C}"/>
              </a:ext>
            </a:extLst>
          </p:cNvPr>
          <p:cNvSpPr>
            <a:spLocks noGrp="1"/>
          </p:cNvSpPr>
          <p:nvPr>
            <p:ph sz="half" idx="2"/>
          </p:nvPr>
        </p:nvSpPr>
        <p:spPr>
          <a:xfrm>
            <a:off x="914399" y="1941902"/>
            <a:ext cx="7482349" cy="2974196"/>
          </a:xfrm>
        </p:spPr>
        <p:txBody>
          <a:bodyPr/>
          <a:lstStyle/>
          <a:p>
            <a:pPr marL="342900" indent="-342900">
              <a:buAutoNum type="arabicPeriod" startAt="4"/>
            </a:pPr>
            <a:r>
              <a:rPr lang="en-US" dirty="0">
                <a:solidFill>
                  <a:schemeClr val="tx1"/>
                </a:solidFill>
              </a:rPr>
              <a:t>Temporal Trends</a:t>
            </a:r>
          </a:p>
          <a:p>
            <a:pPr marL="626364" lvl="1" indent="-342900">
              <a:buFont typeface="+mj-lt"/>
              <a:buAutoNum type="alphaLcParenR"/>
            </a:pPr>
            <a:r>
              <a:rPr lang="en-US" dirty="0">
                <a:solidFill>
                  <a:schemeClr val="tx1"/>
                </a:solidFill>
              </a:rPr>
              <a:t>Explore how YouTube song video metrics vary over time.</a:t>
            </a:r>
          </a:p>
          <a:p>
            <a:pPr marL="626364" lvl="1" indent="-342900">
              <a:buFont typeface="+mj-lt"/>
              <a:buAutoNum type="alphaLcParenR"/>
            </a:pPr>
            <a:r>
              <a:rPr lang="en-US" dirty="0">
                <a:solidFill>
                  <a:schemeClr val="tx1"/>
                </a:solidFill>
              </a:rPr>
              <a:t>Identify peak publishing times and their impact on engagement.</a:t>
            </a:r>
          </a:p>
          <a:p>
            <a:pPr marL="626364" lvl="1" indent="-342900">
              <a:buFont typeface="+mj-lt"/>
              <a:buAutoNum type="alphaLcParenR"/>
            </a:pPr>
            <a:endParaRPr lang="en-US" dirty="0">
              <a:solidFill>
                <a:schemeClr val="tx1"/>
              </a:solidFill>
            </a:endParaRPr>
          </a:p>
          <a:p>
            <a:pPr marL="342900" indent="-342900">
              <a:buAutoNum type="arabicPeriod" startAt="4"/>
            </a:pPr>
            <a:r>
              <a:rPr lang="en-US" dirty="0">
                <a:solidFill>
                  <a:schemeClr val="tx1"/>
                </a:solidFill>
              </a:rPr>
              <a:t>User Engagement Insights</a:t>
            </a:r>
          </a:p>
          <a:p>
            <a:pPr marL="626364" lvl="1" indent="-342900">
              <a:buFont typeface="+mj-lt"/>
              <a:buAutoNum type="alphaLcParenR"/>
            </a:pPr>
            <a:r>
              <a:rPr lang="en-US" dirty="0">
                <a:solidFill>
                  <a:schemeClr val="tx1"/>
                </a:solidFill>
              </a:rPr>
              <a:t>Investigate relationships between likes, comments, and views.</a:t>
            </a:r>
          </a:p>
          <a:p>
            <a:pPr marL="626364" lvl="1" indent="-342900">
              <a:buFont typeface="+mj-lt"/>
              <a:buAutoNum type="alphaLcParenR"/>
            </a:pPr>
            <a:r>
              <a:rPr lang="en-US" dirty="0">
                <a:solidFill>
                  <a:schemeClr val="tx1"/>
                </a:solidFill>
              </a:rPr>
              <a:t>Identify factors influencing user engagement with YouTube song videos.</a:t>
            </a:r>
          </a:p>
        </p:txBody>
      </p:sp>
    </p:spTree>
    <p:extLst>
      <p:ext uri="{BB962C8B-B14F-4D97-AF65-F5344CB8AC3E}">
        <p14:creationId xmlns:p14="http://schemas.microsoft.com/office/powerpoint/2010/main" val="3967224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824">
        <p15:prstTrans prst="pageCurlDouble"/>
      </p:transition>
    </mc:Choice>
    <mc:Fallback xmlns="">
      <p:transition spd="slow" advTm="582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7" y="1227770"/>
            <a:ext cx="7043617" cy="892277"/>
          </a:xfrm>
        </p:spPr>
        <p:txBody>
          <a:bodyPr/>
          <a:lstStyle/>
          <a:p>
            <a:r>
              <a:rPr lang="en-US" dirty="0"/>
              <a:t>Dashboards</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7" y="2438855"/>
            <a:ext cx="6952122" cy="3280309"/>
          </a:xfrm>
        </p:spPr>
        <p:txBody>
          <a:bodyPr>
            <a:noAutofit/>
          </a:bodyPr>
          <a:lstStyle/>
          <a:p>
            <a:pPr algn="just"/>
            <a:r>
              <a:rPr lang="en-US" sz="1800" dirty="0">
                <a:solidFill>
                  <a:schemeClr val="tx1"/>
                </a:solidFill>
              </a:rPr>
              <a:t>Power BI enables you to visualize and analyze your data in a way that makes it easier to identify trends, patterns, and anomalies. This empowers your decision-makers to base their choices on accurate and up-to-date information.</a:t>
            </a:r>
          </a:p>
          <a:p>
            <a:pPr algn="just"/>
            <a:endParaRPr lang="en-US" sz="1800" dirty="0">
              <a:solidFill>
                <a:schemeClr val="tx1"/>
              </a:solidFill>
            </a:endParaRPr>
          </a:p>
          <a:p>
            <a:pPr marL="342900" indent="-342900" algn="just">
              <a:buFont typeface="+mj-lt"/>
              <a:buAutoNum type="arabicPeriod"/>
            </a:pPr>
            <a:r>
              <a:rPr lang="en-US" sz="1800" b="1" dirty="0">
                <a:solidFill>
                  <a:schemeClr val="tx1"/>
                </a:solidFill>
              </a:rPr>
              <a:t>Home Dashboard</a:t>
            </a:r>
          </a:p>
          <a:p>
            <a:pPr marL="342900" indent="-342900" algn="just">
              <a:buFont typeface="+mj-lt"/>
              <a:buAutoNum type="arabicPeriod"/>
            </a:pPr>
            <a:r>
              <a:rPr lang="en-US" sz="1800" b="1" dirty="0">
                <a:solidFill>
                  <a:schemeClr val="tx1"/>
                </a:solidFill>
              </a:rPr>
              <a:t>Video Performance Dashboard</a:t>
            </a:r>
          </a:p>
          <a:p>
            <a:pPr marL="342900" indent="-342900" algn="just">
              <a:buFont typeface="+mj-lt"/>
              <a:buAutoNum type="arabicPeriod"/>
            </a:pPr>
            <a:r>
              <a:rPr lang="en-US" sz="1800" b="1" dirty="0">
                <a:solidFill>
                  <a:schemeClr val="tx1"/>
                </a:solidFill>
              </a:rPr>
              <a:t>Engagement Dashboard</a:t>
            </a:r>
          </a:p>
        </p:txBody>
      </p:sp>
    </p:spTree>
    <p:extLst>
      <p:ext uri="{BB962C8B-B14F-4D97-AF65-F5344CB8AC3E}">
        <p14:creationId xmlns:p14="http://schemas.microsoft.com/office/powerpoint/2010/main" val="1131718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28">
        <p15:prstTrans prst="pageCurlDouble"/>
      </p:transition>
    </mc:Choice>
    <mc:Fallback xmlns="">
      <p:transition spd="slow" advTm="284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40186" y="339519"/>
            <a:ext cx="10511627" cy="1012785"/>
          </a:xfrm>
        </p:spPr>
        <p:txBody>
          <a:bodyPr/>
          <a:lstStyle/>
          <a:p>
            <a:pPr marL="742950" indent="-742950">
              <a:buFont typeface="+mj-lt"/>
              <a:buAutoNum type="arabicPeriod"/>
            </a:pPr>
            <a:r>
              <a:rPr lang="en-US" dirty="0"/>
              <a:t>Home dashboard</a:t>
            </a:r>
          </a:p>
        </p:txBody>
      </p:sp>
      <p:pic>
        <p:nvPicPr>
          <p:cNvPr id="8" name="Picture 7">
            <a:extLst>
              <a:ext uri="{FF2B5EF4-FFF2-40B4-BE49-F238E27FC236}">
                <a16:creationId xmlns:a16="http://schemas.microsoft.com/office/drawing/2014/main" id="{0DBA037D-1EA4-D7C8-ECE6-11E9A89AF562}"/>
              </a:ext>
            </a:extLst>
          </p:cNvPr>
          <p:cNvPicPr>
            <a:picLocks noChangeAspect="1"/>
          </p:cNvPicPr>
          <p:nvPr/>
        </p:nvPicPr>
        <p:blipFill>
          <a:blip r:embed="rId3"/>
          <a:stretch>
            <a:fillRect/>
          </a:stretch>
        </p:blipFill>
        <p:spPr>
          <a:xfrm>
            <a:off x="1657261" y="1540394"/>
            <a:ext cx="8877477" cy="4978087"/>
          </a:xfrm>
          <a:prstGeom prst="rect">
            <a:avLst/>
          </a:prstGeom>
        </p:spPr>
      </p:pic>
    </p:spTree>
    <p:extLst>
      <p:ext uri="{BB962C8B-B14F-4D97-AF65-F5344CB8AC3E}">
        <p14:creationId xmlns:p14="http://schemas.microsoft.com/office/powerpoint/2010/main" val="1686213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54">
        <p15:prstTrans prst="pageCurlDouble"/>
      </p:transition>
    </mc:Choice>
    <mc:Fallback xmlns="">
      <p:transition spd="slow" advTm="90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{6C7FA71B-AC3C-4C32-BF27-FAF8FAE64ABB}tf78438558_win32</Template>
  <TotalTime>532</TotalTime>
  <Words>1181</Words>
  <Application>Microsoft Office PowerPoint</Application>
  <PresentationFormat>Widescreen</PresentationFormat>
  <Paragraphs>111</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Sabon Next LT</vt:lpstr>
      <vt:lpstr>Custom</vt:lpstr>
      <vt:lpstr>Youtube songs analysis</vt:lpstr>
      <vt:lpstr>agenda</vt:lpstr>
      <vt:lpstr>Introduction</vt:lpstr>
      <vt:lpstr>Objective</vt:lpstr>
      <vt:lpstr>DATASET</vt:lpstr>
      <vt:lpstr>Key steps:</vt:lpstr>
      <vt:lpstr>PowerPoint Presentation</vt:lpstr>
      <vt:lpstr>Dashboards</vt:lpstr>
      <vt:lpstr>Home dashboard</vt:lpstr>
      <vt:lpstr>PowerPoint Presentation</vt:lpstr>
      <vt:lpstr>VIDEO performance dashboard</vt:lpstr>
      <vt:lpstr>PowerPoint Presentation</vt:lpstr>
      <vt:lpstr>Engagement dashboard</vt:lpstr>
      <vt:lpstr>PowerPoint Presentation</vt:lpstr>
      <vt:lpstr>INFERENCES</vt:lpstr>
      <vt:lpstr>INFERENCES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Shreya Langar</dc:creator>
  <cp:lastModifiedBy>Shreya Langar</cp:lastModifiedBy>
  <cp:revision>4</cp:revision>
  <dcterms:created xsi:type="dcterms:W3CDTF">2024-06-09T07:38:56Z</dcterms:created>
  <dcterms:modified xsi:type="dcterms:W3CDTF">2024-07-06T07:38:21Z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