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1"/>
  </p:notesMasterIdLst>
  <p:sldIdLst>
    <p:sldId id="256" r:id="rId2"/>
    <p:sldId id="322" r:id="rId3"/>
    <p:sldId id="324" r:id="rId4"/>
    <p:sldId id="323" r:id="rId5"/>
    <p:sldId id="325" r:id="rId6"/>
    <p:sldId id="326" r:id="rId7"/>
    <p:sldId id="314" r:id="rId8"/>
    <p:sldId id="313" r:id="rId9"/>
    <p:sldId id="290" r:id="rId10"/>
  </p:sldIdLst>
  <p:sldSz cx="9144000" cy="5143500" type="screen16x9"/>
  <p:notesSz cx="6858000" cy="9144000"/>
  <p:embeddedFontLst>
    <p:embeddedFont>
      <p:font typeface="Bahnschrift SemiCondensed" panose="020B0502040204020203" pitchFamily="34" charset="0"/>
      <p:regular r:id="rId12"/>
      <p:bold r:id="rId13"/>
    </p:embeddedFont>
    <p:embeddedFont>
      <p:font typeface="Bahnschrift SemiLight" panose="020B0502040204020203" pitchFamily="34" charset="0"/>
      <p:regular r:id="rId14"/>
    </p:embeddedFont>
    <p:embeddedFont>
      <p:font typeface="Calibri" panose="020F0502020204030204" pitchFamily="34" charset="0"/>
      <p:regular r:id="rId15"/>
      <p:bold r:id="rId16"/>
      <p:italic r:id="rId17"/>
      <p:boldItalic r:id="rId18"/>
    </p:embeddedFont>
    <p:embeddedFont>
      <p:font typeface="Palanquin" panose="020B0004020203020204" pitchFamily="34" charset="0"/>
      <p:regular r:id="rId19"/>
      <p:bold r:id="rId20"/>
    </p:embeddedFont>
    <p:embeddedFont>
      <p:font typeface="Signika"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E2B7"/>
    <a:srgbClr val="A2B969"/>
    <a:srgbClr val="4CC1EF"/>
    <a:srgbClr val="C13018"/>
    <a:srgbClr val="7E944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C18331-F1A3-4C75-8545-F7F22F834DE7}">
  <a:tblStyle styleId="{9FC18331-F1A3-4C75-8545-F7F22F834D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57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519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518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603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89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932104ddb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932104ddb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102075" y="4669125"/>
            <a:ext cx="1157700" cy="115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20850" y="234100"/>
            <a:ext cx="610800" cy="6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84250" y="4604000"/>
            <a:ext cx="357600" cy="35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5375" y="234100"/>
            <a:ext cx="610800" cy="6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592125" y="328975"/>
            <a:ext cx="609900" cy="6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713225" y="1178425"/>
            <a:ext cx="7717500" cy="34254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23" name="Google Shape;23;p4"/>
          <p:cNvSpPr/>
          <p:nvPr/>
        </p:nvSpPr>
        <p:spPr>
          <a:xfrm>
            <a:off x="94825" y="3204550"/>
            <a:ext cx="456300" cy="45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6216525" y="5447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254275" y="467005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flipH="1">
            <a:off x="1538827" y="1324175"/>
            <a:ext cx="3502500" cy="940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80" name="Google Shape;80;p14"/>
          <p:cNvSpPr txBox="1">
            <a:spLocks noGrp="1"/>
          </p:cNvSpPr>
          <p:nvPr>
            <p:ph type="subTitle" idx="1"/>
          </p:nvPr>
        </p:nvSpPr>
        <p:spPr>
          <a:xfrm flipH="1">
            <a:off x="1538827" y="2131875"/>
            <a:ext cx="3502500" cy="128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1" name="Google Shape;81;p14"/>
          <p:cNvSpPr txBox="1"/>
          <p:nvPr/>
        </p:nvSpPr>
        <p:spPr>
          <a:xfrm flipH="1">
            <a:off x="1538825" y="3416175"/>
            <a:ext cx="3502500" cy="67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b="1">
                <a:solidFill>
                  <a:schemeClr val="dk1"/>
                </a:solidFill>
                <a:latin typeface="Palanquin"/>
                <a:ea typeface="Palanquin"/>
                <a:cs typeface="Palanquin"/>
                <a:sym typeface="Palanquin"/>
              </a:rPr>
              <a:t>CREDITS</a:t>
            </a:r>
            <a:r>
              <a:rPr lang="en" sz="1200">
                <a:solidFill>
                  <a:schemeClr val="dk1"/>
                </a:solidFill>
                <a:latin typeface="Palanquin"/>
                <a:ea typeface="Palanquin"/>
                <a:cs typeface="Palanquin"/>
                <a:sym typeface="Palanquin"/>
              </a:rPr>
              <a:t>: This presentation template was created by </a:t>
            </a:r>
            <a:r>
              <a:rPr lang="en" sz="1200" b="1">
                <a:solidFill>
                  <a:schemeClr val="dk1"/>
                </a:solidFill>
                <a:uFill>
                  <a:noFill/>
                </a:uFill>
                <a:latin typeface="Palanquin"/>
                <a:ea typeface="Palanquin"/>
                <a:cs typeface="Palanquin"/>
                <a:sym typeface="Palanquin"/>
                <a:hlinkClick r:id="rId2">
                  <a:extLst>
                    <a:ext uri="{A12FA001-AC4F-418D-AE19-62706E023703}">
                      <ahyp:hlinkClr xmlns:ahyp="http://schemas.microsoft.com/office/drawing/2018/hyperlinkcolor" val="tx"/>
                    </a:ext>
                  </a:extLst>
                </a:hlinkClick>
              </a:rPr>
              <a:t>Slidesgo</a:t>
            </a:r>
            <a:r>
              <a:rPr lang="en" sz="1200" b="1">
                <a:solidFill>
                  <a:schemeClr val="dk1"/>
                </a:solidFill>
                <a:latin typeface="Palanquin"/>
                <a:ea typeface="Palanquin"/>
                <a:cs typeface="Palanquin"/>
                <a:sym typeface="Palanquin"/>
              </a:rPr>
              <a:t>,</a:t>
            </a:r>
            <a:r>
              <a:rPr lang="en" sz="1200">
                <a:solidFill>
                  <a:schemeClr val="dk1"/>
                </a:solidFill>
                <a:latin typeface="Palanquin"/>
                <a:ea typeface="Palanquin"/>
                <a:cs typeface="Palanquin"/>
                <a:sym typeface="Palanquin"/>
              </a:rPr>
              <a:t> including icons by </a:t>
            </a:r>
            <a:r>
              <a:rPr lang="en" sz="1200" b="1">
                <a:solidFill>
                  <a:schemeClr val="dk1"/>
                </a:solidFill>
                <a:uFill>
                  <a:noFill/>
                </a:uFill>
                <a:latin typeface="Palanquin"/>
                <a:ea typeface="Palanquin"/>
                <a:cs typeface="Palanquin"/>
                <a:sym typeface="Palanquin"/>
                <a:hlinkClick r:id="rId3">
                  <a:extLst>
                    <a:ext uri="{A12FA001-AC4F-418D-AE19-62706E023703}">
                      <ahyp:hlinkClr xmlns:ahyp="http://schemas.microsoft.com/office/drawing/2018/hyperlinkcolor" val="tx"/>
                    </a:ext>
                  </a:extLst>
                </a:hlinkClick>
              </a:rPr>
              <a:t>Flaticon</a:t>
            </a:r>
            <a:r>
              <a:rPr lang="en" sz="1200">
                <a:solidFill>
                  <a:schemeClr val="dk1"/>
                </a:solidFill>
                <a:latin typeface="Palanquin"/>
                <a:ea typeface="Palanquin"/>
                <a:cs typeface="Palanquin"/>
                <a:sym typeface="Palanquin"/>
              </a:rPr>
              <a:t> and infographics &amp; images by </a:t>
            </a:r>
            <a:r>
              <a:rPr lang="en" sz="1200" b="1">
                <a:solidFill>
                  <a:schemeClr val="dk1"/>
                </a:solidFill>
                <a:uFill>
                  <a:noFill/>
                </a:uFill>
                <a:latin typeface="Palanquin"/>
                <a:ea typeface="Palanquin"/>
                <a:cs typeface="Palanquin"/>
                <a:sym typeface="Palanquin"/>
                <a:hlinkClick r:id="rId4">
                  <a:extLst>
                    <a:ext uri="{A12FA001-AC4F-418D-AE19-62706E023703}">
                      <ahyp:hlinkClr xmlns:ahyp="http://schemas.microsoft.com/office/drawing/2018/hyperlinkcolor" val="tx"/>
                    </a:ext>
                  </a:extLst>
                </a:hlinkClick>
              </a:rPr>
              <a:t>Freepik</a:t>
            </a:r>
            <a:r>
              <a:rPr lang="en" sz="1200">
                <a:solidFill>
                  <a:schemeClr val="dk1"/>
                </a:solidFill>
                <a:latin typeface="Palanquin"/>
                <a:ea typeface="Palanquin"/>
                <a:cs typeface="Palanquin"/>
                <a:sym typeface="Palanquin"/>
              </a:rPr>
              <a:t>.</a:t>
            </a:r>
            <a:endParaRPr sz="1200">
              <a:solidFill>
                <a:schemeClr val="dk1"/>
              </a:solidFill>
              <a:latin typeface="Palanquin"/>
              <a:ea typeface="Palanquin"/>
              <a:cs typeface="Palanquin"/>
              <a:sym typeface="Palanqu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363550" y="84175"/>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78425"/>
            <a:ext cx="7717500" cy="3425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marL="914400" lvl="1"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marL="1371600" lvl="2"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marL="1828800" lvl="3"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marL="2286000" lvl="4"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marL="2743200" lvl="5"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marL="3200400" lvl="6"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marL="3657600" lvl="7"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marL="4114800" lvl="8"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7" r:id="rId5"/>
    <p:sldLayoutId id="2147483658" r:id="rId6"/>
    <p:sldLayoutId id="2147483660"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p:nvPr/>
        </p:nvSpPr>
        <p:spPr>
          <a:xfrm>
            <a:off x="-120850" y="1414875"/>
            <a:ext cx="1633200" cy="163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txBox="1">
            <a:spLocks noGrp="1"/>
          </p:cNvSpPr>
          <p:nvPr>
            <p:ph type="ctrTitle"/>
          </p:nvPr>
        </p:nvSpPr>
        <p:spPr>
          <a:xfrm>
            <a:off x="3614711" y="1026352"/>
            <a:ext cx="5274833" cy="986362"/>
          </a:xfrm>
          <a:prstGeom prst="rect">
            <a:avLst/>
          </a:prstGeom>
          <a:noFill/>
        </p:spPr>
        <p:txBody>
          <a:bodyPr spcFirstLastPara="1" wrap="square" lIns="91425" tIns="91425" rIns="91425" bIns="91425" anchor="b" anchorCtr="0">
            <a:noAutofit/>
          </a:bodyPr>
          <a:lstStyle/>
          <a:p>
            <a:pPr algn="ctr">
              <a:lnSpc>
                <a:spcPct val="104000"/>
              </a:lnSpc>
            </a:pPr>
            <a:r>
              <a:rPr lang="en-IN" sz="5400" dirty="0">
                <a:solidFill>
                  <a:schemeClr val="tx1"/>
                </a:solidFill>
                <a:latin typeface="Bahnschrift SemiCondensed" panose="020B0502040204020203" pitchFamily="34" charset="0"/>
              </a:rPr>
              <a:t>Geoinformatics</a:t>
            </a:r>
            <a:endParaRPr dirty="0">
              <a:solidFill>
                <a:schemeClr val="tx1"/>
              </a:solidFill>
            </a:endParaRPr>
          </a:p>
        </p:txBody>
      </p:sp>
      <p:sp>
        <p:nvSpPr>
          <p:cNvPr id="161" name="Google Shape;161;p30"/>
          <p:cNvSpPr txBox="1">
            <a:spLocks noGrp="1"/>
          </p:cNvSpPr>
          <p:nvPr>
            <p:ph type="subTitle" idx="1"/>
          </p:nvPr>
        </p:nvSpPr>
        <p:spPr>
          <a:xfrm>
            <a:off x="6733402" y="3717109"/>
            <a:ext cx="1883886" cy="86398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By : Shreyam Gupta &amp; </a:t>
            </a:r>
          </a:p>
          <a:p>
            <a:pPr marL="0" lvl="0" indent="0" algn="r" rtl="0">
              <a:spcBef>
                <a:spcPts val="0"/>
              </a:spcBef>
              <a:spcAft>
                <a:spcPts val="0"/>
              </a:spcAft>
              <a:buNone/>
            </a:pPr>
            <a:r>
              <a:rPr lang="en" dirty="0"/>
              <a:t>Sourav</a:t>
            </a:r>
            <a:endParaRPr dirty="0"/>
          </a:p>
        </p:txBody>
      </p:sp>
      <p:grpSp>
        <p:nvGrpSpPr>
          <p:cNvPr id="162" name="Google Shape;162;p30"/>
          <p:cNvGrpSpPr/>
          <p:nvPr/>
        </p:nvGrpSpPr>
        <p:grpSpPr>
          <a:xfrm>
            <a:off x="305498" y="2315002"/>
            <a:ext cx="3598324" cy="2117088"/>
            <a:chOff x="305498" y="2315002"/>
            <a:chExt cx="3598324" cy="2117088"/>
          </a:xfrm>
        </p:grpSpPr>
        <p:grpSp>
          <p:nvGrpSpPr>
            <p:cNvPr id="163" name="Google Shape;163;p30"/>
            <p:cNvGrpSpPr/>
            <p:nvPr/>
          </p:nvGrpSpPr>
          <p:grpSpPr>
            <a:xfrm flipH="1">
              <a:off x="305498" y="2315002"/>
              <a:ext cx="3598324" cy="2014420"/>
              <a:chOff x="266475" y="728850"/>
              <a:chExt cx="6979900" cy="3907500"/>
            </a:xfrm>
          </p:grpSpPr>
          <p:sp>
            <p:nvSpPr>
              <p:cNvPr id="164" name="Google Shape;164;p30"/>
              <p:cNvSpPr/>
              <p:nvPr/>
            </p:nvSpPr>
            <p:spPr>
              <a:xfrm>
                <a:off x="3798950" y="4009225"/>
                <a:ext cx="1191175" cy="627125"/>
              </a:xfrm>
              <a:custGeom>
                <a:avLst/>
                <a:gdLst/>
                <a:ahLst/>
                <a:cxnLst/>
                <a:rect l="l" t="t" r="r" b="b"/>
                <a:pathLst>
                  <a:path w="47647" h="25085" fill="none" extrusionOk="0">
                    <a:moveTo>
                      <a:pt x="1" y="25084"/>
                    </a:moveTo>
                    <a:lnTo>
                      <a:pt x="7690" y="1"/>
                    </a:lnTo>
                    <a:lnTo>
                      <a:pt x="38950" y="1"/>
                    </a:lnTo>
                    <a:lnTo>
                      <a:pt x="47647" y="25084"/>
                    </a:ln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1627800" y="908475"/>
                <a:ext cx="5448425" cy="2924325"/>
              </a:xfrm>
              <a:custGeom>
                <a:avLst/>
                <a:gdLst/>
                <a:ahLst/>
                <a:cxnLst/>
                <a:rect l="l" t="t" r="r" b="b"/>
                <a:pathLst>
                  <a:path w="217937" h="116973" fill="none" extrusionOk="0">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1457625" y="728850"/>
                <a:ext cx="5788750" cy="3280400"/>
              </a:xfrm>
              <a:custGeom>
                <a:avLst/>
                <a:gdLst/>
                <a:ahLst/>
                <a:cxnLst/>
                <a:rect l="l" t="t" r="r" b="b"/>
                <a:pathLst>
                  <a:path w="231550" h="131216" fill="none" extrusionOk="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141425" y="1450475"/>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2141425" y="1781350"/>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2141425" y="2115375"/>
                <a:ext cx="245825" cy="245825"/>
              </a:xfrm>
              <a:custGeom>
                <a:avLst/>
                <a:gdLst/>
                <a:ahLst/>
                <a:cxnLst/>
                <a:rect l="l" t="t" r="r" b="b"/>
                <a:pathLst>
                  <a:path w="9833" h="9833" fill="none" extrusionOk="0">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141425" y="2446250"/>
                <a:ext cx="245825" cy="245825"/>
              </a:xfrm>
              <a:custGeom>
                <a:avLst/>
                <a:gdLst/>
                <a:ahLst/>
                <a:cxnLst/>
                <a:rect l="l" t="t" r="r" b="b"/>
                <a:pathLst>
                  <a:path w="9833" h="9833"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flipH="1">
                <a:off x="2077065" y="1456775"/>
                <a:ext cx="208000" cy="144975"/>
              </a:xfrm>
              <a:custGeom>
                <a:avLst/>
                <a:gdLst/>
                <a:ahLst/>
                <a:cxnLst/>
                <a:rect l="l" t="t" r="r" b="b"/>
                <a:pathLst>
                  <a:path w="8320" h="5799" fill="none" extrusionOk="0">
                    <a:moveTo>
                      <a:pt x="1" y="3404"/>
                    </a:moveTo>
                    <a:lnTo>
                      <a:pt x="2396" y="5799"/>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flipH="1">
                <a:off x="2077065" y="1784500"/>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flipH="1">
                <a:off x="2077065" y="2115375"/>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2595200" y="15733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2595200" y="19042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2595200" y="22382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2595200" y="25691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5617200" y="3397900"/>
                <a:ext cx="642875" cy="1068600"/>
              </a:xfrm>
              <a:custGeom>
                <a:avLst/>
                <a:gdLst/>
                <a:ahLst/>
                <a:cxnLst/>
                <a:rect l="l" t="t" r="r" b="b"/>
                <a:pathLst>
                  <a:path w="25715" h="42744" extrusionOk="0">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5604600" y="3325425"/>
                <a:ext cx="1099775" cy="1169125"/>
              </a:xfrm>
              <a:custGeom>
                <a:avLst/>
                <a:gdLst/>
                <a:ahLst/>
                <a:cxnLst/>
                <a:rect l="l" t="t" r="r" b="b"/>
                <a:pathLst>
                  <a:path w="43991" h="46765" fill="none" extrusionOk="0">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5021625" y="1475675"/>
                <a:ext cx="1632325" cy="1629200"/>
              </a:xfrm>
              <a:custGeom>
                <a:avLst/>
                <a:gdLst/>
                <a:ahLst/>
                <a:cxnLst/>
                <a:rect l="l" t="t" r="r" b="b"/>
                <a:pathLst>
                  <a:path w="65293" h="65168" fill="none" extrusionOk="0">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flipH="1">
                <a:off x="5511874" y="1995625"/>
                <a:ext cx="510525" cy="589300"/>
              </a:xfrm>
              <a:custGeom>
                <a:avLst/>
                <a:gdLst/>
                <a:ahLst/>
                <a:cxnLst/>
                <a:rect l="l" t="t" r="r" b="b"/>
                <a:pathLst>
                  <a:path w="20421" h="23572" fill="none" extrusionOk="0">
                    <a:moveTo>
                      <a:pt x="20421" y="11723"/>
                    </a:moveTo>
                    <a:lnTo>
                      <a:pt x="1" y="1"/>
                    </a:lnTo>
                    <a:lnTo>
                      <a:pt x="1" y="2357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2141425"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3395600"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266475" y="1078625"/>
                <a:ext cx="822475" cy="1329825"/>
              </a:xfrm>
              <a:custGeom>
                <a:avLst/>
                <a:gdLst/>
                <a:ahLst/>
                <a:cxnLst/>
                <a:rect l="l" t="t" r="r" b="b"/>
                <a:pathLst>
                  <a:path w="32899" h="53193" fill="none" extrusionOk="0">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66475" y="1516650"/>
                <a:ext cx="822475" cy="25"/>
              </a:xfrm>
              <a:custGeom>
                <a:avLst/>
                <a:gdLst/>
                <a:ahLst/>
                <a:cxnLst/>
                <a:rect l="l" t="t" r="r" b="b"/>
                <a:pathLst>
                  <a:path w="32899" h="1" fill="none" extrusionOk="0">
                    <a:moveTo>
                      <a:pt x="0" y="0"/>
                    </a:moveTo>
                    <a:lnTo>
                      <a:pt x="32899" y="0"/>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79275" y="1081775"/>
                <a:ext cx="25" cy="431750"/>
              </a:xfrm>
              <a:custGeom>
                <a:avLst/>
                <a:gdLst/>
                <a:ahLst/>
                <a:cxnLst/>
                <a:rect l="l" t="t" r="r" b="b"/>
                <a:pathLst>
                  <a:path w="1" h="17270" fill="none" extrusionOk="0">
                    <a:moveTo>
                      <a:pt x="1" y="1"/>
                    </a:moveTo>
                    <a:lnTo>
                      <a:pt x="1" y="17269"/>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54075" y="2408425"/>
                <a:ext cx="3252050" cy="1878150"/>
              </a:xfrm>
              <a:custGeom>
                <a:avLst/>
                <a:gdLst/>
                <a:ahLst/>
                <a:cxnLst/>
                <a:rect l="l" t="t" r="r" b="b"/>
                <a:pathLst>
                  <a:path w="130082" h="75126" fill="none" extrusionOk="0">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0"/>
            <p:cNvSpPr/>
            <p:nvPr/>
          </p:nvSpPr>
          <p:spPr>
            <a:xfrm flipH="1">
              <a:off x="1145474" y="4329419"/>
              <a:ext cx="1270334" cy="10267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30">
            <a:hlinkClick r:id="rId3" action="ppaction://hlinksldjump"/>
          </p:cNvPr>
          <p:cNvSpPr txBox="1"/>
          <p:nvPr/>
        </p:nvSpPr>
        <p:spPr>
          <a:xfrm>
            <a:off x="4836591" y="2100077"/>
            <a:ext cx="4052875" cy="1429359"/>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solidFill>
                  <a:schemeClr val="accent1"/>
                </a:solidFill>
                <a:latin typeface="Signika"/>
                <a:ea typeface="Signika"/>
                <a:cs typeface="Signika"/>
                <a:sym typeface="Signika"/>
              </a:rPr>
              <a:t>Watershed Analysis Of </a:t>
            </a:r>
            <a:r>
              <a:rPr lang="en-IN" sz="3600" dirty="0" err="1">
                <a:solidFill>
                  <a:schemeClr val="accent1"/>
                </a:solidFill>
                <a:latin typeface="Signika"/>
                <a:ea typeface="Signika"/>
                <a:cs typeface="Signika"/>
                <a:sym typeface="Signika"/>
              </a:rPr>
              <a:t>Assi</a:t>
            </a:r>
            <a:r>
              <a:rPr lang="en-IN" sz="3600" dirty="0">
                <a:solidFill>
                  <a:schemeClr val="accent1"/>
                </a:solidFill>
                <a:latin typeface="Signika"/>
                <a:ea typeface="Signika"/>
                <a:cs typeface="Signika"/>
                <a:sym typeface="Signika"/>
              </a:rPr>
              <a:t> River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4;p31">
            <a:extLst>
              <a:ext uri="{FF2B5EF4-FFF2-40B4-BE49-F238E27FC236}">
                <a16:creationId xmlns:a16="http://schemas.microsoft.com/office/drawing/2014/main" id="{86AA9B7D-D763-ED9E-3CFC-4ECFD81B101B}"/>
              </a:ext>
            </a:extLst>
          </p:cNvPr>
          <p:cNvSpPr txBox="1">
            <a:spLocks/>
          </p:cNvSpPr>
          <p:nvPr/>
        </p:nvSpPr>
        <p:spPr>
          <a:xfrm>
            <a:off x="262952" y="125225"/>
            <a:ext cx="6809793"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000"/>
            </a:pPr>
            <a:r>
              <a:rPr lang="en-IN" sz="3600" b="1" dirty="0">
                <a:solidFill>
                  <a:schemeClr val="dk1"/>
                </a:solidFill>
                <a:latin typeface="Signika"/>
                <a:sym typeface="Signika"/>
              </a:rPr>
              <a:t>Problem definition :</a:t>
            </a:r>
          </a:p>
        </p:txBody>
      </p:sp>
      <p:sp>
        <p:nvSpPr>
          <p:cNvPr id="3" name="Google Shape;195;p31">
            <a:extLst>
              <a:ext uri="{FF2B5EF4-FFF2-40B4-BE49-F238E27FC236}">
                <a16:creationId xmlns:a16="http://schemas.microsoft.com/office/drawing/2014/main" id="{80F66578-8A03-3CE9-B0C2-B8BFC028DE6E}"/>
              </a:ext>
            </a:extLst>
          </p:cNvPr>
          <p:cNvSpPr txBox="1">
            <a:spLocks/>
          </p:cNvSpPr>
          <p:nvPr/>
        </p:nvSpPr>
        <p:spPr>
          <a:xfrm>
            <a:off x="262952" y="976526"/>
            <a:ext cx="8430775"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a:latin typeface="Signika" panose="020B0604020202020204" charset="0"/>
                <a:ea typeface="+mn-lt"/>
                <a:cs typeface="+mn-lt"/>
              </a:rPr>
              <a:t>To delineate the watershed and derive the river network of the Assi River using QGIS and identify the area of land that contributes runoff and sediment to a particular stream or river.</a:t>
            </a:r>
            <a:endParaRPr lang="en-US" sz="1800" dirty="0">
              <a:latin typeface="Signika" panose="020B0604020202020204" charset="0"/>
              <a:ea typeface="+mn-lt"/>
              <a:cs typeface="+mn-lt"/>
            </a:endParaRPr>
          </a:p>
        </p:txBody>
      </p:sp>
      <p:pic>
        <p:nvPicPr>
          <p:cNvPr id="4" name="Picture 3">
            <a:extLst>
              <a:ext uri="{FF2B5EF4-FFF2-40B4-BE49-F238E27FC236}">
                <a16:creationId xmlns:a16="http://schemas.microsoft.com/office/drawing/2014/main" id="{EC3F0429-0085-2065-218A-5F0ABA4BE7BA}"/>
              </a:ext>
            </a:extLst>
          </p:cNvPr>
          <p:cNvPicPr>
            <a:picLocks noChangeAspect="1"/>
          </p:cNvPicPr>
          <p:nvPr/>
        </p:nvPicPr>
        <p:blipFill>
          <a:blip r:embed="rId2"/>
          <a:stretch>
            <a:fillRect/>
          </a:stretch>
        </p:blipFill>
        <p:spPr>
          <a:xfrm>
            <a:off x="2270108" y="1579508"/>
            <a:ext cx="5251568" cy="3300267"/>
          </a:xfrm>
          <a:prstGeom prst="rect">
            <a:avLst/>
          </a:prstGeom>
        </p:spPr>
      </p:pic>
      <p:sp>
        <p:nvSpPr>
          <p:cNvPr id="6" name="TextBox 5">
            <a:extLst>
              <a:ext uri="{FF2B5EF4-FFF2-40B4-BE49-F238E27FC236}">
                <a16:creationId xmlns:a16="http://schemas.microsoft.com/office/drawing/2014/main" id="{07BB86AD-B0F0-0B6F-0BC7-F57D20EC44CD}"/>
              </a:ext>
            </a:extLst>
          </p:cNvPr>
          <p:cNvSpPr txBox="1"/>
          <p:nvPr/>
        </p:nvSpPr>
        <p:spPr>
          <a:xfrm>
            <a:off x="4423648" y="4879775"/>
            <a:ext cx="944489" cy="276999"/>
          </a:xfrm>
          <a:prstGeom prst="rect">
            <a:avLst/>
          </a:prstGeom>
          <a:noFill/>
        </p:spPr>
        <p:txBody>
          <a:bodyPr wrap="none" rtlCol="0">
            <a:spAutoFit/>
          </a:bodyPr>
          <a:lstStyle/>
          <a:p>
            <a:r>
              <a:rPr lang="en-IN" sz="1200" dirty="0"/>
              <a:t>Study Area</a:t>
            </a:r>
          </a:p>
        </p:txBody>
      </p:sp>
    </p:spTree>
    <p:extLst>
      <p:ext uri="{BB962C8B-B14F-4D97-AF65-F5344CB8AC3E}">
        <p14:creationId xmlns:p14="http://schemas.microsoft.com/office/powerpoint/2010/main" val="354611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27097688-521E-5DCF-8C25-CAD26B7D5965}"/>
              </a:ext>
            </a:extLst>
          </p:cNvPr>
          <p:cNvGrpSpPr/>
          <p:nvPr/>
        </p:nvGrpSpPr>
        <p:grpSpPr>
          <a:xfrm>
            <a:off x="476129" y="1014413"/>
            <a:ext cx="8191741" cy="4129087"/>
            <a:chOff x="322889" y="826937"/>
            <a:chExt cx="7868653" cy="3990432"/>
          </a:xfrm>
        </p:grpSpPr>
        <p:sp>
          <p:nvSpPr>
            <p:cNvPr id="77" name="Shape">
              <a:extLst>
                <a:ext uri="{FF2B5EF4-FFF2-40B4-BE49-F238E27FC236}">
                  <a16:creationId xmlns:a16="http://schemas.microsoft.com/office/drawing/2014/main" id="{344FE2CA-270C-C34F-8C0C-C92DAF8E0A76}"/>
                </a:ext>
              </a:extLst>
            </p:cNvPr>
            <p:cNvSpPr/>
            <p:nvPr/>
          </p:nvSpPr>
          <p:spPr>
            <a:xfrm>
              <a:off x="3494551" y="1673961"/>
              <a:ext cx="1544803" cy="3143408"/>
            </a:xfrm>
            <a:custGeom>
              <a:avLst/>
              <a:gdLst/>
              <a:ahLst/>
              <a:cxnLst>
                <a:cxn ang="0">
                  <a:pos x="wd2" y="hd2"/>
                </a:cxn>
                <a:cxn ang="5400000">
                  <a:pos x="wd2" y="hd2"/>
                </a:cxn>
                <a:cxn ang="10800000">
                  <a:pos x="wd2" y="hd2"/>
                </a:cxn>
                <a:cxn ang="16200000">
                  <a:pos x="wd2" y="hd2"/>
                </a:cxn>
              </a:cxnLst>
              <a:rect l="0" t="0" r="r" b="b"/>
              <a:pathLst>
                <a:path w="21600" h="21600" extrusionOk="0">
                  <a:moveTo>
                    <a:pt x="21268" y="19203"/>
                  </a:moveTo>
                  <a:lnTo>
                    <a:pt x="18056" y="19203"/>
                  </a:lnTo>
                  <a:lnTo>
                    <a:pt x="16062" y="18462"/>
                  </a:lnTo>
                  <a:lnTo>
                    <a:pt x="18536" y="18462"/>
                  </a:lnTo>
                  <a:cubicBezTo>
                    <a:pt x="18720" y="18462"/>
                    <a:pt x="18868" y="18404"/>
                    <a:pt x="18868" y="18332"/>
                  </a:cubicBezTo>
                  <a:cubicBezTo>
                    <a:pt x="18868" y="18259"/>
                    <a:pt x="18720" y="18201"/>
                    <a:pt x="18536" y="18201"/>
                  </a:cubicBezTo>
                  <a:lnTo>
                    <a:pt x="11705" y="18201"/>
                  </a:lnTo>
                  <a:lnTo>
                    <a:pt x="11705" y="0"/>
                  </a:lnTo>
                  <a:lnTo>
                    <a:pt x="9526" y="0"/>
                  </a:lnTo>
                  <a:lnTo>
                    <a:pt x="9526" y="18215"/>
                  </a:lnTo>
                  <a:lnTo>
                    <a:pt x="2326" y="18215"/>
                  </a:lnTo>
                  <a:cubicBezTo>
                    <a:pt x="2142" y="18215"/>
                    <a:pt x="1994" y="18274"/>
                    <a:pt x="1994" y="18346"/>
                  </a:cubicBezTo>
                  <a:cubicBezTo>
                    <a:pt x="1994" y="18419"/>
                    <a:pt x="2142" y="18477"/>
                    <a:pt x="2326" y="18477"/>
                  </a:cubicBezTo>
                  <a:lnTo>
                    <a:pt x="5391" y="18477"/>
                  </a:lnTo>
                  <a:lnTo>
                    <a:pt x="3397" y="19218"/>
                  </a:lnTo>
                  <a:lnTo>
                    <a:pt x="185" y="19218"/>
                  </a:lnTo>
                  <a:cubicBezTo>
                    <a:pt x="74" y="19218"/>
                    <a:pt x="0" y="19247"/>
                    <a:pt x="0" y="19290"/>
                  </a:cubicBezTo>
                  <a:cubicBezTo>
                    <a:pt x="0" y="19334"/>
                    <a:pt x="74" y="19363"/>
                    <a:pt x="185" y="19363"/>
                  </a:cubicBezTo>
                  <a:lnTo>
                    <a:pt x="3286" y="19363"/>
                  </a:lnTo>
                  <a:lnTo>
                    <a:pt x="3286" y="20540"/>
                  </a:lnTo>
                  <a:cubicBezTo>
                    <a:pt x="3286" y="20583"/>
                    <a:pt x="3360" y="20612"/>
                    <a:pt x="3471" y="20612"/>
                  </a:cubicBezTo>
                  <a:cubicBezTo>
                    <a:pt x="3581" y="20612"/>
                    <a:pt x="3655" y="20583"/>
                    <a:pt x="3655" y="20540"/>
                  </a:cubicBezTo>
                  <a:lnTo>
                    <a:pt x="3655" y="19334"/>
                  </a:lnTo>
                  <a:lnTo>
                    <a:pt x="5908" y="18491"/>
                  </a:lnTo>
                  <a:lnTo>
                    <a:pt x="7052" y="18491"/>
                  </a:lnTo>
                  <a:lnTo>
                    <a:pt x="7052" y="20525"/>
                  </a:lnTo>
                  <a:lnTo>
                    <a:pt x="4615" y="21484"/>
                  </a:lnTo>
                  <a:cubicBezTo>
                    <a:pt x="4542" y="21513"/>
                    <a:pt x="4542" y="21556"/>
                    <a:pt x="4615" y="21585"/>
                  </a:cubicBezTo>
                  <a:cubicBezTo>
                    <a:pt x="4652" y="21600"/>
                    <a:pt x="4689" y="21600"/>
                    <a:pt x="4763" y="21600"/>
                  </a:cubicBezTo>
                  <a:cubicBezTo>
                    <a:pt x="4837" y="21600"/>
                    <a:pt x="4874" y="21600"/>
                    <a:pt x="4911" y="21585"/>
                  </a:cubicBezTo>
                  <a:lnTo>
                    <a:pt x="7274" y="20656"/>
                  </a:lnTo>
                  <a:lnTo>
                    <a:pt x="9526" y="21542"/>
                  </a:lnTo>
                  <a:cubicBezTo>
                    <a:pt x="9563" y="21556"/>
                    <a:pt x="9600" y="21556"/>
                    <a:pt x="9674" y="21556"/>
                  </a:cubicBezTo>
                  <a:cubicBezTo>
                    <a:pt x="9748" y="21556"/>
                    <a:pt x="9785" y="21556"/>
                    <a:pt x="9822" y="21542"/>
                  </a:cubicBezTo>
                  <a:cubicBezTo>
                    <a:pt x="9895" y="21513"/>
                    <a:pt x="9895" y="21469"/>
                    <a:pt x="9822" y="21440"/>
                  </a:cubicBezTo>
                  <a:lnTo>
                    <a:pt x="7495" y="20525"/>
                  </a:lnTo>
                  <a:lnTo>
                    <a:pt x="7495" y="18491"/>
                  </a:lnTo>
                  <a:lnTo>
                    <a:pt x="10228" y="18491"/>
                  </a:lnTo>
                  <a:lnTo>
                    <a:pt x="8049" y="19348"/>
                  </a:lnTo>
                  <a:cubicBezTo>
                    <a:pt x="7975" y="19378"/>
                    <a:pt x="7975" y="19421"/>
                    <a:pt x="8049" y="19450"/>
                  </a:cubicBezTo>
                  <a:cubicBezTo>
                    <a:pt x="8086" y="19465"/>
                    <a:pt x="8123" y="19465"/>
                    <a:pt x="8197" y="19465"/>
                  </a:cubicBezTo>
                  <a:cubicBezTo>
                    <a:pt x="8271" y="19465"/>
                    <a:pt x="8308" y="19465"/>
                    <a:pt x="8345" y="19450"/>
                  </a:cubicBezTo>
                  <a:lnTo>
                    <a:pt x="10708" y="18521"/>
                  </a:lnTo>
                  <a:lnTo>
                    <a:pt x="12960" y="19407"/>
                  </a:lnTo>
                  <a:cubicBezTo>
                    <a:pt x="12997" y="19421"/>
                    <a:pt x="13034" y="19421"/>
                    <a:pt x="13108" y="19421"/>
                  </a:cubicBezTo>
                  <a:cubicBezTo>
                    <a:pt x="13181" y="19421"/>
                    <a:pt x="13218" y="19421"/>
                    <a:pt x="13255" y="19407"/>
                  </a:cubicBezTo>
                  <a:cubicBezTo>
                    <a:pt x="13329" y="19378"/>
                    <a:pt x="13329" y="19334"/>
                    <a:pt x="13255" y="19305"/>
                  </a:cubicBezTo>
                  <a:lnTo>
                    <a:pt x="11188" y="18491"/>
                  </a:lnTo>
                  <a:lnTo>
                    <a:pt x="14105" y="18491"/>
                  </a:lnTo>
                  <a:lnTo>
                    <a:pt x="14105" y="20525"/>
                  </a:lnTo>
                  <a:lnTo>
                    <a:pt x="11778" y="21440"/>
                  </a:lnTo>
                  <a:cubicBezTo>
                    <a:pt x="11705" y="21469"/>
                    <a:pt x="11705" y="21513"/>
                    <a:pt x="11778" y="21542"/>
                  </a:cubicBezTo>
                  <a:cubicBezTo>
                    <a:pt x="11815" y="21556"/>
                    <a:pt x="11852" y="21556"/>
                    <a:pt x="11926" y="21556"/>
                  </a:cubicBezTo>
                  <a:cubicBezTo>
                    <a:pt x="12000" y="21556"/>
                    <a:pt x="12037" y="21556"/>
                    <a:pt x="12074" y="21542"/>
                  </a:cubicBezTo>
                  <a:lnTo>
                    <a:pt x="14326" y="20656"/>
                  </a:lnTo>
                  <a:lnTo>
                    <a:pt x="16689" y="21585"/>
                  </a:lnTo>
                  <a:cubicBezTo>
                    <a:pt x="16726" y="21600"/>
                    <a:pt x="16763" y="21600"/>
                    <a:pt x="16837" y="21600"/>
                  </a:cubicBezTo>
                  <a:cubicBezTo>
                    <a:pt x="16911" y="21600"/>
                    <a:pt x="16948" y="21600"/>
                    <a:pt x="16985" y="21585"/>
                  </a:cubicBezTo>
                  <a:cubicBezTo>
                    <a:pt x="17058" y="21556"/>
                    <a:pt x="17058" y="21513"/>
                    <a:pt x="16985" y="21484"/>
                  </a:cubicBezTo>
                  <a:lnTo>
                    <a:pt x="14548" y="20525"/>
                  </a:lnTo>
                  <a:lnTo>
                    <a:pt x="14548" y="18491"/>
                  </a:lnTo>
                  <a:lnTo>
                    <a:pt x="15692" y="18491"/>
                  </a:lnTo>
                  <a:lnTo>
                    <a:pt x="17945" y="19334"/>
                  </a:lnTo>
                  <a:lnTo>
                    <a:pt x="17945" y="20540"/>
                  </a:lnTo>
                  <a:cubicBezTo>
                    <a:pt x="17945" y="20583"/>
                    <a:pt x="18019" y="20612"/>
                    <a:pt x="18129" y="20612"/>
                  </a:cubicBezTo>
                  <a:cubicBezTo>
                    <a:pt x="18240" y="20612"/>
                    <a:pt x="18314" y="20583"/>
                    <a:pt x="18314" y="20540"/>
                  </a:cubicBezTo>
                  <a:lnTo>
                    <a:pt x="18314" y="19363"/>
                  </a:lnTo>
                  <a:lnTo>
                    <a:pt x="21415" y="19363"/>
                  </a:lnTo>
                  <a:cubicBezTo>
                    <a:pt x="21526" y="19363"/>
                    <a:pt x="21600" y="19334"/>
                    <a:pt x="21600" y="19290"/>
                  </a:cubicBezTo>
                  <a:cubicBezTo>
                    <a:pt x="21600" y="19247"/>
                    <a:pt x="21379" y="19203"/>
                    <a:pt x="21268" y="19203"/>
                  </a:cubicBezTo>
                  <a:close/>
                </a:path>
              </a:pathLst>
            </a:custGeom>
            <a:solidFill>
              <a:schemeClr val="tx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225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78" name="Group 77">
              <a:extLst>
                <a:ext uri="{FF2B5EF4-FFF2-40B4-BE49-F238E27FC236}">
                  <a16:creationId xmlns:a16="http://schemas.microsoft.com/office/drawing/2014/main" id="{1C2D4A67-47D2-43D5-8472-1499B6ED0558}"/>
                </a:ext>
              </a:extLst>
            </p:cNvPr>
            <p:cNvGrpSpPr/>
            <p:nvPr/>
          </p:nvGrpSpPr>
          <p:grpSpPr>
            <a:xfrm>
              <a:off x="2875625" y="826937"/>
              <a:ext cx="1597345" cy="1178099"/>
              <a:chOff x="3913915" y="1328546"/>
              <a:chExt cx="2525539" cy="1866446"/>
            </a:xfrm>
            <a:solidFill>
              <a:srgbClr val="FFCC4C"/>
            </a:solidFill>
          </p:grpSpPr>
          <p:sp>
            <p:nvSpPr>
              <p:cNvPr id="111" name="Shape">
                <a:extLst>
                  <a:ext uri="{FF2B5EF4-FFF2-40B4-BE49-F238E27FC236}">
                    <a16:creationId xmlns:a16="http://schemas.microsoft.com/office/drawing/2014/main" id="{CEDBF5C1-8B1A-4619-9BEB-81AC82941A08}"/>
                  </a:ext>
                </a:extLst>
              </p:cNvPr>
              <p:cNvSpPr/>
              <p:nvPr/>
            </p:nvSpPr>
            <p:spPr>
              <a:xfrm>
                <a:off x="3913915" y="1328546"/>
                <a:ext cx="2525539" cy="1866446"/>
              </a:xfrm>
              <a:custGeom>
                <a:avLst/>
                <a:gdLst/>
                <a:ahLst/>
                <a:cxnLst>
                  <a:cxn ang="0">
                    <a:pos x="wd2" y="hd2"/>
                  </a:cxn>
                  <a:cxn ang="5400000">
                    <a:pos x="wd2" y="hd2"/>
                  </a:cxn>
                  <a:cxn ang="10800000">
                    <a:pos x="wd2" y="hd2"/>
                  </a:cxn>
                  <a:cxn ang="16200000">
                    <a:pos x="wd2" y="hd2"/>
                  </a:cxn>
                </a:cxnLst>
                <a:rect l="0" t="0" r="r" b="b"/>
                <a:pathLst>
                  <a:path w="20146" h="19892" extrusionOk="0">
                    <a:moveTo>
                      <a:pt x="9926" y="849"/>
                    </a:moveTo>
                    <a:cubicBezTo>
                      <a:pt x="12893" y="2675"/>
                      <a:pt x="14426" y="6862"/>
                      <a:pt x="13926" y="10914"/>
                    </a:cubicBezTo>
                    <a:cubicBezTo>
                      <a:pt x="13826" y="11760"/>
                      <a:pt x="14126" y="12607"/>
                      <a:pt x="14693" y="12963"/>
                    </a:cubicBezTo>
                    <a:lnTo>
                      <a:pt x="14760" y="13007"/>
                    </a:lnTo>
                    <a:cubicBezTo>
                      <a:pt x="15193" y="13275"/>
                      <a:pt x="15693" y="13275"/>
                      <a:pt x="16126" y="12963"/>
                    </a:cubicBezTo>
                    <a:cubicBezTo>
                      <a:pt x="16893" y="12428"/>
                      <a:pt x="17826" y="12384"/>
                      <a:pt x="18660" y="12963"/>
                    </a:cubicBezTo>
                    <a:cubicBezTo>
                      <a:pt x="19926" y="13854"/>
                      <a:pt x="20493" y="15947"/>
                      <a:pt x="19926" y="17684"/>
                    </a:cubicBezTo>
                    <a:cubicBezTo>
                      <a:pt x="19293" y="19599"/>
                      <a:pt x="17593" y="20445"/>
                      <a:pt x="16193" y="19510"/>
                    </a:cubicBezTo>
                    <a:cubicBezTo>
                      <a:pt x="15360" y="18975"/>
                      <a:pt x="14826" y="17906"/>
                      <a:pt x="14693" y="16793"/>
                    </a:cubicBezTo>
                    <a:cubicBezTo>
                      <a:pt x="14626" y="16170"/>
                      <a:pt x="14326" y="15680"/>
                      <a:pt x="13893" y="15412"/>
                    </a:cubicBezTo>
                    <a:lnTo>
                      <a:pt x="13860" y="15368"/>
                    </a:lnTo>
                    <a:cubicBezTo>
                      <a:pt x="13293" y="14967"/>
                      <a:pt x="12593" y="15190"/>
                      <a:pt x="12160" y="15813"/>
                    </a:cubicBezTo>
                    <a:cubicBezTo>
                      <a:pt x="10093" y="18753"/>
                      <a:pt x="6760" y="19688"/>
                      <a:pt x="3926" y="17817"/>
                    </a:cubicBezTo>
                    <a:cubicBezTo>
                      <a:pt x="293" y="15412"/>
                      <a:pt x="-1107" y="9400"/>
                      <a:pt x="960" y="4679"/>
                    </a:cubicBezTo>
                    <a:cubicBezTo>
                      <a:pt x="2760" y="493"/>
                      <a:pt x="6693" y="-1155"/>
                      <a:pt x="9926" y="849"/>
                    </a:cubicBezTo>
                    <a:close/>
                  </a:path>
                </a:pathLst>
              </a:custGeom>
              <a:grp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12" name="Circle">
                <a:extLst>
                  <a:ext uri="{FF2B5EF4-FFF2-40B4-BE49-F238E27FC236}">
                    <a16:creationId xmlns:a16="http://schemas.microsoft.com/office/drawing/2014/main" id="{0F921DBA-3E4C-4809-882F-527DC421C496}"/>
                  </a:ext>
                </a:extLst>
              </p:cNvPr>
              <p:cNvSpPr/>
              <p:nvPr/>
            </p:nvSpPr>
            <p:spPr>
              <a:xfrm>
                <a:off x="5894845" y="2651359"/>
                <a:ext cx="401162" cy="401159"/>
              </a:xfrm>
              <a:prstGeom prst="ellipse">
                <a:avLst/>
              </a:prstGeom>
              <a:solidFill>
                <a:sysClr val="window" lastClr="FFFFFF"/>
              </a:solidFill>
              <a:ln w="12700">
                <a:miter lim="400000"/>
              </a:ln>
              <a:effectLst>
                <a:outerShdw blurRad="50800" dist="38100" dir="2700000" algn="tl" rotWithShape="0">
                  <a:prstClr val="black">
                    <a:alpha val="40000"/>
                  </a:prstClr>
                </a:outerShdw>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pic>
          <p:nvPicPr>
            <p:cNvPr id="79" name="Graphic 31" descr="Lights On">
              <a:extLst>
                <a:ext uri="{FF2B5EF4-FFF2-40B4-BE49-F238E27FC236}">
                  <a16:creationId xmlns:a16="http://schemas.microsoft.com/office/drawing/2014/main" id="{831129AC-3DCC-44CB-A3F9-AC96E8886D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5865" y="1068165"/>
              <a:ext cx="633233" cy="633233"/>
            </a:xfrm>
            <a:prstGeom prst="rect">
              <a:avLst/>
            </a:prstGeom>
          </p:spPr>
        </p:pic>
        <p:grpSp>
          <p:nvGrpSpPr>
            <p:cNvPr id="80" name="Group 79">
              <a:extLst>
                <a:ext uri="{FF2B5EF4-FFF2-40B4-BE49-F238E27FC236}">
                  <a16:creationId xmlns:a16="http://schemas.microsoft.com/office/drawing/2014/main" id="{03ED70E6-8222-4F54-B42A-970EC32FA9D4}"/>
                </a:ext>
              </a:extLst>
            </p:cNvPr>
            <p:cNvGrpSpPr/>
            <p:nvPr/>
          </p:nvGrpSpPr>
          <p:grpSpPr>
            <a:xfrm>
              <a:off x="4041147" y="1445339"/>
              <a:ext cx="1599463" cy="1170932"/>
              <a:chOff x="5752545" y="2289648"/>
              <a:chExt cx="2525539" cy="1866446"/>
            </a:xfrm>
          </p:grpSpPr>
          <p:sp>
            <p:nvSpPr>
              <p:cNvPr id="109" name="Shape">
                <a:extLst>
                  <a:ext uri="{FF2B5EF4-FFF2-40B4-BE49-F238E27FC236}">
                    <a16:creationId xmlns:a16="http://schemas.microsoft.com/office/drawing/2014/main" id="{A2EEF0C3-4A06-4518-8B8A-6715BF30C4A6}"/>
                  </a:ext>
                </a:extLst>
              </p:cNvPr>
              <p:cNvSpPr/>
              <p:nvPr/>
            </p:nvSpPr>
            <p:spPr>
              <a:xfrm>
                <a:off x="5752545" y="2289648"/>
                <a:ext cx="2525539" cy="1866446"/>
              </a:xfrm>
              <a:custGeom>
                <a:avLst/>
                <a:gdLst/>
                <a:ahLst/>
                <a:cxnLst>
                  <a:cxn ang="0">
                    <a:pos x="wd2" y="hd2"/>
                  </a:cxn>
                  <a:cxn ang="5400000">
                    <a:pos x="wd2" y="hd2"/>
                  </a:cxn>
                  <a:cxn ang="10800000">
                    <a:pos x="wd2" y="hd2"/>
                  </a:cxn>
                  <a:cxn ang="16200000">
                    <a:pos x="wd2" y="hd2"/>
                  </a:cxn>
                </a:cxnLst>
                <a:rect l="0" t="0" r="r" b="b"/>
                <a:pathLst>
                  <a:path w="20146" h="19892" extrusionOk="0">
                    <a:moveTo>
                      <a:pt x="10220" y="849"/>
                    </a:moveTo>
                    <a:cubicBezTo>
                      <a:pt x="7253" y="2675"/>
                      <a:pt x="5720" y="6862"/>
                      <a:pt x="6220" y="10914"/>
                    </a:cubicBezTo>
                    <a:cubicBezTo>
                      <a:pt x="6320" y="11760"/>
                      <a:pt x="6020" y="12607"/>
                      <a:pt x="5453" y="12963"/>
                    </a:cubicBezTo>
                    <a:lnTo>
                      <a:pt x="5386" y="13007"/>
                    </a:lnTo>
                    <a:cubicBezTo>
                      <a:pt x="4953" y="13275"/>
                      <a:pt x="4453" y="13275"/>
                      <a:pt x="4020" y="12963"/>
                    </a:cubicBezTo>
                    <a:cubicBezTo>
                      <a:pt x="3253" y="12428"/>
                      <a:pt x="2320" y="12384"/>
                      <a:pt x="1486" y="12963"/>
                    </a:cubicBezTo>
                    <a:cubicBezTo>
                      <a:pt x="220" y="13854"/>
                      <a:pt x="-347" y="15947"/>
                      <a:pt x="220" y="17684"/>
                    </a:cubicBezTo>
                    <a:cubicBezTo>
                      <a:pt x="853" y="19599"/>
                      <a:pt x="2553" y="20445"/>
                      <a:pt x="3953" y="19510"/>
                    </a:cubicBezTo>
                    <a:cubicBezTo>
                      <a:pt x="4786" y="18975"/>
                      <a:pt x="5320" y="17906"/>
                      <a:pt x="5453" y="16793"/>
                    </a:cubicBezTo>
                    <a:cubicBezTo>
                      <a:pt x="5520" y="16170"/>
                      <a:pt x="5820" y="15680"/>
                      <a:pt x="6253" y="15412"/>
                    </a:cubicBezTo>
                    <a:lnTo>
                      <a:pt x="6286" y="15368"/>
                    </a:lnTo>
                    <a:cubicBezTo>
                      <a:pt x="6853" y="14967"/>
                      <a:pt x="7553" y="15190"/>
                      <a:pt x="7986" y="15813"/>
                    </a:cubicBezTo>
                    <a:cubicBezTo>
                      <a:pt x="10053" y="18753"/>
                      <a:pt x="13386" y="19688"/>
                      <a:pt x="16220" y="17817"/>
                    </a:cubicBezTo>
                    <a:cubicBezTo>
                      <a:pt x="19853" y="15412"/>
                      <a:pt x="21253" y="9400"/>
                      <a:pt x="19186" y="4679"/>
                    </a:cubicBezTo>
                    <a:cubicBezTo>
                      <a:pt x="17420" y="493"/>
                      <a:pt x="13486" y="-1155"/>
                      <a:pt x="10220" y="849"/>
                    </a:cubicBezTo>
                    <a:close/>
                  </a:path>
                </a:pathLst>
              </a:custGeom>
              <a:solidFill>
                <a:srgbClr val="F7931F"/>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10" name="Circle">
                <a:extLst>
                  <a:ext uri="{FF2B5EF4-FFF2-40B4-BE49-F238E27FC236}">
                    <a16:creationId xmlns:a16="http://schemas.microsoft.com/office/drawing/2014/main" id="{95B80439-E03D-4D68-AA30-824CB46DF1EE}"/>
                  </a:ext>
                </a:extLst>
              </p:cNvPr>
              <p:cNvSpPr/>
              <p:nvPr/>
            </p:nvSpPr>
            <p:spPr>
              <a:xfrm>
                <a:off x="5895991" y="3611490"/>
                <a:ext cx="401162" cy="401159"/>
              </a:xfrm>
              <a:prstGeom prst="ellipse">
                <a:avLst/>
              </a:prstGeom>
              <a:solidFill>
                <a:sysClr val="window" lastClr="FFFFFF"/>
              </a:solidFill>
              <a:ln w="12700">
                <a:miter lim="400000"/>
              </a:ln>
              <a:effectLst>
                <a:outerShdw blurRad="50800" dist="38100" dir="2700000" algn="tl" rotWithShape="0">
                  <a:prstClr val="black">
                    <a:alpha val="40000"/>
                  </a:prstClr>
                </a:outerShdw>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pic>
          <p:nvPicPr>
            <p:cNvPr id="81" name="Graphic 29" descr="Gears">
              <a:extLst>
                <a:ext uri="{FF2B5EF4-FFF2-40B4-BE49-F238E27FC236}">
                  <a16:creationId xmlns:a16="http://schemas.microsoft.com/office/drawing/2014/main" id="{DFC3ECD3-1008-4C3C-A6ED-AFBA234BEA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64279" y="1676006"/>
              <a:ext cx="633233" cy="633233"/>
            </a:xfrm>
            <a:prstGeom prst="rect">
              <a:avLst/>
            </a:prstGeom>
          </p:spPr>
        </p:pic>
        <p:grpSp>
          <p:nvGrpSpPr>
            <p:cNvPr id="82" name="Group 81">
              <a:extLst>
                <a:ext uri="{FF2B5EF4-FFF2-40B4-BE49-F238E27FC236}">
                  <a16:creationId xmlns:a16="http://schemas.microsoft.com/office/drawing/2014/main" id="{BAD8589A-7F63-4F44-8D16-79C79EC8D150}"/>
                </a:ext>
              </a:extLst>
            </p:cNvPr>
            <p:cNvGrpSpPr/>
            <p:nvPr/>
          </p:nvGrpSpPr>
          <p:grpSpPr>
            <a:xfrm>
              <a:off x="2875625" y="2056573"/>
              <a:ext cx="1597345" cy="1178099"/>
              <a:chOff x="3913915" y="1328546"/>
              <a:chExt cx="2525539" cy="1866446"/>
            </a:xfrm>
          </p:grpSpPr>
          <p:sp>
            <p:nvSpPr>
              <p:cNvPr id="107" name="Shape">
                <a:extLst>
                  <a:ext uri="{FF2B5EF4-FFF2-40B4-BE49-F238E27FC236}">
                    <a16:creationId xmlns:a16="http://schemas.microsoft.com/office/drawing/2014/main" id="{AB5596EA-9169-4D87-87E7-40996490F1FD}"/>
                  </a:ext>
                </a:extLst>
              </p:cNvPr>
              <p:cNvSpPr/>
              <p:nvPr/>
            </p:nvSpPr>
            <p:spPr>
              <a:xfrm>
                <a:off x="3913915" y="1328546"/>
                <a:ext cx="2525539" cy="1866446"/>
              </a:xfrm>
              <a:custGeom>
                <a:avLst/>
                <a:gdLst/>
                <a:ahLst/>
                <a:cxnLst>
                  <a:cxn ang="0">
                    <a:pos x="wd2" y="hd2"/>
                  </a:cxn>
                  <a:cxn ang="5400000">
                    <a:pos x="wd2" y="hd2"/>
                  </a:cxn>
                  <a:cxn ang="10800000">
                    <a:pos x="wd2" y="hd2"/>
                  </a:cxn>
                  <a:cxn ang="16200000">
                    <a:pos x="wd2" y="hd2"/>
                  </a:cxn>
                </a:cxnLst>
                <a:rect l="0" t="0" r="r" b="b"/>
                <a:pathLst>
                  <a:path w="20146" h="19892" extrusionOk="0">
                    <a:moveTo>
                      <a:pt x="9926" y="849"/>
                    </a:moveTo>
                    <a:cubicBezTo>
                      <a:pt x="12893" y="2675"/>
                      <a:pt x="14426" y="6862"/>
                      <a:pt x="13926" y="10914"/>
                    </a:cubicBezTo>
                    <a:cubicBezTo>
                      <a:pt x="13826" y="11760"/>
                      <a:pt x="14126" y="12607"/>
                      <a:pt x="14693" y="12963"/>
                    </a:cubicBezTo>
                    <a:lnTo>
                      <a:pt x="14760" y="13007"/>
                    </a:lnTo>
                    <a:cubicBezTo>
                      <a:pt x="15193" y="13275"/>
                      <a:pt x="15693" y="13275"/>
                      <a:pt x="16126" y="12963"/>
                    </a:cubicBezTo>
                    <a:cubicBezTo>
                      <a:pt x="16893" y="12428"/>
                      <a:pt x="17826" y="12384"/>
                      <a:pt x="18660" y="12963"/>
                    </a:cubicBezTo>
                    <a:cubicBezTo>
                      <a:pt x="19926" y="13854"/>
                      <a:pt x="20493" y="15947"/>
                      <a:pt x="19926" y="17684"/>
                    </a:cubicBezTo>
                    <a:cubicBezTo>
                      <a:pt x="19293" y="19599"/>
                      <a:pt x="17593" y="20445"/>
                      <a:pt x="16193" y="19510"/>
                    </a:cubicBezTo>
                    <a:cubicBezTo>
                      <a:pt x="15360" y="18975"/>
                      <a:pt x="14826" y="17906"/>
                      <a:pt x="14693" y="16793"/>
                    </a:cubicBezTo>
                    <a:cubicBezTo>
                      <a:pt x="14626" y="16170"/>
                      <a:pt x="14326" y="15680"/>
                      <a:pt x="13893" y="15412"/>
                    </a:cubicBezTo>
                    <a:lnTo>
                      <a:pt x="13860" y="15368"/>
                    </a:lnTo>
                    <a:cubicBezTo>
                      <a:pt x="13293" y="14967"/>
                      <a:pt x="12593" y="15190"/>
                      <a:pt x="12160" y="15813"/>
                    </a:cubicBezTo>
                    <a:cubicBezTo>
                      <a:pt x="10093" y="18753"/>
                      <a:pt x="6760" y="19688"/>
                      <a:pt x="3926" y="17817"/>
                    </a:cubicBezTo>
                    <a:cubicBezTo>
                      <a:pt x="293" y="15412"/>
                      <a:pt x="-1107" y="9400"/>
                      <a:pt x="960" y="4679"/>
                    </a:cubicBezTo>
                    <a:cubicBezTo>
                      <a:pt x="2760" y="493"/>
                      <a:pt x="6693" y="-1155"/>
                      <a:pt x="9926" y="849"/>
                    </a:cubicBezTo>
                    <a:close/>
                  </a:path>
                </a:pathLst>
              </a:custGeom>
              <a:solidFill>
                <a:srgbClr val="A2B969"/>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8" name="Circle">
                <a:extLst>
                  <a:ext uri="{FF2B5EF4-FFF2-40B4-BE49-F238E27FC236}">
                    <a16:creationId xmlns:a16="http://schemas.microsoft.com/office/drawing/2014/main" id="{4E3EC5DC-AC32-4A40-BA4D-65E9A93CC677}"/>
                  </a:ext>
                </a:extLst>
              </p:cNvPr>
              <p:cNvSpPr/>
              <p:nvPr/>
            </p:nvSpPr>
            <p:spPr>
              <a:xfrm>
                <a:off x="5894845" y="2651359"/>
                <a:ext cx="401162" cy="401159"/>
              </a:xfrm>
              <a:prstGeom prst="ellipse">
                <a:avLst/>
              </a:prstGeom>
              <a:solidFill>
                <a:sysClr val="window" lastClr="FFFFFF"/>
              </a:solidFill>
              <a:ln w="12700">
                <a:miter lim="400000"/>
              </a:ln>
              <a:effectLst>
                <a:outerShdw blurRad="50800" dist="38100" dir="2700000" algn="tl" rotWithShape="0">
                  <a:prstClr val="black">
                    <a:alpha val="40000"/>
                  </a:prstClr>
                </a:outerShdw>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pic>
          <p:nvPicPr>
            <p:cNvPr id="83" name="Graphic 30" descr="Hourglass Finished">
              <a:extLst>
                <a:ext uri="{FF2B5EF4-FFF2-40B4-BE49-F238E27FC236}">
                  <a16:creationId xmlns:a16="http://schemas.microsoft.com/office/drawing/2014/main" id="{F8F99A15-38BB-4CBD-8F1A-C1ABAA68D0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15865" y="2297801"/>
              <a:ext cx="633233" cy="633233"/>
            </a:xfrm>
            <a:prstGeom prst="rect">
              <a:avLst/>
            </a:prstGeom>
          </p:spPr>
        </p:pic>
        <p:grpSp>
          <p:nvGrpSpPr>
            <p:cNvPr id="84" name="Group 83">
              <a:extLst>
                <a:ext uri="{FF2B5EF4-FFF2-40B4-BE49-F238E27FC236}">
                  <a16:creationId xmlns:a16="http://schemas.microsoft.com/office/drawing/2014/main" id="{0EE1CE36-1DAA-46D5-8C08-3A6DD998DB32}"/>
                </a:ext>
              </a:extLst>
            </p:cNvPr>
            <p:cNvGrpSpPr/>
            <p:nvPr/>
          </p:nvGrpSpPr>
          <p:grpSpPr>
            <a:xfrm>
              <a:off x="4041147" y="2674974"/>
              <a:ext cx="1599463" cy="1170932"/>
              <a:chOff x="5752545" y="2289648"/>
              <a:chExt cx="2525539" cy="1866446"/>
            </a:xfrm>
          </p:grpSpPr>
          <p:sp>
            <p:nvSpPr>
              <p:cNvPr id="105" name="Shape">
                <a:extLst>
                  <a:ext uri="{FF2B5EF4-FFF2-40B4-BE49-F238E27FC236}">
                    <a16:creationId xmlns:a16="http://schemas.microsoft.com/office/drawing/2014/main" id="{C2721591-FDCE-4710-B93D-0615AAD971D1}"/>
                  </a:ext>
                </a:extLst>
              </p:cNvPr>
              <p:cNvSpPr/>
              <p:nvPr/>
            </p:nvSpPr>
            <p:spPr>
              <a:xfrm>
                <a:off x="5752545" y="2289648"/>
                <a:ext cx="2525539" cy="1866446"/>
              </a:xfrm>
              <a:custGeom>
                <a:avLst/>
                <a:gdLst/>
                <a:ahLst/>
                <a:cxnLst>
                  <a:cxn ang="0">
                    <a:pos x="wd2" y="hd2"/>
                  </a:cxn>
                  <a:cxn ang="5400000">
                    <a:pos x="wd2" y="hd2"/>
                  </a:cxn>
                  <a:cxn ang="10800000">
                    <a:pos x="wd2" y="hd2"/>
                  </a:cxn>
                  <a:cxn ang="16200000">
                    <a:pos x="wd2" y="hd2"/>
                  </a:cxn>
                </a:cxnLst>
                <a:rect l="0" t="0" r="r" b="b"/>
                <a:pathLst>
                  <a:path w="20146" h="19892" extrusionOk="0">
                    <a:moveTo>
                      <a:pt x="10220" y="849"/>
                    </a:moveTo>
                    <a:cubicBezTo>
                      <a:pt x="7253" y="2675"/>
                      <a:pt x="5720" y="6862"/>
                      <a:pt x="6220" y="10914"/>
                    </a:cubicBezTo>
                    <a:cubicBezTo>
                      <a:pt x="6320" y="11760"/>
                      <a:pt x="6020" y="12607"/>
                      <a:pt x="5453" y="12963"/>
                    </a:cubicBezTo>
                    <a:lnTo>
                      <a:pt x="5386" y="13007"/>
                    </a:lnTo>
                    <a:cubicBezTo>
                      <a:pt x="4953" y="13275"/>
                      <a:pt x="4453" y="13275"/>
                      <a:pt x="4020" y="12963"/>
                    </a:cubicBezTo>
                    <a:cubicBezTo>
                      <a:pt x="3253" y="12428"/>
                      <a:pt x="2320" y="12384"/>
                      <a:pt x="1486" y="12963"/>
                    </a:cubicBezTo>
                    <a:cubicBezTo>
                      <a:pt x="220" y="13854"/>
                      <a:pt x="-347" y="15947"/>
                      <a:pt x="220" y="17684"/>
                    </a:cubicBezTo>
                    <a:cubicBezTo>
                      <a:pt x="853" y="19599"/>
                      <a:pt x="2553" y="20445"/>
                      <a:pt x="3953" y="19510"/>
                    </a:cubicBezTo>
                    <a:cubicBezTo>
                      <a:pt x="4786" y="18975"/>
                      <a:pt x="5320" y="17906"/>
                      <a:pt x="5453" y="16793"/>
                    </a:cubicBezTo>
                    <a:cubicBezTo>
                      <a:pt x="5520" y="16170"/>
                      <a:pt x="5820" y="15680"/>
                      <a:pt x="6253" y="15412"/>
                    </a:cubicBezTo>
                    <a:lnTo>
                      <a:pt x="6286" y="15368"/>
                    </a:lnTo>
                    <a:cubicBezTo>
                      <a:pt x="6853" y="14967"/>
                      <a:pt x="7553" y="15190"/>
                      <a:pt x="7986" y="15813"/>
                    </a:cubicBezTo>
                    <a:cubicBezTo>
                      <a:pt x="10053" y="18753"/>
                      <a:pt x="13386" y="19688"/>
                      <a:pt x="16220" y="17817"/>
                    </a:cubicBezTo>
                    <a:cubicBezTo>
                      <a:pt x="19853" y="15412"/>
                      <a:pt x="21253" y="9400"/>
                      <a:pt x="19186" y="4679"/>
                    </a:cubicBezTo>
                    <a:cubicBezTo>
                      <a:pt x="17420" y="493"/>
                      <a:pt x="13486" y="-1155"/>
                      <a:pt x="10220" y="849"/>
                    </a:cubicBezTo>
                    <a:close/>
                  </a:path>
                </a:pathLst>
              </a:custGeom>
              <a:solidFill>
                <a:srgbClr val="C13018"/>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6" name="Circle">
                <a:extLst>
                  <a:ext uri="{FF2B5EF4-FFF2-40B4-BE49-F238E27FC236}">
                    <a16:creationId xmlns:a16="http://schemas.microsoft.com/office/drawing/2014/main" id="{D232C8D4-3FD4-4E70-8031-E56CC611B4DF}"/>
                  </a:ext>
                </a:extLst>
              </p:cNvPr>
              <p:cNvSpPr/>
              <p:nvPr/>
            </p:nvSpPr>
            <p:spPr>
              <a:xfrm>
                <a:off x="5895991" y="3611490"/>
                <a:ext cx="401162" cy="401159"/>
              </a:xfrm>
              <a:prstGeom prst="ellipse">
                <a:avLst/>
              </a:prstGeom>
              <a:solidFill>
                <a:sysClr val="window" lastClr="FFFFFF"/>
              </a:solidFill>
              <a:ln w="12700">
                <a:miter lim="400000"/>
              </a:ln>
              <a:effectLst>
                <a:outerShdw blurRad="50800" dist="38100" dir="2700000" algn="tl" rotWithShape="0">
                  <a:prstClr val="black">
                    <a:alpha val="40000"/>
                  </a:prstClr>
                </a:outerShdw>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pic>
          <p:nvPicPr>
            <p:cNvPr id="85" name="Graphic 32" descr="Presentation with bar chart">
              <a:extLst>
                <a:ext uri="{FF2B5EF4-FFF2-40B4-BE49-F238E27FC236}">
                  <a16:creationId xmlns:a16="http://schemas.microsoft.com/office/drawing/2014/main" id="{B0B30DD2-1EF8-41FA-8098-8E00A21508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64279" y="2905642"/>
              <a:ext cx="633233" cy="633233"/>
            </a:xfrm>
            <a:prstGeom prst="rect">
              <a:avLst/>
            </a:prstGeom>
          </p:spPr>
        </p:pic>
        <p:grpSp>
          <p:nvGrpSpPr>
            <p:cNvPr id="88" name="Group 87">
              <a:extLst>
                <a:ext uri="{FF2B5EF4-FFF2-40B4-BE49-F238E27FC236}">
                  <a16:creationId xmlns:a16="http://schemas.microsoft.com/office/drawing/2014/main" id="{C6B03ADD-D8D9-48F7-9886-F97EAE023647}"/>
                </a:ext>
              </a:extLst>
            </p:cNvPr>
            <p:cNvGrpSpPr/>
            <p:nvPr/>
          </p:nvGrpSpPr>
          <p:grpSpPr>
            <a:xfrm>
              <a:off x="5996982" y="2734676"/>
              <a:ext cx="2194560" cy="1849693"/>
              <a:chOff x="8921977" y="1412824"/>
              <a:chExt cx="2926080" cy="2466256"/>
            </a:xfrm>
          </p:grpSpPr>
          <p:sp>
            <p:nvSpPr>
              <p:cNvPr id="101" name="TextBox 29">
                <a:extLst>
                  <a:ext uri="{FF2B5EF4-FFF2-40B4-BE49-F238E27FC236}">
                    <a16:creationId xmlns:a16="http://schemas.microsoft.com/office/drawing/2014/main" id="{BC340526-8098-4117-9BFD-16D6160DD99C}"/>
                  </a:ext>
                </a:extLst>
              </p:cNvPr>
              <p:cNvSpPr txBox="1"/>
              <p:nvPr/>
            </p:nvSpPr>
            <p:spPr>
              <a:xfrm>
                <a:off x="8921977" y="1412824"/>
                <a:ext cx="2926080" cy="515566"/>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a:ln>
                      <a:noFill/>
                    </a:ln>
                    <a:solidFill>
                      <a:srgbClr val="C13018"/>
                    </a:solidFill>
                    <a:effectLst/>
                    <a:uLnTx/>
                    <a:uFillTx/>
                    <a:latin typeface="Calibri" panose="020F0502020204030204"/>
                    <a:ea typeface="+mn-ea"/>
                    <a:cs typeface="+mn-cs"/>
                  </a:rPr>
                  <a:t>Completeness</a:t>
                </a:r>
              </a:p>
            </p:txBody>
          </p:sp>
          <p:sp>
            <p:nvSpPr>
              <p:cNvPr id="102" name="TextBox 30">
                <a:extLst>
                  <a:ext uri="{FF2B5EF4-FFF2-40B4-BE49-F238E27FC236}">
                    <a16:creationId xmlns:a16="http://schemas.microsoft.com/office/drawing/2014/main" id="{D6D68266-11E9-4F2C-9699-51A982ECB935}"/>
                  </a:ext>
                </a:extLst>
              </p:cNvPr>
              <p:cNvSpPr txBox="1"/>
              <p:nvPr/>
            </p:nvSpPr>
            <p:spPr>
              <a:xfrm>
                <a:off x="8921977" y="1925883"/>
                <a:ext cx="2926080" cy="195319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900"/>
                  </a:spcAft>
                  <a:buClrTx/>
                  <a:buSzTx/>
                  <a:buFontTx/>
                  <a:buNone/>
                  <a:tabLst/>
                  <a:defRPr/>
                </a:pPr>
                <a:r>
                  <a:rPr kumimoji="0" lang="en-IN" sz="1000" b="0" i="0" u="none" strike="noStrike" kern="1200" cap="none" spc="0" normalizeH="0" baseline="0" noProof="1">
                    <a:ln>
                      <a:noFill/>
                    </a:ln>
                    <a:solidFill>
                      <a:srgbClr val="000000"/>
                    </a:solidFill>
                    <a:effectLst/>
                    <a:uLnTx/>
                    <a:uFillTx/>
                    <a:latin typeface="Calibri" panose="020F0502020204030204"/>
                    <a:ea typeface="+mn-ea"/>
                    <a:cs typeface="+mn-cs"/>
                  </a:rPr>
                  <a:t>The watershed delineation should be performed using a hydrological approach (i.e., the Strahler order approach) and should include:</a:t>
                </a:r>
              </a:p>
              <a:p>
                <a:pPr marL="0" marR="0" lvl="0" indent="0" algn="just" defTabSz="914400" rtl="0" eaLnBrk="1" fontAlgn="auto" latinLnBrk="0" hangingPunct="1">
                  <a:lnSpc>
                    <a:spcPct val="100000"/>
                  </a:lnSpc>
                  <a:spcBef>
                    <a:spcPts val="0"/>
                  </a:spcBef>
                  <a:spcAft>
                    <a:spcPts val="900"/>
                  </a:spcAft>
                  <a:buClrTx/>
                  <a:buSzTx/>
                  <a:buFontTx/>
                  <a:buNone/>
                  <a:tabLst/>
                  <a:defRPr/>
                </a:pPr>
                <a:r>
                  <a:rPr lang="en-IN" sz="1000" noProof="1">
                    <a:solidFill>
                      <a:srgbClr val="000000"/>
                    </a:solidFill>
                    <a:latin typeface="Calibri" panose="020F0502020204030204"/>
                  </a:rPr>
                  <a:t> - boundary</a:t>
                </a:r>
              </a:p>
              <a:p>
                <a:pPr marL="0" marR="0" lvl="0" indent="0" algn="just" defTabSz="914400" rtl="0" eaLnBrk="1" fontAlgn="auto" latinLnBrk="0" hangingPunct="1">
                  <a:lnSpc>
                    <a:spcPct val="100000"/>
                  </a:lnSpc>
                  <a:spcBef>
                    <a:spcPts val="0"/>
                  </a:spcBef>
                  <a:spcAft>
                    <a:spcPts val="900"/>
                  </a:spcAft>
                  <a:buClrTx/>
                  <a:buSzTx/>
                  <a:buFontTx/>
                  <a:buNone/>
                  <a:tabLst/>
                  <a:defRPr/>
                </a:pPr>
                <a:r>
                  <a:rPr lang="en-IN" sz="1000" noProof="1">
                    <a:solidFill>
                      <a:srgbClr val="000000"/>
                    </a:solidFill>
                    <a:latin typeface="Calibri" panose="020F0502020204030204"/>
                  </a:rPr>
                  <a:t> - drainage network</a:t>
                </a:r>
              </a:p>
              <a:p>
                <a:pPr marL="0" marR="0" lvl="0" indent="0" algn="just" defTabSz="914400" rtl="0" eaLnBrk="1" fontAlgn="auto" latinLnBrk="0" hangingPunct="1">
                  <a:lnSpc>
                    <a:spcPct val="100000"/>
                  </a:lnSpc>
                  <a:spcBef>
                    <a:spcPts val="0"/>
                  </a:spcBef>
                  <a:spcAft>
                    <a:spcPts val="900"/>
                  </a:spcAft>
                  <a:buClrTx/>
                  <a:buSzTx/>
                  <a:buFontTx/>
                  <a:buNone/>
                  <a:tabLst/>
                  <a:defRPr/>
                </a:pPr>
                <a:r>
                  <a:rPr lang="en-IN" sz="1000" noProof="1">
                    <a:solidFill>
                      <a:srgbClr val="000000"/>
                    </a:solidFill>
                    <a:latin typeface="Calibri" panose="020F0502020204030204"/>
                  </a:rPr>
                  <a:t> - elevation of Assi River basin </a:t>
                </a:r>
                <a:endParaRPr lang="en-US" sz="1000" noProof="1">
                  <a:solidFill>
                    <a:srgbClr val="000000"/>
                  </a:solidFill>
                  <a:latin typeface="Calibri" panose="020F0502020204030204"/>
                </a:endParaRPr>
              </a:p>
            </p:txBody>
          </p:sp>
        </p:grpSp>
        <p:grpSp>
          <p:nvGrpSpPr>
            <p:cNvPr id="89" name="Group 88">
              <a:extLst>
                <a:ext uri="{FF2B5EF4-FFF2-40B4-BE49-F238E27FC236}">
                  <a16:creationId xmlns:a16="http://schemas.microsoft.com/office/drawing/2014/main" id="{CCB31E1A-8D07-467A-BD41-30F06DA0E5B8}"/>
                </a:ext>
              </a:extLst>
            </p:cNvPr>
            <p:cNvGrpSpPr/>
            <p:nvPr/>
          </p:nvGrpSpPr>
          <p:grpSpPr>
            <a:xfrm>
              <a:off x="322889" y="2055096"/>
              <a:ext cx="2194560" cy="1045047"/>
              <a:chOff x="332936" y="2504052"/>
              <a:chExt cx="2926080" cy="1393394"/>
            </a:xfrm>
          </p:grpSpPr>
          <p:sp>
            <p:nvSpPr>
              <p:cNvPr id="99" name="TextBox 35">
                <a:extLst>
                  <a:ext uri="{FF2B5EF4-FFF2-40B4-BE49-F238E27FC236}">
                    <a16:creationId xmlns:a16="http://schemas.microsoft.com/office/drawing/2014/main" id="{C2B2ACA0-BF09-4648-9BD8-EA8736452EBB}"/>
                  </a:ext>
                </a:extLst>
              </p:cNvPr>
              <p:cNvSpPr txBox="1"/>
              <p:nvPr/>
            </p:nvSpPr>
            <p:spPr>
              <a:xfrm>
                <a:off x="332936" y="2504052"/>
                <a:ext cx="2926080" cy="58537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a:ln>
                      <a:noFill/>
                    </a:ln>
                    <a:solidFill>
                      <a:srgbClr val="A2B969"/>
                    </a:solidFill>
                    <a:effectLst/>
                    <a:uLnTx/>
                    <a:uFillTx/>
                    <a:latin typeface="Calibri" panose="020F0502020204030204"/>
                    <a:ea typeface="+mn-ea"/>
                    <a:cs typeface="+mn-cs"/>
                  </a:rPr>
                  <a:t>Timeliness</a:t>
                </a:r>
              </a:p>
            </p:txBody>
          </p:sp>
          <p:sp>
            <p:nvSpPr>
              <p:cNvPr id="100" name="TextBox 36">
                <a:extLst>
                  <a:ext uri="{FF2B5EF4-FFF2-40B4-BE49-F238E27FC236}">
                    <a16:creationId xmlns:a16="http://schemas.microsoft.com/office/drawing/2014/main" id="{1D5F8315-557B-44DD-8151-1D864CCD129F}"/>
                  </a:ext>
                </a:extLst>
              </p:cNvPr>
              <p:cNvSpPr txBox="1"/>
              <p:nvPr/>
            </p:nvSpPr>
            <p:spPr>
              <a:xfrm>
                <a:off x="332936" y="3086922"/>
                <a:ext cx="2926080" cy="810524"/>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1">
                    <a:ln>
                      <a:noFill/>
                    </a:ln>
                    <a:solidFill>
                      <a:srgbClr val="000000"/>
                    </a:solidFill>
                    <a:effectLst/>
                    <a:uLnTx/>
                    <a:uFillTx/>
                    <a:latin typeface="Calibri" panose="020F0502020204030204"/>
                    <a:ea typeface="+mn-ea"/>
                    <a:cs typeface="+mn-cs"/>
                  </a:rPr>
                  <a:t>The OSM data should be up-to-date to accurately represent the drainage network of the Assi River basin.</a:t>
                </a:r>
                <a:endParaRPr kumimoji="0" lang="en-US" sz="1000" b="0" i="0" u="none" strike="noStrike" kern="1200" cap="none" spc="0" normalizeH="0" baseline="0" noProof="1">
                  <a:ln>
                    <a:noFill/>
                  </a:ln>
                  <a:solidFill>
                    <a:srgbClr val="000000"/>
                  </a:solidFill>
                  <a:effectLst/>
                  <a:uLnTx/>
                  <a:uFillTx/>
                  <a:latin typeface="Calibri" panose="020F0502020204030204"/>
                  <a:ea typeface="+mn-ea"/>
                  <a:cs typeface="+mn-cs"/>
                </a:endParaRPr>
              </a:p>
            </p:txBody>
          </p:sp>
        </p:grpSp>
        <p:grpSp>
          <p:nvGrpSpPr>
            <p:cNvPr id="91" name="Group 90">
              <a:extLst>
                <a:ext uri="{FF2B5EF4-FFF2-40B4-BE49-F238E27FC236}">
                  <a16:creationId xmlns:a16="http://schemas.microsoft.com/office/drawing/2014/main" id="{C29FB045-6D50-4F97-B0C7-74DF6834ABF3}"/>
                </a:ext>
              </a:extLst>
            </p:cNvPr>
            <p:cNvGrpSpPr/>
            <p:nvPr/>
          </p:nvGrpSpPr>
          <p:grpSpPr>
            <a:xfrm>
              <a:off x="5996982" y="1465415"/>
              <a:ext cx="2194560" cy="920188"/>
              <a:chOff x="8921977" y="1412824"/>
              <a:chExt cx="2926080" cy="1226914"/>
            </a:xfrm>
          </p:grpSpPr>
          <p:sp>
            <p:nvSpPr>
              <p:cNvPr id="95" name="TextBox 41">
                <a:extLst>
                  <a:ext uri="{FF2B5EF4-FFF2-40B4-BE49-F238E27FC236}">
                    <a16:creationId xmlns:a16="http://schemas.microsoft.com/office/drawing/2014/main" id="{FF318613-2303-46B7-8575-DA9DE3E7A84C}"/>
                  </a:ext>
                </a:extLst>
              </p:cNvPr>
              <p:cNvSpPr txBox="1"/>
              <p:nvPr/>
            </p:nvSpPr>
            <p:spPr>
              <a:xfrm>
                <a:off x="8921977" y="1412824"/>
                <a:ext cx="2926080" cy="5155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a:ln>
                      <a:noFill/>
                    </a:ln>
                    <a:solidFill>
                      <a:srgbClr val="F7931F"/>
                    </a:solidFill>
                    <a:effectLst/>
                    <a:uLnTx/>
                    <a:uFillTx/>
                    <a:latin typeface="Calibri" panose="020F0502020204030204"/>
                    <a:ea typeface="+mn-ea"/>
                    <a:cs typeface="+mn-cs"/>
                  </a:rPr>
                  <a:t>Consistency</a:t>
                </a:r>
              </a:p>
            </p:txBody>
          </p:sp>
          <p:sp>
            <p:nvSpPr>
              <p:cNvPr id="96" name="TextBox 42">
                <a:extLst>
                  <a:ext uri="{FF2B5EF4-FFF2-40B4-BE49-F238E27FC236}">
                    <a16:creationId xmlns:a16="http://schemas.microsoft.com/office/drawing/2014/main" id="{51050786-FD6C-4798-B7FB-77CF805B407A}"/>
                  </a:ext>
                </a:extLst>
              </p:cNvPr>
              <p:cNvSpPr txBox="1"/>
              <p:nvPr/>
            </p:nvSpPr>
            <p:spPr>
              <a:xfrm>
                <a:off x="8921977" y="1925880"/>
                <a:ext cx="2926080" cy="71385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ClrTx/>
                </a:pPr>
                <a:r>
                  <a:rPr kumimoji="0" lang="en-IN" sz="1000" b="0" i="0" u="none" strike="noStrike" kern="1200" cap="none" spc="0" normalizeH="0" baseline="0" noProof="1">
                    <a:ln>
                      <a:noFill/>
                    </a:ln>
                    <a:solidFill>
                      <a:srgbClr val="000000"/>
                    </a:solidFill>
                    <a:effectLst/>
                    <a:uLnTx/>
                    <a:uFillTx/>
                    <a:latin typeface="Calibri" panose="020F0502020204030204"/>
                    <a:ea typeface="+mn-ea"/>
                    <a:cs typeface="+mn-cs"/>
                  </a:rPr>
                  <a:t>The watershed map should be clear, concise, and easy to interpret.</a:t>
                </a:r>
                <a:endParaRPr kumimoji="0" lang="en-US" sz="1000" b="0" i="0" u="none" strike="noStrike" kern="1200" cap="none" spc="0" normalizeH="0" baseline="0" noProof="1">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1">
                  <a:ln>
                    <a:noFill/>
                  </a:ln>
                  <a:solidFill>
                    <a:srgbClr val="000000"/>
                  </a:solidFill>
                  <a:effectLst/>
                  <a:uLnTx/>
                  <a:uFillTx/>
                  <a:latin typeface="Calibri" panose="020F0502020204030204"/>
                  <a:ea typeface="+mn-ea"/>
                  <a:cs typeface="+mn-cs"/>
                </a:endParaRPr>
              </a:p>
            </p:txBody>
          </p:sp>
        </p:grpSp>
        <p:grpSp>
          <p:nvGrpSpPr>
            <p:cNvPr id="92" name="Group 91">
              <a:extLst>
                <a:ext uri="{FF2B5EF4-FFF2-40B4-BE49-F238E27FC236}">
                  <a16:creationId xmlns:a16="http://schemas.microsoft.com/office/drawing/2014/main" id="{5EBDCD43-2275-4163-92B0-B6924822B785}"/>
                </a:ext>
              </a:extLst>
            </p:cNvPr>
            <p:cNvGrpSpPr/>
            <p:nvPr/>
          </p:nvGrpSpPr>
          <p:grpSpPr>
            <a:xfrm>
              <a:off x="322889" y="829728"/>
              <a:ext cx="2194560" cy="1045046"/>
              <a:chOff x="332936" y="2504052"/>
              <a:chExt cx="2926080" cy="1393392"/>
            </a:xfrm>
          </p:grpSpPr>
          <p:sp>
            <p:nvSpPr>
              <p:cNvPr id="93" name="TextBox 44">
                <a:extLst>
                  <a:ext uri="{FF2B5EF4-FFF2-40B4-BE49-F238E27FC236}">
                    <a16:creationId xmlns:a16="http://schemas.microsoft.com/office/drawing/2014/main" id="{549BB6AD-AE55-4DA3-8471-CA76D842AFF9}"/>
                  </a:ext>
                </a:extLst>
              </p:cNvPr>
              <p:cNvSpPr txBox="1"/>
              <p:nvPr/>
            </p:nvSpPr>
            <p:spPr>
              <a:xfrm>
                <a:off x="332936" y="2504052"/>
                <a:ext cx="2926080" cy="58537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a:ln>
                      <a:noFill/>
                    </a:ln>
                    <a:solidFill>
                      <a:srgbClr val="FFCC4C"/>
                    </a:solidFill>
                    <a:effectLst/>
                    <a:uLnTx/>
                    <a:uFillTx/>
                    <a:latin typeface="Calibri" panose="020F0502020204030204"/>
                    <a:ea typeface="+mn-ea"/>
                    <a:cs typeface="+mn-cs"/>
                  </a:rPr>
                  <a:t>Accuracy</a:t>
                </a:r>
              </a:p>
            </p:txBody>
          </p:sp>
          <p:sp>
            <p:nvSpPr>
              <p:cNvPr id="94" name="TextBox 45">
                <a:extLst>
                  <a:ext uri="{FF2B5EF4-FFF2-40B4-BE49-F238E27FC236}">
                    <a16:creationId xmlns:a16="http://schemas.microsoft.com/office/drawing/2014/main" id="{14338DB4-2D2E-4BC8-9285-74FF915ED38A}"/>
                  </a:ext>
                </a:extLst>
              </p:cNvPr>
              <p:cNvSpPr txBox="1"/>
              <p:nvPr/>
            </p:nvSpPr>
            <p:spPr>
              <a:xfrm>
                <a:off x="332936" y="3086921"/>
                <a:ext cx="2926080" cy="81052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1">
                    <a:ln>
                      <a:noFill/>
                    </a:ln>
                    <a:solidFill>
                      <a:srgbClr val="000000"/>
                    </a:solidFill>
                    <a:effectLst/>
                    <a:uLnTx/>
                    <a:uFillTx/>
                    <a:latin typeface="Calibri" panose="020F0502020204030204"/>
                    <a:ea typeface="+mn-ea"/>
                    <a:cs typeface="+mn-cs"/>
                  </a:rPr>
                  <a:t>The ASTER-DEM should have a high resolution to accurately represent the topography of the Assi River basin.</a:t>
                </a:r>
                <a:endParaRPr kumimoji="0" lang="en-US" sz="1000" b="0" i="0" u="none" strike="noStrike" kern="1200" cap="none" spc="0" normalizeH="0" baseline="0" noProof="1">
                  <a:ln>
                    <a:noFill/>
                  </a:ln>
                  <a:solidFill>
                    <a:srgbClr val="000000"/>
                  </a:solidFill>
                  <a:effectLst/>
                  <a:uLnTx/>
                  <a:uFillTx/>
                  <a:latin typeface="Calibri" panose="020F0502020204030204"/>
                  <a:ea typeface="+mn-ea"/>
                  <a:cs typeface="+mn-cs"/>
                </a:endParaRPr>
              </a:p>
            </p:txBody>
          </p:sp>
        </p:grpSp>
      </p:grpSp>
      <p:sp>
        <p:nvSpPr>
          <p:cNvPr id="114" name="Google Shape;194;p31">
            <a:extLst>
              <a:ext uri="{FF2B5EF4-FFF2-40B4-BE49-F238E27FC236}">
                <a16:creationId xmlns:a16="http://schemas.microsoft.com/office/drawing/2014/main" id="{346EB9A5-F22C-113E-897F-A2746E5076E2}"/>
              </a:ext>
            </a:extLst>
          </p:cNvPr>
          <p:cNvSpPr txBox="1">
            <a:spLocks/>
          </p:cNvSpPr>
          <p:nvPr/>
        </p:nvSpPr>
        <p:spPr>
          <a:xfrm>
            <a:off x="262952" y="125225"/>
            <a:ext cx="6809793"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000"/>
            </a:pPr>
            <a:r>
              <a:rPr lang="en-IN" sz="3600" b="1" dirty="0">
                <a:solidFill>
                  <a:schemeClr val="dk1"/>
                </a:solidFill>
                <a:latin typeface="Signika"/>
                <a:sym typeface="Signika"/>
              </a:rPr>
              <a:t>GIS Criteria</a:t>
            </a:r>
          </a:p>
        </p:txBody>
      </p:sp>
    </p:spTree>
    <p:extLst>
      <p:ext uri="{BB962C8B-B14F-4D97-AF65-F5344CB8AC3E}">
        <p14:creationId xmlns:p14="http://schemas.microsoft.com/office/powerpoint/2010/main" val="414720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262952" y="125225"/>
            <a:ext cx="6809793" cy="572700"/>
          </a:xfrm>
          <a:prstGeom prst="rect">
            <a:avLst/>
          </a:prstGeom>
        </p:spPr>
        <p:txBody>
          <a:bodyPr spcFirstLastPara="1" wrap="square" lIns="91425" tIns="91425" rIns="91425" bIns="91425" anchor="t" anchorCtr="0">
            <a:noAutofit/>
          </a:bodyPr>
          <a:lstStyle/>
          <a:p>
            <a:r>
              <a:rPr lang="en-IN" sz="3600" dirty="0"/>
              <a:t>Methodology</a:t>
            </a:r>
          </a:p>
        </p:txBody>
      </p:sp>
      <p:sp>
        <p:nvSpPr>
          <p:cNvPr id="26" name="Google Shape;195;p31"/>
          <p:cNvSpPr txBox="1">
            <a:spLocks noGrp="1"/>
          </p:cNvSpPr>
          <p:nvPr>
            <p:ph type="body" idx="1"/>
          </p:nvPr>
        </p:nvSpPr>
        <p:spPr>
          <a:xfrm>
            <a:off x="262952" y="197858"/>
            <a:ext cx="8430775" cy="3124202"/>
          </a:xfrm>
          <a:prstGeom prst="rect">
            <a:avLst/>
          </a:prstGeom>
        </p:spPr>
        <p:txBody>
          <a:bodyPr spcFirstLastPara="1" wrap="square" lIns="91425" tIns="91425" rIns="91425" bIns="91425" anchor="ctr" anchorCtr="0">
            <a:noAutofit/>
          </a:bodyPr>
          <a:lstStyle/>
          <a:p>
            <a:pPr marL="0" indent="0">
              <a:buNone/>
            </a:pPr>
            <a:r>
              <a:rPr lang="en-IN" dirty="0">
                <a:solidFill>
                  <a:srgbClr val="000000"/>
                </a:solidFill>
                <a:latin typeface="Signika" panose="020B0604020202020204" charset="0"/>
                <a:ea typeface="+mn-lt"/>
                <a:cs typeface="+mn-lt"/>
              </a:rPr>
              <a:t>Before we can delineate a watershed, we need to upload our data! We will extract a Digital Elevation Model (DEM) – a geospatial dataset storing elevation values – from a USGS database. </a:t>
            </a:r>
          </a:p>
          <a:p>
            <a:pPr marL="0" indent="0">
              <a:buNone/>
            </a:pPr>
            <a:endParaRPr lang="en-IN" dirty="0">
              <a:solidFill>
                <a:srgbClr val="000000"/>
              </a:solidFill>
              <a:latin typeface="Signika" panose="020B0604020202020204" charset="0"/>
              <a:ea typeface="+mn-lt"/>
              <a:cs typeface="+mn-lt"/>
            </a:endParaRPr>
          </a:p>
          <a:p>
            <a:pPr marL="0" indent="0">
              <a:buNone/>
            </a:pPr>
            <a:r>
              <a:rPr lang="en-IN" b="1" dirty="0">
                <a:solidFill>
                  <a:srgbClr val="000000"/>
                </a:solidFill>
                <a:latin typeface="Signika" panose="020B0604020202020204" charset="0"/>
              </a:rPr>
              <a:t>Re-projection</a:t>
            </a:r>
            <a:r>
              <a:rPr lang="en-IN" dirty="0">
                <a:solidFill>
                  <a:srgbClr val="000000"/>
                </a:solidFill>
                <a:latin typeface="Signika" panose="020B0604020202020204" charset="0"/>
              </a:rPr>
              <a:t>: we must re-project our DEM to an appropriate coordinate system (this will vary in accordance to your region of study). To do this you can use the Warp (Reproject) </a:t>
            </a:r>
            <a:r>
              <a:rPr lang="en-IN" dirty="0" err="1">
                <a:solidFill>
                  <a:srgbClr val="000000"/>
                </a:solidFill>
                <a:latin typeface="Signika" panose="020B0604020202020204" charset="0"/>
              </a:rPr>
              <a:t>tool:Raster</a:t>
            </a:r>
            <a:r>
              <a:rPr lang="en-IN" dirty="0">
                <a:solidFill>
                  <a:srgbClr val="000000"/>
                </a:solidFill>
                <a:latin typeface="Signika" panose="020B0604020202020204" charset="0"/>
              </a:rPr>
              <a:t> → Projections → Warp (Reproject)</a:t>
            </a:r>
          </a:p>
          <a:p>
            <a:pPr marL="0" indent="0">
              <a:buNone/>
            </a:pPr>
            <a:endParaRPr lang="en-IN" dirty="0">
              <a:solidFill>
                <a:srgbClr val="000000"/>
              </a:solidFill>
              <a:latin typeface="Signika" panose="020B0604020202020204" charset="0"/>
            </a:endParaRPr>
          </a:p>
          <a:p>
            <a:pPr marL="0" indent="0">
              <a:buNone/>
            </a:pPr>
            <a:endParaRPr lang="en-US" dirty="0">
              <a:solidFill>
                <a:srgbClr val="000000"/>
              </a:solidFill>
              <a:latin typeface="Signika" panose="020B0604020202020204" charset="0"/>
            </a:endParaRPr>
          </a:p>
        </p:txBody>
      </p:sp>
      <p:pic>
        <p:nvPicPr>
          <p:cNvPr id="3" name="Picture 2">
            <a:extLst>
              <a:ext uri="{FF2B5EF4-FFF2-40B4-BE49-F238E27FC236}">
                <a16:creationId xmlns:a16="http://schemas.microsoft.com/office/drawing/2014/main" id="{1DE9D85C-AE44-42D6-F3FF-DBE489B4C734}"/>
              </a:ext>
            </a:extLst>
          </p:cNvPr>
          <p:cNvPicPr>
            <a:picLocks noChangeAspect="1"/>
          </p:cNvPicPr>
          <p:nvPr/>
        </p:nvPicPr>
        <p:blipFill>
          <a:blip r:embed="rId3"/>
          <a:stretch>
            <a:fillRect/>
          </a:stretch>
        </p:blipFill>
        <p:spPr>
          <a:xfrm>
            <a:off x="4007852" y="2053153"/>
            <a:ext cx="4000291" cy="3026053"/>
          </a:xfrm>
          <a:prstGeom prst="rect">
            <a:avLst/>
          </a:prstGeom>
        </p:spPr>
      </p:pic>
    </p:spTree>
    <p:extLst>
      <p:ext uri="{BB962C8B-B14F-4D97-AF65-F5344CB8AC3E}">
        <p14:creationId xmlns:p14="http://schemas.microsoft.com/office/powerpoint/2010/main" val="198058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6" name="Google Shape;195;p31"/>
          <p:cNvSpPr txBox="1">
            <a:spLocks noGrp="1"/>
          </p:cNvSpPr>
          <p:nvPr>
            <p:ph type="body" idx="1"/>
          </p:nvPr>
        </p:nvSpPr>
        <p:spPr>
          <a:xfrm>
            <a:off x="277240" y="0"/>
            <a:ext cx="8430775" cy="1893310"/>
          </a:xfrm>
          <a:prstGeom prst="rect">
            <a:avLst/>
          </a:prstGeom>
        </p:spPr>
        <p:txBody>
          <a:bodyPr spcFirstLastPara="1" wrap="square" lIns="91425" tIns="91425" rIns="91425" bIns="91425" anchor="ctr" anchorCtr="0">
            <a:noAutofit/>
          </a:bodyPr>
          <a:lstStyle/>
          <a:p>
            <a:pPr marL="0" indent="0">
              <a:buNone/>
            </a:pPr>
            <a:r>
              <a:rPr lang="en-IN" dirty="0">
                <a:solidFill>
                  <a:srgbClr val="000000"/>
                </a:solidFill>
                <a:latin typeface="Signika" panose="020B0604020202020204" charset="0"/>
                <a:ea typeface="+mn-lt"/>
                <a:cs typeface="+mn-lt"/>
              </a:rPr>
              <a:t> </a:t>
            </a:r>
          </a:p>
          <a:p>
            <a:pPr marL="0" indent="0">
              <a:buNone/>
            </a:pPr>
            <a:endParaRPr lang="en-IN" dirty="0">
              <a:solidFill>
                <a:srgbClr val="000000"/>
              </a:solidFill>
              <a:latin typeface="Signika" panose="020B0604020202020204" charset="0"/>
              <a:ea typeface="+mn-lt"/>
              <a:cs typeface="+mn-lt"/>
            </a:endParaRPr>
          </a:p>
          <a:p>
            <a:pPr marL="0" indent="0">
              <a:buNone/>
            </a:pPr>
            <a:r>
              <a:rPr lang="en-IN" b="1" dirty="0">
                <a:solidFill>
                  <a:srgbClr val="000000"/>
                </a:solidFill>
                <a:latin typeface="Signika" panose="020B0604020202020204" charset="0"/>
              </a:rPr>
              <a:t>Fill Sinks</a:t>
            </a:r>
            <a:r>
              <a:rPr lang="en-IN" dirty="0">
                <a:solidFill>
                  <a:srgbClr val="000000"/>
                </a:solidFill>
                <a:latin typeface="Signika" panose="020B0604020202020204" charset="0"/>
              </a:rPr>
              <a:t>: Next, we will fill in the sinks, using Fill sinks (wang &amp; </a:t>
            </a:r>
            <a:r>
              <a:rPr lang="en-IN" dirty="0" err="1">
                <a:solidFill>
                  <a:srgbClr val="000000"/>
                </a:solidFill>
                <a:latin typeface="Signika" panose="020B0604020202020204" charset="0"/>
              </a:rPr>
              <a:t>liu</a:t>
            </a:r>
            <a:r>
              <a:rPr lang="en-IN" dirty="0">
                <a:solidFill>
                  <a:srgbClr val="000000"/>
                </a:solidFill>
                <a:latin typeface="Signika" panose="020B0604020202020204" charset="0"/>
              </a:rPr>
              <a:t>) </a:t>
            </a:r>
            <a:r>
              <a:rPr lang="en-IN" dirty="0" err="1">
                <a:solidFill>
                  <a:srgbClr val="000000"/>
                </a:solidFill>
                <a:latin typeface="Signika" panose="020B0604020202020204" charset="0"/>
              </a:rPr>
              <a:t>tool:SAGA</a:t>
            </a:r>
            <a:r>
              <a:rPr lang="en-IN" dirty="0">
                <a:solidFill>
                  <a:srgbClr val="000000"/>
                </a:solidFill>
                <a:latin typeface="Signika" panose="020B0604020202020204" charset="0"/>
              </a:rPr>
              <a:t>-&gt;Terrain analysis-&gt;preprocessing-&gt;fill sinks(wang </a:t>
            </a:r>
            <a:r>
              <a:rPr lang="en-IN" dirty="0" err="1">
                <a:solidFill>
                  <a:srgbClr val="000000"/>
                </a:solidFill>
                <a:latin typeface="Signika" panose="020B0604020202020204" charset="0"/>
              </a:rPr>
              <a:t>liu</a:t>
            </a:r>
            <a:r>
              <a:rPr lang="en-IN" dirty="0">
                <a:solidFill>
                  <a:srgbClr val="000000"/>
                </a:solidFill>
                <a:latin typeface="Signika" panose="020B0604020202020204" charset="0"/>
              </a:rPr>
              <a:t>)Be sure to select Filled DEM as your only Output File)</a:t>
            </a:r>
          </a:p>
          <a:p>
            <a:pPr marL="0" indent="0">
              <a:buNone/>
            </a:pPr>
            <a:endParaRPr lang="en-IN" dirty="0">
              <a:solidFill>
                <a:srgbClr val="000000"/>
              </a:solidFill>
              <a:latin typeface="Signika" panose="020B0604020202020204" charset="0"/>
            </a:endParaRPr>
          </a:p>
          <a:p>
            <a:pPr marL="0" indent="0">
              <a:buNone/>
            </a:pPr>
            <a:endParaRPr lang="en-US" dirty="0">
              <a:solidFill>
                <a:srgbClr val="000000"/>
              </a:solidFill>
              <a:latin typeface="Signika" panose="020B0604020202020204" charset="0"/>
            </a:endParaRPr>
          </a:p>
        </p:txBody>
      </p:sp>
      <p:pic>
        <p:nvPicPr>
          <p:cNvPr id="6" name="Picture 5">
            <a:extLst>
              <a:ext uri="{FF2B5EF4-FFF2-40B4-BE49-F238E27FC236}">
                <a16:creationId xmlns:a16="http://schemas.microsoft.com/office/drawing/2014/main" id="{A29490A5-BFE9-C455-C347-55C8AA84C818}"/>
              </a:ext>
            </a:extLst>
          </p:cNvPr>
          <p:cNvPicPr>
            <a:picLocks noChangeAspect="1"/>
          </p:cNvPicPr>
          <p:nvPr/>
        </p:nvPicPr>
        <p:blipFill>
          <a:blip r:embed="rId3"/>
          <a:stretch>
            <a:fillRect/>
          </a:stretch>
        </p:blipFill>
        <p:spPr>
          <a:xfrm>
            <a:off x="2357437" y="1293019"/>
            <a:ext cx="4122827" cy="3793333"/>
          </a:xfrm>
          <a:prstGeom prst="rect">
            <a:avLst/>
          </a:prstGeom>
        </p:spPr>
      </p:pic>
    </p:spTree>
    <p:extLst>
      <p:ext uri="{BB962C8B-B14F-4D97-AF65-F5344CB8AC3E}">
        <p14:creationId xmlns:p14="http://schemas.microsoft.com/office/powerpoint/2010/main" val="35538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6" name="Google Shape;195;p31"/>
          <p:cNvSpPr txBox="1">
            <a:spLocks noGrp="1"/>
          </p:cNvSpPr>
          <p:nvPr>
            <p:ph type="body" idx="1"/>
          </p:nvPr>
        </p:nvSpPr>
        <p:spPr>
          <a:xfrm>
            <a:off x="270096" y="64294"/>
            <a:ext cx="8430775" cy="1893310"/>
          </a:xfrm>
          <a:prstGeom prst="rect">
            <a:avLst/>
          </a:prstGeom>
        </p:spPr>
        <p:txBody>
          <a:bodyPr spcFirstLastPara="1" wrap="square" lIns="91425" tIns="91425" rIns="91425" bIns="91425" anchor="ctr" anchorCtr="0">
            <a:noAutofit/>
          </a:bodyPr>
          <a:lstStyle/>
          <a:p>
            <a:pPr marL="0" indent="0">
              <a:buNone/>
            </a:pPr>
            <a:r>
              <a:rPr lang="en-IN" dirty="0">
                <a:solidFill>
                  <a:srgbClr val="000000"/>
                </a:solidFill>
                <a:latin typeface="Signika" panose="020B0604020202020204" charset="0"/>
                <a:ea typeface="+mn-lt"/>
                <a:cs typeface="+mn-lt"/>
              </a:rPr>
              <a:t> </a:t>
            </a:r>
          </a:p>
          <a:p>
            <a:pPr marL="0" indent="0">
              <a:buNone/>
            </a:pPr>
            <a:endParaRPr lang="en-IN" dirty="0">
              <a:solidFill>
                <a:srgbClr val="000000"/>
              </a:solidFill>
              <a:latin typeface="Signika" panose="020B0604020202020204" charset="0"/>
              <a:ea typeface="+mn-lt"/>
              <a:cs typeface="+mn-lt"/>
            </a:endParaRPr>
          </a:p>
          <a:p>
            <a:pPr marL="0" indent="0">
              <a:buNone/>
            </a:pPr>
            <a:r>
              <a:rPr lang="en-IN" b="1" dirty="0">
                <a:solidFill>
                  <a:srgbClr val="000000"/>
                </a:solidFill>
                <a:latin typeface="Signika" panose="020B0604020202020204" charset="0"/>
              </a:rPr>
              <a:t>Strahler Order</a:t>
            </a:r>
            <a:r>
              <a:rPr lang="en-IN" dirty="0">
                <a:solidFill>
                  <a:srgbClr val="000000"/>
                </a:solidFill>
                <a:latin typeface="Signika" panose="020B0604020202020204" charset="0"/>
              </a:rPr>
              <a:t>: Generate the Stream network (Strahler Order) Now that we have projected our DEM onto our project, we will generate a Strahler Order to outline our stream network. To generate our Strahler Order, we will use the Strahler Order tool: Processing Toolbox → SAGA → Terrain Analysis – Channels → Strahler Order Once you run the tool, a stream network should be generated as per the images below Image of our Strahler order file</a:t>
            </a:r>
          </a:p>
          <a:p>
            <a:pPr marL="0" indent="0">
              <a:buNone/>
            </a:pPr>
            <a:endParaRPr lang="en-US" dirty="0">
              <a:solidFill>
                <a:srgbClr val="000000"/>
              </a:solidFill>
              <a:latin typeface="Signika" panose="020B0604020202020204" charset="0"/>
            </a:endParaRPr>
          </a:p>
        </p:txBody>
      </p:sp>
      <p:pic>
        <p:nvPicPr>
          <p:cNvPr id="7" name="Picture 6">
            <a:extLst>
              <a:ext uri="{FF2B5EF4-FFF2-40B4-BE49-F238E27FC236}">
                <a16:creationId xmlns:a16="http://schemas.microsoft.com/office/drawing/2014/main" id="{243D82A6-8BAE-F926-30CA-0CB072928A66}"/>
              </a:ext>
            </a:extLst>
          </p:cNvPr>
          <p:cNvPicPr>
            <a:picLocks noChangeAspect="1"/>
          </p:cNvPicPr>
          <p:nvPr/>
        </p:nvPicPr>
        <p:blipFill>
          <a:blip r:embed="rId3"/>
          <a:stretch>
            <a:fillRect/>
          </a:stretch>
        </p:blipFill>
        <p:spPr>
          <a:xfrm>
            <a:off x="736933" y="1860161"/>
            <a:ext cx="3084973" cy="3129812"/>
          </a:xfrm>
          <a:prstGeom prst="rect">
            <a:avLst/>
          </a:prstGeom>
        </p:spPr>
      </p:pic>
      <p:pic>
        <p:nvPicPr>
          <p:cNvPr id="9" name="Picture 8">
            <a:extLst>
              <a:ext uri="{FF2B5EF4-FFF2-40B4-BE49-F238E27FC236}">
                <a16:creationId xmlns:a16="http://schemas.microsoft.com/office/drawing/2014/main" id="{720B90EF-1A2C-48CF-43AF-3093C5C97C57}"/>
              </a:ext>
            </a:extLst>
          </p:cNvPr>
          <p:cNvPicPr>
            <a:picLocks noChangeAspect="1"/>
          </p:cNvPicPr>
          <p:nvPr/>
        </p:nvPicPr>
        <p:blipFill>
          <a:blip r:embed="rId4"/>
          <a:stretch>
            <a:fillRect/>
          </a:stretch>
        </p:blipFill>
        <p:spPr>
          <a:xfrm>
            <a:off x="4812837" y="1818860"/>
            <a:ext cx="3295319" cy="3175329"/>
          </a:xfrm>
          <a:prstGeom prst="rect">
            <a:avLst/>
          </a:prstGeom>
        </p:spPr>
      </p:pic>
    </p:spTree>
    <p:extLst>
      <p:ext uri="{BB962C8B-B14F-4D97-AF65-F5344CB8AC3E}">
        <p14:creationId xmlns:p14="http://schemas.microsoft.com/office/powerpoint/2010/main" val="155233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13225" y="144646"/>
            <a:ext cx="3477775" cy="638924"/>
          </a:xfrm>
          <a:prstGeom prst="rect">
            <a:avLst/>
          </a:prstGeom>
        </p:spPr>
        <p:txBody>
          <a:bodyPr spcFirstLastPara="1" wrap="square" lIns="91425" tIns="91425" rIns="91425" bIns="91425" anchor="t" anchorCtr="0">
            <a:noAutofit/>
          </a:bodyPr>
          <a:lstStyle/>
          <a:p>
            <a:pPr lvl="0"/>
            <a:r>
              <a:rPr lang="en-IN" sz="4400" dirty="0"/>
              <a:t>Conclusion	</a:t>
            </a:r>
            <a:endParaRPr sz="4400" dirty="0"/>
          </a:p>
        </p:txBody>
      </p:sp>
      <p:sp>
        <p:nvSpPr>
          <p:cNvPr id="195" name="Google Shape;195;p31"/>
          <p:cNvSpPr txBox="1">
            <a:spLocks noGrp="1"/>
          </p:cNvSpPr>
          <p:nvPr>
            <p:ph type="body" idx="1"/>
          </p:nvPr>
        </p:nvSpPr>
        <p:spPr>
          <a:xfrm>
            <a:off x="548918" y="144646"/>
            <a:ext cx="7717500" cy="2707757"/>
          </a:xfrm>
          <a:prstGeom prst="rect">
            <a:avLst/>
          </a:prstGeom>
        </p:spPr>
        <p:txBody>
          <a:bodyPr spcFirstLastPara="1" wrap="square" lIns="91425" tIns="91425" rIns="91425" bIns="91425" anchor="ctr" anchorCtr="0">
            <a:noAutofit/>
          </a:bodyPr>
          <a:lstStyle/>
          <a:p>
            <a:pPr marL="127000" indent="0">
              <a:buClrTx/>
              <a:buNone/>
            </a:pPr>
            <a:r>
              <a:rPr lang="en-IN" dirty="0">
                <a:solidFill>
                  <a:srgbClr val="000000"/>
                </a:solidFill>
                <a:latin typeface="Signika" panose="020B0604020202020204" charset="0"/>
              </a:rPr>
              <a:t>The watershed delineation analysis of the </a:t>
            </a:r>
            <a:r>
              <a:rPr lang="en-IN" dirty="0" err="1">
                <a:solidFill>
                  <a:srgbClr val="000000"/>
                </a:solidFill>
                <a:latin typeface="Signika" panose="020B0604020202020204" charset="0"/>
              </a:rPr>
              <a:t>Assi</a:t>
            </a:r>
            <a:r>
              <a:rPr lang="en-IN" dirty="0">
                <a:solidFill>
                  <a:srgbClr val="000000"/>
                </a:solidFill>
                <a:latin typeface="Signika" panose="020B0604020202020204" charset="0"/>
              </a:rPr>
              <a:t> River using QGIS was successful. A high-resolution watershed map was generated, which can be used to identify areas that are vulnerable to flooding, assess the impact of land use changes on water quality, and develop water conservation strategies.</a:t>
            </a:r>
          </a:p>
        </p:txBody>
      </p:sp>
      <p:pic>
        <p:nvPicPr>
          <p:cNvPr id="5" name="Picture 4">
            <a:extLst>
              <a:ext uri="{FF2B5EF4-FFF2-40B4-BE49-F238E27FC236}">
                <a16:creationId xmlns:a16="http://schemas.microsoft.com/office/drawing/2014/main" id="{8C0ADF89-7ED9-2A88-146B-5B8DAA76A16C}"/>
              </a:ext>
            </a:extLst>
          </p:cNvPr>
          <p:cNvPicPr>
            <a:picLocks noChangeAspect="1"/>
          </p:cNvPicPr>
          <p:nvPr/>
        </p:nvPicPr>
        <p:blipFill>
          <a:blip r:embed="rId3"/>
          <a:stretch>
            <a:fillRect/>
          </a:stretch>
        </p:blipFill>
        <p:spPr>
          <a:xfrm>
            <a:off x="6496710" y="3467088"/>
            <a:ext cx="2647290" cy="1676412"/>
          </a:xfrm>
          <a:custGeom>
            <a:avLst/>
            <a:gdLst/>
            <a:ahLst/>
            <a:cxnLst/>
            <a:rect l="l" t="t" r="r" b="b"/>
            <a:pathLst>
              <a:path w="5092062" h="5759450">
                <a:moveTo>
                  <a:pt x="0" y="0"/>
                </a:moveTo>
                <a:lnTo>
                  <a:pt x="5092062" y="0"/>
                </a:lnTo>
                <a:lnTo>
                  <a:pt x="5092062" y="5759450"/>
                </a:lnTo>
                <a:lnTo>
                  <a:pt x="0" y="5759450"/>
                </a:lnTo>
                <a:close/>
              </a:path>
            </a:pathLst>
          </a:custGeom>
        </p:spPr>
      </p:pic>
      <p:pic>
        <p:nvPicPr>
          <p:cNvPr id="6" name="Picture 5">
            <a:extLst>
              <a:ext uri="{FF2B5EF4-FFF2-40B4-BE49-F238E27FC236}">
                <a16:creationId xmlns:a16="http://schemas.microsoft.com/office/drawing/2014/main" id="{CEA9131D-73A9-5802-01AA-DA4524EEB864}"/>
              </a:ext>
            </a:extLst>
          </p:cNvPr>
          <p:cNvPicPr>
            <a:picLocks noChangeAspect="1"/>
          </p:cNvPicPr>
          <p:nvPr/>
        </p:nvPicPr>
        <p:blipFill>
          <a:blip r:embed="rId4"/>
          <a:stretch>
            <a:fillRect/>
          </a:stretch>
        </p:blipFill>
        <p:spPr>
          <a:xfrm>
            <a:off x="1100481" y="2098543"/>
            <a:ext cx="4943132" cy="2986035"/>
          </a:xfrm>
          <a:prstGeom prst="rect">
            <a:avLst/>
          </a:prstGeom>
        </p:spPr>
      </p:pic>
    </p:spTree>
    <p:extLst>
      <p:ext uri="{BB962C8B-B14F-4D97-AF65-F5344CB8AC3E}">
        <p14:creationId xmlns:p14="http://schemas.microsoft.com/office/powerpoint/2010/main" val="273464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784" y="3042805"/>
            <a:ext cx="1381125" cy="1257300"/>
          </a:xfrm>
          <a:prstGeom prst="rect">
            <a:avLst/>
          </a:prstGeom>
        </p:spPr>
      </p:pic>
      <p:pic>
        <p:nvPicPr>
          <p:cNvPr id="3" name="Picture 2"/>
          <p:cNvPicPr>
            <a:picLocks noChangeAspect="1"/>
          </p:cNvPicPr>
          <p:nvPr/>
        </p:nvPicPr>
        <p:blipFill>
          <a:blip r:embed="rId3"/>
          <a:stretch>
            <a:fillRect/>
          </a:stretch>
        </p:blipFill>
        <p:spPr>
          <a:xfrm>
            <a:off x="3330189" y="3886200"/>
            <a:ext cx="1381125" cy="1257300"/>
          </a:xfrm>
          <a:prstGeom prst="rect">
            <a:avLst/>
          </a:prstGeom>
        </p:spPr>
      </p:pic>
      <p:sp>
        <p:nvSpPr>
          <p:cNvPr id="194" name="Google Shape;194;p31"/>
          <p:cNvSpPr txBox="1">
            <a:spLocks noGrp="1"/>
          </p:cNvSpPr>
          <p:nvPr>
            <p:ph type="title"/>
          </p:nvPr>
        </p:nvSpPr>
        <p:spPr>
          <a:xfrm>
            <a:off x="256023" y="280420"/>
            <a:ext cx="8697475" cy="572700"/>
          </a:xfrm>
          <a:prstGeom prst="rect">
            <a:avLst/>
          </a:prstGeom>
        </p:spPr>
        <p:txBody>
          <a:bodyPr spcFirstLastPara="1" wrap="square" lIns="91425" tIns="91425" rIns="91425" bIns="91425" anchor="t" anchorCtr="0">
            <a:noAutofit/>
          </a:bodyPr>
          <a:lstStyle/>
          <a:p>
            <a:pPr lvl="0"/>
            <a:r>
              <a:rPr lang="en-IN" dirty="0"/>
              <a:t>SCOPE OF FURTHER STUDY</a:t>
            </a:r>
            <a:endParaRPr dirty="0"/>
          </a:p>
        </p:txBody>
      </p:sp>
      <p:sp>
        <p:nvSpPr>
          <p:cNvPr id="195" name="Google Shape;195;p31"/>
          <p:cNvSpPr txBox="1">
            <a:spLocks noGrp="1"/>
          </p:cNvSpPr>
          <p:nvPr>
            <p:ph type="body" idx="1"/>
          </p:nvPr>
        </p:nvSpPr>
        <p:spPr>
          <a:xfrm>
            <a:off x="356612" y="1004553"/>
            <a:ext cx="8430775" cy="2473038"/>
          </a:xfrm>
          <a:prstGeom prst="rect">
            <a:avLst/>
          </a:prstGeom>
        </p:spPr>
        <p:txBody>
          <a:bodyPr spcFirstLastPara="1" wrap="square" lIns="91425" tIns="91425" rIns="91425" bIns="91425" anchor="ctr" anchorCtr="0">
            <a:noAutofit/>
          </a:bodyPr>
          <a:lstStyle/>
          <a:p>
            <a:pPr marL="127000" indent="0">
              <a:buClrTx/>
              <a:buNone/>
            </a:pPr>
            <a:endParaRPr lang="en-IN" sz="1400" dirty="0">
              <a:solidFill>
                <a:srgbClr val="000000"/>
              </a:solidFill>
              <a:latin typeface="Bahnschrift SemiLight" panose="020B0502040204020203" pitchFamily="34" charset="0"/>
            </a:endParaRPr>
          </a:p>
          <a:p>
            <a:pPr marL="127000" indent="0">
              <a:buClrTx/>
              <a:buNone/>
            </a:pPr>
            <a:endParaRPr lang="en-IN" sz="1400" dirty="0">
              <a:solidFill>
                <a:srgbClr val="000000"/>
              </a:solidFill>
              <a:latin typeface="Bahnschrift SemiLight" panose="020B0502040204020203" pitchFamily="34" charset="0"/>
            </a:endParaRPr>
          </a:p>
          <a:p>
            <a:pPr marL="127000" indent="0">
              <a:buClrTx/>
              <a:buNone/>
            </a:pPr>
            <a:r>
              <a:rPr lang="en-IN" sz="1400" dirty="0">
                <a:solidFill>
                  <a:srgbClr val="000000"/>
                </a:solidFill>
                <a:latin typeface="Bahnschrift SemiLight" panose="020B0502040204020203" pitchFamily="34" charset="0"/>
              </a:rPr>
              <a:t>Morphometric analysis is a powerful tool for understanding and managing water resources. By continuing to develop and apply new morphometric methods, we can gain a better understanding of natural systems and develop more effective strategies for managing them</a:t>
            </a:r>
          </a:p>
          <a:p>
            <a:pPr>
              <a:buClrTx/>
            </a:pPr>
            <a:endParaRPr lang="en-IN" sz="1400" dirty="0">
              <a:solidFill>
                <a:srgbClr val="000000"/>
              </a:solidFill>
              <a:latin typeface="Bahnschrift SemiLight" panose="020B0502040204020203" pitchFamily="34" charset="0"/>
            </a:endParaRPr>
          </a:p>
          <a:p>
            <a:pPr>
              <a:buClrTx/>
            </a:pPr>
            <a:r>
              <a:rPr lang="en-IN" sz="1400" dirty="0">
                <a:solidFill>
                  <a:srgbClr val="000000"/>
                </a:solidFill>
                <a:latin typeface="Bahnschrift SemiLight" panose="020B0502040204020203" pitchFamily="34" charset="0"/>
              </a:rPr>
              <a:t>Integrating morphometric analysis with ecological models to study the impact of land use changes on river ecosystems.</a:t>
            </a:r>
          </a:p>
          <a:p>
            <a:pPr>
              <a:buClrTx/>
            </a:pPr>
            <a:endParaRPr lang="en-IN" sz="1400" dirty="0">
              <a:solidFill>
                <a:srgbClr val="000000"/>
              </a:solidFill>
              <a:latin typeface="Bahnschrift SemiLight" panose="020B0502040204020203" pitchFamily="34" charset="0"/>
            </a:endParaRPr>
          </a:p>
          <a:p>
            <a:pPr>
              <a:buClrTx/>
            </a:pPr>
            <a:r>
              <a:rPr lang="en-IN" sz="1400" dirty="0">
                <a:solidFill>
                  <a:srgbClr val="000000"/>
                </a:solidFill>
                <a:latin typeface="Bahnschrift SemiLight" panose="020B0502040204020203" pitchFamily="34" charset="0"/>
              </a:rPr>
              <a:t>Using morphometric analysis to identify areas that are vulnerable to flash floods.</a:t>
            </a:r>
          </a:p>
          <a:p>
            <a:pPr>
              <a:buClrTx/>
            </a:pPr>
            <a:endParaRPr lang="en-IN" sz="1400" b="1" dirty="0">
              <a:solidFill>
                <a:srgbClr val="000000"/>
              </a:solidFill>
              <a:latin typeface="Bahnschrift SemiLight" panose="020B0502040204020203" pitchFamily="34" charset="0"/>
            </a:endParaRPr>
          </a:p>
          <a:p>
            <a:pPr>
              <a:buClrTx/>
            </a:pPr>
            <a:r>
              <a:rPr lang="en-IN" sz="1400" dirty="0">
                <a:solidFill>
                  <a:srgbClr val="000000"/>
                </a:solidFill>
                <a:latin typeface="Bahnschrift SemiLight" panose="020B0502040204020203" pitchFamily="34" charset="0"/>
              </a:rPr>
              <a:t>Developing morphometric-based models for predicting flood flows and sediment transport.</a:t>
            </a:r>
          </a:p>
        </p:txBody>
      </p:sp>
    </p:spTree>
    <p:extLst>
      <p:ext uri="{BB962C8B-B14F-4D97-AF65-F5344CB8AC3E}">
        <p14:creationId xmlns:p14="http://schemas.microsoft.com/office/powerpoint/2010/main" val="107531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38"/>
        <p:cNvGrpSpPr/>
        <p:nvPr/>
      </p:nvGrpSpPr>
      <p:grpSpPr>
        <a:xfrm>
          <a:off x="0" y="0"/>
          <a:ext cx="0" cy="0"/>
          <a:chOff x="0" y="0"/>
          <a:chExt cx="0" cy="0"/>
        </a:xfrm>
      </p:grpSpPr>
      <p:sp>
        <p:nvSpPr>
          <p:cNvPr id="942" name="Google Shape;942;p64"/>
          <p:cNvSpPr txBox="1">
            <a:spLocks noGrp="1"/>
          </p:cNvSpPr>
          <p:nvPr>
            <p:ph type="title"/>
          </p:nvPr>
        </p:nvSpPr>
        <p:spPr>
          <a:xfrm flipH="1">
            <a:off x="1614855" y="1253623"/>
            <a:ext cx="6219718" cy="16129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dirty="0"/>
              <a:t>Thank You</a:t>
            </a:r>
            <a:endParaRPr sz="9600" dirty="0"/>
          </a:p>
        </p:txBody>
      </p:sp>
      <p:sp>
        <p:nvSpPr>
          <p:cNvPr id="950" name="Google Shape;950;p64"/>
          <p:cNvSpPr/>
          <p:nvPr/>
        </p:nvSpPr>
        <p:spPr>
          <a:xfrm>
            <a:off x="3381963" y="132854"/>
            <a:ext cx="694800" cy="708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4"/>
          <p:cNvSpPr/>
          <p:nvPr/>
        </p:nvSpPr>
        <p:spPr>
          <a:xfrm rot="10800000" flipH="1">
            <a:off x="1965375" y="4669369"/>
            <a:ext cx="331800" cy="33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rot="10800000" flipH="1">
            <a:off x="-264350" y="1032624"/>
            <a:ext cx="1279181" cy="117717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9880;p78"/>
          <p:cNvGrpSpPr/>
          <p:nvPr/>
        </p:nvGrpSpPr>
        <p:grpSpPr>
          <a:xfrm>
            <a:off x="4118110" y="3278781"/>
            <a:ext cx="1213207" cy="1204484"/>
            <a:chOff x="1408777" y="3680964"/>
            <a:chExt cx="357720" cy="355148"/>
          </a:xfrm>
          <a:solidFill>
            <a:srgbClr val="000000"/>
          </a:solidFill>
        </p:grpSpPr>
        <p:sp>
          <p:nvSpPr>
            <p:cNvPr id="29" name="Google Shape;9881;p78"/>
            <p:cNvSpPr/>
            <p:nvPr/>
          </p:nvSpPr>
          <p:spPr>
            <a:xfrm>
              <a:off x="1510488"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882;p78"/>
            <p:cNvSpPr/>
            <p:nvPr/>
          </p:nvSpPr>
          <p:spPr>
            <a:xfrm>
              <a:off x="1627315"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883;p78"/>
            <p:cNvSpPr/>
            <p:nvPr/>
          </p:nvSpPr>
          <p:spPr>
            <a:xfrm>
              <a:off x="1525604" y="3908806"/>
              <a:ext cx="123305" cy="33152"/>
            </a:xfrm>
            <a:custGeom>
              <a:avLst/>
              <a:gdLst/>
              <a:ahLst/>
              <a:cxnLst/>
              <a:rect l="l" t="t" r="r" b="b"/>
              <a:pathLst>
                <a:path w="3883" h="1044" extrusionOk="0">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884;p78"/>
            <p:cNvSpPr/>
            <p:nvPr/>
          </p:nvSpPr>
          <p:spPr>
            <a:xfrm>
              <a:off x="1408777" y="3680964"/>
              <a:ext cx="298338" cy="296528"/>
            </a:xfrm>
            <a:custGeom>
              <a:avLst/>
              <a:gdLst/>
              <a:ahLst/>
              <a:cxnLst/>
              <a:rect l="l" t="t" r="r" b="b"/>
              <a:pathLst>
                <a:path w="9395" h="9338" extrusionOk="0">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885;p78"/>
            <p:cNvSpPr/>
            <p:nvPr/>
          </p:nvSpPr>
          <p:spPr>
            <a:xfrm>
              <a:off x="1468508" y="3739075"/>
              <a:ext cx="297989" cy="297036"/>
            </a:xfrm>
            <a:custGeom>
              <a:avLst/>
              <a:gdLst/>
              <a:ahLst/>
              <a:cxnLst/>
              <a:rect l="l" t="t" r="r" b="b"/>
              <a:pathLst>
                <a:path w="9384" h="9354" extrusionOk="0">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University Digital Choice Boards by Slidesgo">
  <a:themeElements>
    <a:clrScheme name="Simple Light">
      <a:dk1>
        <a:srgbClr val="0C4F72"/>
      </a:dk1>
      <a:lt1>
        <a:srgbClr val="D62828"/>
      </a:lt1>
      <a:dk2>
        <a:srgbClr val="F77F00"/>
      </a:dk2>
      <a:lt2>
        <a:srgbClr val="FCBF49"/>
      </a:lt2>
      <a:accent1>
        <a:srgbClr val="EAE2B7"/>
      </a:accent1>
      <a:accent2>
        <a:srgbClr val="0C4F72"/>
      </a:accent2>
      <a:accent3>
        <a:srgbClr val="D62828"/>
      </a:accent3>
      <a:accent4>
        <a:srgbClr val="F77F00"/>
      </a:accent4>
      <a:accent5>
        <a:srgbClr val="FCBF49"/>
      </a:accent5>
      <a:accent6>
        <a:srgbClr val="EAE2B7"/>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TotalTime>
  <Words>499</Words>
  <Application>Microsoft Office PowerPoint</Application>
  <PresentationFormat>On-screen Show (16:9)</PresentationFormat>
  <Paragraphs>42</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Palanquin</vt:lpstr>
      <vt:lpstr>Signika</vt:lpstr>
      <vt:lpstr>Arial</vt:lpstr>
      <vt:lpstr>Calibri</vt:lpstr>
      <vt:lpstr>Bahnschrift SemiCondensed</vt:lpstr>
      <vt:lpstr>Bahnschrift SemiLight</vt:lpstr>
      <vt:lpstr>University Digital Choice Boards by Slidesgo</vt:lpstr>
      <vt:lpstr>Geoinformatics</vt:lpstr>
      <vt:lpstr>PowerPoint Presentation</vt:lpstr>
      <vt:lpstr>PowerPoint Presentation</vt:lpstr>
      <vt:lpstr>Methodology</vt:lpstr>
      <vt:lpstr>PowerPoint Presentation</vt:lpstr>
      <vt:lpstr>PowerPoint Presentation</vt:lpstr>
      <vt:lpstr>Conclusion </vt:lpstr>
      <vt:lpstr>SCOPE OF FURTHER STUDY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and Self</dc:title>
  <cp:lastModifiedBy>Shreyam Gupta</cp:lastModifiedBy>
  <cp:revision>74</cp:revision>
  <dcterms:modified xsi:type="dcterms:W3CDTF">2023-11-10T08:02:07Z</dcterms:modified>
</cp:coreProperties>
</file>