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7" r:id="rId7"/>
    <p:sldId id="289" r:id="rId8"/>
    <p:sldId id="290" r:id="rId9"/>
    <p:sldId id="291" r:id="rId10"/>
    <p:sldId id="292" r:id="rId11"/>
    <p:sldId id="293" r:id="rId12"/>
    <p:sldId id="28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0680" autoAdjust="0"/>
  </p:normalViewPr>
  <p:slideViewPr>
    <p:cSldViewPr snapToGrid="0">
      <p:cViewPr varScale="1">
        <p:scale>
          <a:sx n="115" d="100"/>
          <a:sy n="115" d="100"/>
        </p:scale>
        <p:origin x="864" y="2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4429" y="0"/>
            <a:ext cx="3874971" cy="3200400"/>
          </a:xfrm>
        </p:spPr>
        <p:txBody>
          <a:bodyPr anchor="ctr"/>
          <a:lstStyle/>
          <a:p>
            <a:r>
              <a:rPr lang="en-US" dirty="0"/>
              <a:t>Group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AC5F7-D380-C143-68E5-09039671C39C}"/>
              </a:ext>
            </a:extLst>
          </p:cNvPr>
          <p:cNvSpPr txBox="1"/>
          <p:nvPr/>
        </p:nvSpPr>
        <p:spPr>
          <a:xfrm>
            <a:off x="7581900" y="3035300"/>
            <a:ext cx="4610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Group Members: </a:t>
            </a:r>
          </a:p>
          <a:p>
            <a:r>
              <a:rPr lang="en-US" dirty="0"/>
              <a:t>Sara Bali - sxb220128 </a:t>
            </a:r>
          </a:p>
          <a:p>
            <a:r>
              <a:rPr lang="en-US" dirty="0"/>
              <a:t>Vishnuvardhan </a:t>
            </a:r>
            <a:r>
              <a:rPr lang="en-US" dirty="0" err="1"/>
              <a:t>Yekabote</a:t>
            </a:r>
            <a:r>
              <a:rPr lang="en-US" dirty="0"/>
              <a:t> - vxy230003</a:t>
            </a:r>
          </a:p>
          <a:p>
            <a:r>
              <a:rPr lang="en-US" dirty="0"/>
              <a:t>Ashish Reddy </a:t>
            </a:r>
            <a:r>
              <a:rPr lang="en-US" dirty="0" err="1"/>
              <a:t>Resu</a:t>
            </a:r>
            <a:r>
              <a:rPr lang="en-US" dirty="0"/>
              <a:t> – axr230070 </a:t>
            </a:r>
          </a:p>
          <a:p>
            <a:r>
              <a:rPr lang="en-US" dirty="0" err="1"/>
              <a:t>Megha</a:t>
            </a:r>
            <a:r>
              <a:rPr lang="en-US" dirty="0"/>
              <a:t> Sai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Pinnaka</a:t>
            </a:r>
            <a:r>
              <a:rPr lang="en-US" dirty="0"/>
              <a:t> - mxp220072 </a:t>
            </a:r>
          </a:p>
          <a:p>
            <a:r>
              <a:rPr lang="en-US" dirty="0"/>
              <a:t>Shreya Madan Mali - sxm220336 </a:t>
            </a:r>
          </a:p>
          <a:p>
            <a:r>
              <a:rPr lang="en-US" dirty="0"/>
              <a:t>Vishnuvardhan </a:t>
            </a:r>
            <a:r>
              <a:rPr lang="en-US" dirty="0" err="1"/>
              <a:t>Yanamandala</a:t>
            </a:r>
            <a:r>
              <a:rPr lang="en-US" dirty="0"/>
              <a:t>- vxy220010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E22834-5406-2D75-5A9E-538384B24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Data Visualization with Tableau using trucking fleet data.</a:t>
            </a:r>
          </a:p>
          <a:p>
            <a:pPr lvl="1"/>
            <a:r>
              <a:rPr lang="en-US" dirty="0"/>
              <a:t>Identifying High-Risk Truck Drivers in California.</a:t>
            </a:r>
          </a:p>
          <a:p>
            <a:pPr lvl="1"/>
            <a:r>
              <a:rPr lang="en-US" dirty="0"/>
              <a:t>Enhancing Truck Safety Through Location and Event Evaluation.</a:t>
            </a:r>
          </a:p>
          <a:p>
            <a:pPr lvl="1"/>
            <a:r>
              <a:rPr lang="en-US" dirty="0"/>
              <a:t>Identifying Potentially Hazardous Truck Models.</a:t>
            </a:r>
          </a:p>
          <a:p>
            <a:pPr lvl="1"/>
            <a:r>
              <a:rPr lang="en-US" dirty="0"/>
              <a:t>Geographical Analysis of Truck Risks in California.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8D95-1E97-3F69-2392-B782E37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01095"/>
          </a:xfrm>
        </p:spPr>
        <p:txBody>
          <a:bodyPr/>
          <a:lstStyle/>
          <a:p>
            <a:r>
              <a:rPr lang="en-US" dirty="0"/>
              <a:t>Workflow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0338-E8AD-4F03-F8D3-764F62A6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14A5D3CB-2F2F-E7CB-08BD-FFFDC2F5C66F}"/>
              </a:ext>
            </a:extLst>
          </p:cNvPr>
          <p:cNvSpPr txBox="1"/>
          <p:nvPr/>
        </p:nvSpPr>
        <p:spPr>
          <a:xfrm>
            <a:off x="838200" y="1769914"/>
            <a:ext cx="1363315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Transfer the files into HDFS</a:t>
            </a: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C0EB8E1C-3A6F-2C3F-45C6-535959D22717}"/>
              </a:ext>
            </a:extLst>
          </p:cNvPr>
          <p:cNvSpPr txBox="1"/>
          <p:nvPr/>
        </p:nvSpPr>
        <p:spPr>
          <a:xfrm>
            <a:off x="4300076" y="1879220"/>
            <a:ext cx="1900171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Data Preparation and Loading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5EE9DFDA-8410-F5DD-027C-B43A691DEB51}"/>
              </a:ext>
            </a:extLst>
          </p:cNvPr>
          <p:cNvSpPr txBox="1"/>
          <p:nvPr/>
        </p:nvSpPr>
        <p:spPr>
          <a:xfrm>
            <a:off x="7829352" y="1783708"/>
            <a:ext cx="2076909" cy="392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Create tables and load the data into Hive/Impala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522AA4A-B46B-2971-6160-B52A25DF5B63}"/>
              </a:ext>
            </a:extLst>
          </p:cNvPr>
          <p:cNvSpPr txBox="1"/>
          <p:nvPr/>
        </p:nvSpPr>
        <p:spPr>
          <a:xfrm>
            <a:off x="9906261" y="2590022"/>
            <a:ext cx="1447539" cy="392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Identify Objectives of the Project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C3500AC5-175D-B67C-B46F-BEC306F494FA}"/>
              </a:ext>
            </a:extLst>
          </p:cNvPr>
          <p:cNvSpPr txBox="1"/>
          <p:nvPr/>
        </p:nvSpPr>
        <p:spPr>
          <a:xfrm>
            <a:off x="4320309" y="3703083"/>
            <a:ext cx="1979484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Create the schema model in Tableau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0D31C25B-FE66-CEC2-A304-9170FD86D54D}"/>
              </a:ext>
            </a:extLst>
          </p:cNvPr>
          <p:cNvSpPr txBox="1"/>
          <p:nvPr/>
        </p:nvSpPr>
        <p:spPr>
          <a:xfrm>
            <a:off x="7843149" y="3684637"/>
            <a:ext cx="1588739" cy="392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Connect Tableau to Cloudera Hadoop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53A37B6-EFF8-134D-8F99-DDC7F3BCFC79}"/>
              </a:ext>
            </a:extLst>
          </p:cNvPr>
          <p:cNvSpPr txBox="1"/>
          <p:nvPr/>
        </p:nvSpPr>
        <p:spPr>
          <a:xfrm>
            <a:off x="754598" y="3497899"/>
            <a:ext cx="1739700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Use Tableau to analyze the data and create visualizations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9E989458-0478-B811-AFA2-ACF56DB6884F}"/>
              </a:ext>
            </a:extLst>
          </p:cNvPr>
          <p:cNvSpPr txBox="1"/>
          <p:nvPr/>
        </p:nvSpPr>
        <p:spPr>
          <a:xfrm>
            <a:off x="2379114" y="5617074"/>
            <a:ext cx="183303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Run regression analysis in Tableau using R Server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D1F77309-982F-890C-3045-46B2DB2D1D71}"/>
              </a:ext>
            </a:extLst>
          </p:cNvPr>
          <p:cNvSpPr txBox="1"/>
          <p:nvPr/>
        </p:nvSpPr>
        <p:spPr>
          <a:xfrm>
            <a:off x="6505670" y="5508681"/>
            <a:ext cx="1855895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1"/>
              </a:lnSpc>
              <a:spcBef>
                <a:spcPct val="0"/>
              </a:spcBef>
            </a:pPr>
            <a:r>
              <a:rPr lang="en-US" sz="1136" dirty="0">
                <a:solidFill>
                  <a:srgbClr val="000000"/>
                </a:solidFill>
                <a:latin typeface="Canva Sans"/>
              </a:rPr>
              <a:t> Provide insights and interpretations of the visualizations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7260763-982D-BB7E-E46A-A19CF6995330}"/>
              </a:ext>
            </a:extLst>
          </p:cNvPr>
          <p:cNvSpPr/>
          <p:nvPr/>
        </p:nvSpPr>
        <p:spPr>
          <a:xfrm>
            <a:off x="451246" y="970720"/>
            <a:ext cx="1927868" cy="909713"/>
          </a:xfrm>
          <a:custGeom>
            <a:avLst/>
            <a:gdLst/>
            <a:ahLst/>
            <a:cxnLst/>
            <a:rect l="l" t="t" r="r" b="b"/>
            <a:pathLst>
              <a:path w="2891802" h="1364569">
                <a:moveTo>
                  <a:pt x="0" y="0"/>
                </a:moveTo>
                <a:lnTo>
                  <a:pt x="2891802" y="0"/>
                </a:lnTo>
                <a:lnTo>
                  <a:pt x="2891802" y="1364569"/>
                </a:lnTo>
                <a:lnTo>
                  <a:pt x="0" y="1364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3F446B5E-67D7-310B-1412-22D86F392FFA}"/>
              </a:ext>
            </a:extLst>
          </p:cNvPr>
          <p:cNvSpPr/>
          <p:nvPr/>
        </p:nvSpPr>
        <p:spPr>
          <a:xfrm>
            <a:off x="8143090" y="2738550"/>
            <a:ext cx="988855" cy="964533"/>
          </a:xfrm>
          <a:custGeom>
            <a:avLst/>
            <a:gdLst/>
            <a:ahLst/>
            <a:cxnLst/>
            <a:rect l="l" t="t" r="r" b="b"/>
            <a:pathLst>
              <a:path w="1483282" h="1483282">
                <a:moveTo>
                  <a:pt x="0" y="0"/>
                </a:moveTo>
                <a:lnTo>
                  <a:pt x="1483282" y="0"/>
                </a:lnTo>
                <a:lnTo>
                  <a:pt x="1483282" y="1483282"/>
                </a:lnTo>
                <a:lnTo>
                  <a:pt x="0" y="1483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3BF024A-6BED-3811-49B2-139E7819D917}"/>
              </a:ext>
            </a:extLst>
          </p:cNvPr>
          <p:cNvSpPr/>
          <p:nvPr/>
        </p:nvSpPr>
        <p:spPr>
          <a:xfrm>
            <a:off x="8214935" y="989367"/>
            <a:ext cx="845163" cy="760499"/>
          </a:xfrm>
          <a:custGeom>
            <a:avLst/>
            <a:gdLst/>
            <a:ahLst/>
            <a:cxnLst/>
            <a:rect l="l" t="t" r="r" b="b"/>
            <a:pathLst>
              <a:path w="1267745" h="1140748">
                <a:moveTo>
                  <a:pt x="0" y="0"/>
                </a:moveTo>
                <a:lnTo>
                  <a:pt x="1267745" y="0"/>
                </a:lnTo>
                <a:lnTo>
                  <a:pt x="1267745" y="1140748"/>
                </a:lnTo>
                <a:lnTo>
                  <a:pt x="0" y="11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45EF865B-2182-6ED9-3485-B1E65DCC2C7A}"/>
              </a:ext>
            </a:extLst>
          </p:cNvPr>
          <p:cNvSpPr/>
          <p:nvPr/>
        </p:nvSpPr>
        <p:spPr>
          <a:xfrm>
            <a:off x="2976302" y="5038159"/>
            <a:ext cx="638659" cy="591381"/>
          </a:xfrm>
          <a:custGeom>
            <a:avLst/>
            <a:gdLst/>
            <a:ahLst/>
            <a:cxnLst/>
            <a:rect l="l" t="t" r="r" b="b"/>
            <a:pathLst>
              <a:path w="754966" h="584994">
                <a:moveTo>
                  <a:pt x="0" y="0"/>
                </a:moveTo>
                <a:lnTo>
                  <a:pt x="754966" y="0"/>
                </a:lnTo>
                <a:lnTo>
                  <a:pt x="754966" y="584994"/>
                </a:lnTo>
                <a:lnTo>
                  <a:pt x="0" y="584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21" name="Picture 20" descr="A map with red and green dots&#10;&#10;Description automatically generated">
            <a:extLst>
              <a:ext uri="{FF2B5EF4-FFF2-40B4-BE49-F238E27FC236}">
                <a16:creationId xmlns:a16="http://schemas.microsoft.com/office/drawing/2014/main" id="{CE9DD01A-5EDB-2492-DEBF-F23D783FB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8" y="2590022"/>
            <a:ext cx="1624516" cy="87149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33E6-AA44-8590-89B6-4A1106914972}"/>
              </a:ext>
            </a:extLst>
          </p:cNvPr>
          <p:cNvCxnSpPr/>
          <p:nvPr/>
        </p:nvCxnSpPr>
        <p:spPr>
          <a:xfrm>
            <a:off x="2627493" y="1975400"/>
            <a:ext cx="15114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8FC762-0F25-F430-B5D3-435E15AE0464}"/>
              </a:ext>
            </a:extLst>
          </p:cNvPr>
          <p:cNvCxnSpPr/>
          <p:nvPr/>
        </p:nvCxnSpPr>
        <p:spPr>
          <a:xfrm>
            <a:off x="6200247" y="1968686"/>
            <a:ext cx="15114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1F7C8D-7B4F-A4CB-4290-ED39BD4F9C57}"/>
              </a:ext>
            </a:extLst>
          </p:cNvPr>
          <p:cNvCxnSpPr>
            <a:cxnSpLocks/>
          </p:cNvCxnSpPr>
          <p:nvPr/>
        </p:nvCxnSpPr>
        <p:spPr>
          <a:xfrm>
            <a:off x="9906261" y="1798982"/>
            <a:ext cx="701162" cy="686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8F7B40-688C-9161-7935-720513908823}"/>
              </a:ext>
            </a:extLst>
          </p:cNvPr>
          <p:cNvCxnSpPr>
            <a:cxnSpLocks/>
          </p:cNvCxnSpPr>
          <p:nvPr/>
        </p:nvCxnSpPr>
        <p:spPr>
          <a:xfrm flipH="1">
            <a:off x="9588500" y="3220816"/>
            <a:ext cx="1009569" cy="578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07F987-5DDB-3888-4F90-1309A763A87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2494298" y="3799264"/>
            <a:ext cx="1826011" cy="1025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B52DAB-C323-6A61-AC23-F12C6ABEEF2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299793" y="3901855"/>
            <a:ext cx="141191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41398C-CFF8-1C63-1B95-E6A67F81DA44}"/>
              </a:ext>
            </a:extLst>
          </p:cNvPr>
          <p:cNvCxnSpPr>
            <a:cxnSpLocks/>
          </p:cNvCxnSpPr>
          <p:nvPr/>
        </p:nvCxnSpPr>
        <p:spPr>
          <a:xfrm>
            <a:off x="1624448" y="4350300"/>
            <a:ext cx="869850" cy="983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522417-4952-1D8F-20A4-6760F8A8F5A6}"/>
              </a:ext>
            </a:extLst>
          </p:cNvPr>
          <p:cNvCxnSpPr/>
          <p:nvPr/>
        </p:nvCxnSpPr>
        <p:spPr>
          <a:xfrm>
            <a:off x="4639154" y="5810046"/>
            <a:ext cx="15114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765B-996B-AF69-C427-77A81AD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730" y="629325"/>
            <a:ext cx="3582670" cy="15367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Drivers with top risk factors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3A948DF-D067-7029-D708-AC4E5E5D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085"/>
            <a:ext cx="7772400" cy="6121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B594D-F32B-28C3-8CD7-FC4F7D6E4F15}"/>
              </a:ext>
            </a:extLst>
          </p:cNvPr>
          <p:cNvSpPr txBox="1"/>
          <p:nvPr/>
        </p:nvSpPr>
        <p:spPr>
          <a:xfrm>
            <a:off x="7999730" y="3429000"/>
            <a:ext cx="4051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charts display the top 10 drivers who pose the highest risk based on normalized risk factors.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drivers also tend to have more events associated with them. Notably, Driver ID A73 stands out as having the highest risk factor among them all.</a:t>
            </a:r>
          </a:p>
        </p:txBody>
      </p:sp>
    </p:spTree>
    <p:extLst>
      <p:ext uri="{BB962C8B-B14F-4D97-AF65-F5344CB8AC3E}">
        <p14:creationId xmlns:p14="http://schemas.microsoft.com/office/powerpoint/2010/main" val="22256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765B-996B-AF69-C427-77A81AD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730" y="629325"/>
            <a:ext cx="3582670" cy="15367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truck model with top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594D-F32B-28C3-8CD7-FC4F7D6E4F15}"/>
              </a:ext>
            </a:extLst>
          </p:cNvPr>
          <p:cNvSpPr txBox="1"/>
          <p:nvPr/>
        </p:nvSpPr>
        <p:spPr>
          <a:xfrm>
            <a:off x="7999730" y="3069114"/>
            <a:ext cx="405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plots illustrate truck models alongside their average risk factors.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them, the Oshkosh model exhibits the highest average risk factor, with Crane and Hino following closely behind.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4102692-CAE4-B2A5-2E9E-D010C738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085"/>
            <a:ext cx="7772400" cy="61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765B-996B-AF69-C427-77A81AD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730" y="629325"/>
            <a:ext cx="3582670" cy="1536700"/>
          </a:xfrm>
        </p:spPr>
        <p:txBody>
          <a:bodyPr/>
          <a:lstStyle/>
          <a:p>
            <a:r>
              <a:rPr lang="en-US" dirty="0"/>
              <a:t>analyze geographical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594D-F32B-28C3-8CD7-FC4F7D6E4F15}"/>
              </a:ext>
            </a:extLst>
          </p:cNvPr>
          <p:cNvSpPr txBox="1"/>
          <p:nvPr/>
        </p:nvSpPr>
        <p:spPr>
          <a:xfrm>
            <a:off x="7999730" y="3060700"/>
            <a:ext cx="405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showcases the average risk factors of California cities, with darker colors indicating higher risk levels.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Occidental stands out with the highest risk factor, closely followed by Mariposa and Glendora.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44AA788-3CFB-D3DD-0AD5-17982CD9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085"/>
            <a:ext cx="7772400" cy="61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1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765B-996B-AF69-C427-77A81AD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730" y="629325"/>
            <a:ext cx="3582670" cy="15367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number of events by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594D-F32B-28C3-8CD7-FC4F7D6E4F15}"/>
              </a:ext>
            </a:extLst>
          </p:cNvPr>
          <p:cNvSpPr txBox="1"/>
          <p:nvPr/>
        </p:nvSpPr>
        <p:spPr>
          <a:xfrm>
            <a:off x="7999730" y="3429000"/>
            <a:ext cx="405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shows the total abnormal events in California cities, with darker reddish colors indicating a higher number of incidents.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Santa Rosa tops the list with the highest number of incidents, followed by Willits and Apple Valley.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12653-C3A0-7B39-2A70-C96927DC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085"/>
            <a:ext cx="7772400" cy="61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765B-996B-AF69-C427-77A81AD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730" y="629325"/>
            <a:ext cx="3582670" cy="1536700"/>
          </a:xfrm>
        </p:spPr>
        <p:txBody>
          <a:bodyPr/>
          <a:lstStyle/>
          <a:p>
            <a:r>
              <a:rPr lang="en-US" dirty="0"/>
              <a:t>R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594D-F32B-28C3-8CD7-FC4F7D6E4F15}"/>
              </a:ext>
            </a:extLst>
          </p:cNvPr>
          <p:cNvSpPr txBox="1"/>
          <p:nvPr/>
        </p:nvSpPr>
        <p:spPr>
          <a:xfrm>
            <a:off x="7999730" y="3429000"/>
            <a:ext cx="405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shows the total abnormal events in California cities, with darker reddish colors indicating a higher number of incidents.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Santa Rosa tops the list with the highest number of incidents, followed by Willits and Apple Valley.</a:t>
            </a:r>
          </a:p>
        </p:txBody>
      </p:sp>
    </p:spTree>
    <p:extLst>
      <p:ext uri="{BB962C8B-B14F-4D97-AF65-F5344CB8AC3E}">
        <p14:creationId xmlns:p14="http://schemas.microsoft.com/office/powerpoint/2010/main" val="155523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F7D-7356-A71F-5386-84D4E06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9D1A3-2C4B-5D97-235C-A2704C3E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3F64-83FD-ECA4-1BAF-D88B455327CB}"/>
              </a:ext>
            </a:extLst>
          </p:cNvPr>
          <p:cNvSpPr txBox="1"/>
          <p:nvPr/>
        </p:nvSpPr>
        <p:spPr>
          <a:xfrm>
            <a:off x="838200" y="2082800"/>
            <a:ext cx="10522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trucks can impact the likelihood of accidents, indicating that it's not solely dependent on the driver's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logging fewer miles, certain truck models consistently show higher risks for accidents. This suggests that inherent design or mechanical issues may contribute to increased risk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address this, it's advisable to consider replacing these specific truck models with safer alternatives. By doing so, we can proactively reduce the probability of accidents occurring on the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unusual things happen on the road, like bad weather or unexpected obstacles, accidents are more likely.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make roads safer, we can train drivers who work in places where these unusual events happen a lot. This training will help them handle tough situations better and reduce the chances of accidents.</a:t>
            </a:r>
          </a:p>
        </p:txBody>
      </p:sp>
    </p:spTree>
    <p:extLst>
      <p:ext uri="{BB962C8B-B14F-4D97-AF65-F5344CB8AC3E}">
        <p14:creationId xmlns:p14="http://schemas.microsoft.com/office/powerpoint/2010/main" val="41907706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371</TotalTime>
  <Words>510</Words>
  <Application>Microsoft Macintosh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Canva Sans</vt:lpstr>
      <vt:lpstr>Tenorite</vt:lpstr>
      <vt:lpstr>Custom</vt:lpstr>
      <vt:lpstr>Group Project </vt:lpstr>
      <vt:lpstr>Objectives</vt:lpstr>
      <vt:lpstr>Workflow diagram </vt:lpstr>
      <vt:lpstr> Drivers with top risk factors</vt:lpstr>
      <vt:lpstr> truck model with top risk factors</vt:lpstr>
      <vt:lpstr>analyze geographical trends</vt:lpstr>
      <vt:lpstr> number of events by location</vt:lpstr>
      <vt:lpstr>R integration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</dc:title>
  <dc:creator>Resu, Ashish Reddy</dc:creator>
  <cp:lastModifiedBy>Resu, Ashish Reddy</cp:lastModifiedBy>
  <cp:revision>1</cp:revision>
  <dcterms:created xsi:type="dcterms:W3CDTF">2024-04-22T00:45:51Z</dcterms:created>
  <dcterms:modified xsi:type="dcterms:W3CDTF">2024-04-22T06:56:58Z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