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3" r:id="rId4"/>
    <p:sldId id="257" r:id="rId5"/>
    <p:sldId id="258" r:id="rId6"/>
    <p:sldId id="259" r:id="rId7"/>
    <p:sldId id="266" r:id="rId8"/>
    <p:sldId id="269" r:id="rId9"/>
    <p:sldId id="270" r:id="rId10"/>
    <p:sldId id="271" r:id="rId11"/>
    <p:sldId id="27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a%20Mohanty\Documents\UNT%20REU%202019\Word%20NLP\Text%20Modification\Initia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a%20Mohanty\Documents\UNT%20REU%202019\Word%20NLP\Text%20Modification\Initial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a%20Mohanty\Documents\UNT%20REU%202019\Word%20NLP\Text%20Modification\Initial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a%20Mohanty\Documents\UNT%20REU%202019\Word%20NLP\Text%20Modification\Initial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a%20Mohanty\Documents\UNT%20REU%202019\Word%20NLP\Text%20Modification\Initial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eya%20Mohanty\Documents\UNT%20REU%202019\Word%20NLP\CNN\CNN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Best Validation 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2065976224305751"/>
                  <c:y val="-0.2026420627649659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F0-4D2D-BC06-7F9155F69246}"/>
                </c:ext>
              </c:extLst>
            </c:dLbl>
            <c:dLbl>
              <c:idx val="1"/>
              <c:layout>
                <c:manualLayout>
                  <c:x val="-0.18782151803514721"/>
                  <c:y val="-0.1144405919964505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F0-4D2D-BC06-7F9155F69246}"/>
                </c:ext>
              </c:extLst>
            </c:dLbl>
            <c:dLbl>
              <c:idx val="2"/>
              <c:layout>
                <c:manualLayout>
                  <c:x val="-0.17177373273370192"/>
                  <c:y val="-0.1547359240183754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F0-4D2D-BC06-7F9155F69246}"/>
                </c:ext>
              </c:extLst>
            </c:dLbl>
            <c:dLbl>
              <c:idx val="3"/>
              <c:layout>
                <c:manualLayout>
                  <c:x val="-8.2638929221574883E-2"/>
                  <c:y val="-0.1063185761738944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F0-4D2D-BC06-7F9155F69246}"/>
                </c:ext>
              </c:extLst>
            </c:dLbl>
            <c:dLbl>
              <c:idx val="4"/>
              <c:layout>
                <c:manualLayout>
                  <c:x val="-9.1653027823240585E-2"/>
                  <c:y val="-6.755125803136839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F0-4D2D-BC06-7F9155F69246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'Validation Graphs'!$A$5:$A$9</c:f>
              <c:numCache>
                <c:formatCode>General</c:formatCode>
                <c:ptCount val="5"/>
                <c:pt idx="0">
                  <c:v>20</c:v>
                </c:pt>
                <c:pt idx="1">
                  <c:v>60</c:v>
                </c:pt>
                <c:pt idx="2">
                  <c:v>80</c:v>
                </c:pt>
                <c:pt idx="3">
                  <c:v>120</c:v>
                </c:pt>
                <c:pt idx="4">
                  <c:v>200</c:v>
                </c:pt>
              </c:numCache>
            </c:numRef>
          </c:xVal>
          <c:yVal>
            <c:numRef>
              <c:f>'Validation Graphs'!$B$5:$B$9</c:f>
              <c:numCache>
                <c:formatCode>0.00%</c:formatCode>
                <c:ptCount val="5"/>
                <c:pt idx="0">
                  <c:v>0.75870000000000004</c:v>
                </c:pt>
                <c:pt idx="1">
                  <c:v>0.82240000000000002</c:v>
                </c:pt>
                <c:pt idx="2">
                  <c:v>0.83279999999999998</c:v>
                </c:pt>
                <c:pt idx="3">
                  <c:v>0.84570000000000001</c:v>
                </c:pt>
                <c:pt idx="4">
                  <c:v>0.85760000000000003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8F0-4D2D-BC06-7F9155F69246}"/>
            </c:ext>
          </c:extLst>
        </c:ser>
        <c:ser>
          <c:idx val="1"/>
          <c:order val="1"/>
          <c:tx>
            <c:v>Test Accuracy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8919803600654685E-2"/>
                  <c:y val="-6.4334531458446094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F0-4D2D-BC06-7F9155F69246}"/>
                </c:ext>
              </c:extLst>
            </c:dLbl>
            <c:dLbl>
              <c:idx val="1"/>
              <c:layout>
                <c:manualLayout>
                  <c:x val="2.1822149481723951E-2"/>
                  <c:y val="4.825089859383445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F0-4D2D-BC06-7F9155F69246}"/>
                </c:ext>
              </c:extLst>
            </c:dLbl>
            <c:dLbl>
              <c:idx val="2"/>
              <c:layout>
                <c:manualLayout>
                  <c:x val="3.7097654118930713E-2"/>
                  <c:y val="4.181744544798996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8F0-4D2D-BC06-7F9155F69246}"/>
                </c:ext>
              </c:extLst>
            </c:dLbl>
            <c:dLbl>
              <c:idx val="3"/>
              <c:layout>
                <c:manualLayout>
                  <c:x val="0.1044776566233788"/>
                  <c:y val="5.603993775757307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8F0-4D2D-BC06-7F9155F69246}"/>
                </c:ext>
              </c:extLst>
            </c:dLbl>
            <c:dLbl>
              <c:idx val="4"/>
              <c:layout>
                <c:manualLayout>
                  <c:x val="6.5466448445171853E-3"/>
                  <c:y val="6.755125803136836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8F0-4D2D-BC06-7F9155F69246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'Validation Graphs'!$L$5:$L$9</c:f>
              <c:numCache>
                <c:formatCode>General</c:formatCode>
                <c:ptCount val="5"/>
                <c:pt idx="0">
                  <c:v>20</c:v>
                </c:pt>
                <c:pt idx="1">
                  <c:v>60</c:v>
                </c:pt>
                <c:pt idx="2">
                  <c:v>80</c:v>
                </c:pt>
                <c:pt idx="3">
                  <c:v>120</c:v>
                </c:pt>
                <c:pt idx="4">
                  <c:v>200</c:v>
                </c:pt>
              </c:numCache>
            </c:numRef>
          </c:xVal>
          <c:yVal>
            <c:numRef>
              <c:f>'Validation Graphs'!$M$5:$M$9</c:f>
              <c:numCache>
                <c:formatCode>0.00%</c:formatCode>
                <c:ptCount val="5"/>
                <c:pt idx="0">
                  <c:v>0.72140000000000004</c:v>
                </c:pt>
                <c:pt idx="1">
                  <c:v>0.79523999999999995</c:v>
                </c:pt>
                <c:pt idx="2">
                  <c:v>0.81376000000000004</c:v>
                </c:pt>
                <c:pt idx="3">
                  <c:v>0.83048</c:v>
                </c:pt>
                <c:pt idx="4">
                  <c:v>0.85096000000000005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E8F0-4D2D-BC06-7F9155F69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149856"/>
        <c:axId val="477150512"/>
      </c:scatterChart>
      <c:valAx>
        <c:axId val="47714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150512"/>
        <c:crosses val="autoZero"/>
        <c:crossBetween val="midCat"/>
      </c:valAx>
      <c:valAx>
        <c:axId val="47715051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77149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Best Validation 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364-45AE-8F7E-A18EA187520B}"/>
                </c:ext>
              </c:extLst>
            </c:dLbl>
            <c:dLbl>
              <c:idx val="1"/>
              <c:layout>
                <c:manualLayout>
                  <c:x val="7.99784688321976E-2"/>
                  <c:y val="0.1592031120307033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64-45AE-8F7E-A18EA187520B}"/>
                </c:ext>
              </c:extLst>
            </c:dLbl>
            <c:dLbl>
              <c:idx val="2"/>
              <c:layout>
                <c:manualLayout>
                  <c:x val="-9.495648161398336E-2"/>
                  <c:y val="-9.09664412527614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64-45AE-8F7E-A18EA187520B}"/>
                </c:ext>
              </c:extLst>
            </c:dLbl>
            <c:dLbl>
              <c:idx val="3"/>
              <c:layout>
                <c:manualLayout>
                  <c:x val="0.14838403476281686"/>
                  <c:y val="-5.473313684111299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64-45AE-8F7E-A18EA187520B}"/>
                </c:ext>
              </c:extLst>
            </c:dLbl>
            <c:dLbl>
              <c:idx val="4"/>
              <c:layout>
                <c:manualLayout>
                  <c:x val="0.14132193945766125"/>
                  <c:y val="-8.943032136153836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64-45AE-8F7E-A18EA187520B}"/>
                </c:ext>
              </c:extLst>
            </c:dLbl>
            <c:dLbl>
              <c:idx val="5"/>
              <c:layout>
                <c:manualLayout>
                  <c:x val="-6.3981777143631624E-2"/>
                  <c:y val="-8.063349140178474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64-45AE-8F7E-A18EA187520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'Validation Graphs'!$A$20:$A$25</c:f>
              <c:numCache>
                <c:formatCode>General</c:formatCode>
                <c:ptCount val="6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xVal>
          <c:yVal>
            <c:numRef>
              <c:f>'Validation Graphs'!$B$20:$B$25</c:f>
              <c:numCache>
                <c:formatCode>0.00%</c:formatCode>
                <c:ptCount val="6"/>
                <c:pt idx="0">
                  <c:v>0.7147</c:v>
                </c:pt>
                <c:pt idx="1">
                  <c:v>0.81159999999999999</c:v>
                </c:pt>
                <c:pt idx="2">
                  <c:v>0.83299999999999996</c:v>
                </c:pt>
                <c:pt idx="3">
                  <c:v>0.83860000000000001</c:v>
                </c:pt>
                <c:pt idx="4">
                  <c:v>0.83179999999999998</c:v>
                </c:pt>
                <c:pt idx="5">
                  <c:v>0.83279999999999998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7364-45AE-8F7E-A18EA187520B}"/>
            </c:ext>
          </c:extLst>
        </c:ser>
        <c:ser>
          <c:idx val="1"/>
          <c:order val="1"/>
          <c:tx>
            <c:v>Test Accuracy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8.3645832647261872E-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364-45AE-8F7E-A18EA187520B}"/>
                </c:ext>
              </c:extLst>
            </c:dLbl>
            <c:dLbl>
              <c:idx val="1"/>
              <c:layout>
                <c:manualLayout>
                  <c:x val="2.0761171089557325E-2"/>
                  <c:y val="0.2073020871878899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64-45AE-8F7E-A18EA187520B}"/>
                </c:ext>
              </c:extLst>
            </c:dLbl>
            <c:dLbl>
              <c:idx val="2"/>
              <c:layout>
                <c:manualLayout>
                  <c:x val="6.8237116675657947E-2"/>
                  <c:y val="9.267455037505661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364-45AE-8F7E-A18EA187520B}"/>
                </c:ext>
              </c:extLst>
            </c:dLbl>
            <c:dLbl>
              <c:idx val="3"/>
              <c:layout>
                <c:manualLayout>
                  <c:x val="9.0593965245565636E-2"/>
                  <c:y val="0.1686226381788447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364-45AE-8F7E-A18EA187520B}"/>
                </c:ext>
              </c:extLst>
            </c:dLbl>
            <c:dLbl>
              <c:idx val="4"/>
              <c:layout>
                <c:manualLayout>
                  <c:x val="3.4602076124567477E-2"/>
                  <c:y val="8.5360637266222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364-45AE-8F7E-A18EA187520B}"/>
                </c:ext>
              </c:extLst>
            </c:dLbl>
            <c:dLbl>
              <c:idx val="5"/>
              <c:layout>
                <c:manualLayout>
                  <c:x val="-7.7008652583590548E-2"/>
                  <c:y val="9.32628033972744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364-45AE-8F7E-A18EA187520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'Validation Graphs'!$L$17:$L$22</c:f>
              <c:numCache>
                <c:formatCode>General</c:formatCode>
                <c:ptCount val="6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xVal>
          <c:yVal>
            <c:numRef>
              <c:f>'Validation Graphs'!$M$17:$M$22</c:f>
              <c:numCache>
                <c:formatCode>0.00%</c:formatCode>
                <c:ptCount val="6"/>
                <c:pt idx="0">
                  <c:v>0.71472000000000002</c:v>
                </c:pt>
                <c:pt idx="1">
                  <c:v>0.80223999999999995</c:v>
                </c:pt>
                <c:pt idx="2">
                  <c:v>0.82203999999999999</c:v>
                </c:pt>
                <c:pt idx="3">
                  <c:v>0.82028000000000001</c:v>
                </c:pt>
                <c:pt idx="4">
                  <c:v>0.81740000000000002</c:v>
                </c:pt>
                <c:pt idx="5">
                  <c:v>0.81376000000000004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7364-45AE-8F7E-A18EA18752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1689688"/>
        <c:axId val="571691000"/>
      </c:scatterChart>
      <c:valAx>
        <c:axId val="571689688"/>
        <c:scaling>
          <c:orientation val="minMax"/>
          <c:max val="20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691000"/>
        <c:crosses val="autoZero"/>
        <c:crossBetween val="midCat"/>
      </c:valAx>
      <c:valAx>
        <c:axId val="57169100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71689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beginning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'Validation Graphs'!$A$35:$A$39</c:f>
              <c:numCache>
                <c:formatCode>General</c:formatCode>
                <c:ptCount val="5"/>
                <c:pt idx="0">
                  <c:v>20</c:v>
                </c:pt>
                <c:pt idx="1">
                  <c:v>60</c:v>
                </c:pt>
                <c:pt idx="2">
                  <c:v>80</c:v>
                </c:pt>
                <c:pt idx="3">
                  <c:v>120</c:v>
                </c:pt>
                <c:pt idx="4">
                  <c:v>200</c:v>
                </c:pt>
              </c:numCache>
            </c:numRef>
          </c:xVal>
          <c:yVal>
            <c:numRef>
              <c:f>'Validation Graphs'!$B$35:$B$39</c:f>
              <c:numCache>
                <c:formatCode>0.00%</c:formatCode>
                <c:ptCount val="5"/>
                <c:pt idx="0">
                  <c:v>0.72509999999999997</c:v>
                </c:pt>
                <c:pt idx="1">
                  <c:v>0.79349999999999998</c:v>
                </c:pt>
                <c:pt idx="2">
                  <c:v>0.81589999999999996</c:v>
                </c:pt>
                <c:pt idx="3">
                  <c:v>0.83709999999999996</c:v>
                </c:pt>
                <c:pt idx="4">
                  <c:v>0.85519999999999996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15-4104-84EF-6EAD565D9333}"/>
            </c:ext>
          </c:extLst>
        </c:ser>
        <c:ser>
          <c:idx val="1"/>
          <c:order val="1"/>
          <c:tx>
            <c:v>end reversed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'Validation Graphs'!$A$35:$A$39</c:f>
              <c:numCache>
                <c:formatCode>General</c:formatCode>
                <c:ptCount val="5"/>
                <c:pt idx="0">
                  <c:v>20</c:v>
                </c:pt>
                <c:pt idx="1">
                  <c:v>60</c:v>
                </c:pt>
                <c:pt idx="2">
                  <c:v>80</c:v>
                </c:pt>
                <c:pt idx="3">
                  <c:v>120</c:v>
                </c:pt>
                <c:pt idx="4">
                  <c:v>200</c:v>
                </c:pt>
              </c:numCache>
            </c:numRef>
          </c:xVal>
          <c:yVal>
            <c:numRef>
              <c:f>'Validation Graphs'!$C$35:$C$39</c:f>
              <c:numCache>
                <c:formatCode>0.00%</c:formatCode>
                <c:ptCount val="5"/>
                <c:pt idx="0">
                  <c:v>0.66390000000000005</c:v>
                </c:pt>
                <c:pt idx="1">
                  <c:v>0.74180000000000001</c:v>
                </c:pt>
                <c:pt idx="2">
                  <c:v>0.76819999999999999</c:v>
                </c:pt>
                <c:pt idx="3">
                  <c:v>0.80159999999999998</c:v>
                </c:pt>
                <c:pt idx="4">
                  <c:v>0.83460000000000001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D15-4104-84EF-6EAD565D9333}"/>
            </c:ext>
          </c:extLst>
        </c:ser>
        <c:ser>
          <c:idx val="2"/>
          <c:order val="2"/>
          <c:tx>
            <c:v>end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2166668995152095"/>
                  <c:y val="-0.1094520186934794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D15-4104-84EF-6EAD565D9333}"/>
                </c:ext>
              </c:extLst>
            </c:dLbl>
            <c:dLbl>
              <c:idx val="1"/>
              <c:layout>
                <c:manualLayout>
                  <c:x val="-0.21038198470783828"/>
                  <c:y val="-4.032442793970295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D15-4104-84EF-6EAD565D9333}"/>
                </c:ext>
              </c:extLst>
            </c:dLbl>
            <c:dLbl>
              <c:idx val="2"/>
              <c:layout>
                <c:manualLayout>
                  <c:x val="-0.15208336243940115"/>
                  <c:y val="-9.217012100503534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D15-4104-84EF-6EAD565D9333}"/>
                </c:ext>
              </c:extLst>
            </c:dLbl>
            <c:dLbl>
              <c:idx val="3"/>
              <c:layout>
                <c:manualLayout>
                  <c:x val="-0.1039236310002575"/>
                  <c:y val="-9.7930753567850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D15-4104-84EF-6EAD565D9333}"/>
                </c:ext>
              </c:extLst>
            </c:dLbl>
            <c:dLbl>
              <c:idx val="4"/>
              <c:layout>
                <c:manualLayout>
                  <c:x val="-5.8298622268437114E-2"/>
                  <c:y val="-8.352917216081329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D15-4104-84EF-6EAD565D933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'Validation Graphs'!$A$35:$A$39</c:f>
              <c:numCache>
                <c:formatCode>General</c:formatCode>
                <c:ptCount val="5"/>
                <c:pt idx="0">
                  <c:v>20</c:v>
                </c:pt>
                <c:pt idx="1">
                  <c:v>60</c:v>
                </c:pt>
                <c:pt idx="2">
                  <c:v>80</c:v>
                </c:pt>
                <c:pt idx="3">
                  <c:v>120</c:v>
                </c:pt>
                <c:pt idx="4">
                  <c:v>200</c:v>
                </c:pt>
              </c:numCache>
            </c:numRef>
          </c:xVal>
          <c:yVal>
            <c:numRef>
              <c:f>'Validation Graphs'!$D$35:$D$39</c:f>
              <c:numCache>
                <c:formatCode>0.00%</c:formatCode>
                <c:ptCount val="5"/>
                <c:pt idx="0">
                  <c:v>0.72189999999999999</c:v>
                </c:pt>
                <c:pt idx="1">
                  <c:v>0.79059999999999997</c:v>
                </c:pt>
                <c:pt idx="2">
                  <c:v>0.81169999999999998</c:v>
                </c:pt>
                <c:pt idx="3">
                  <c:v>0.83579999999999999</c:v>
                </c:pt>
                <c:pt idx="4">
                  <c:v>0.85589999999999999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D15-4104-84EF-6EAD565D9333}"/>
            </c:ext>
          </c:extLst>
        </c:ser>
        <c:ser>
          <c:idx val="3"/>
          <c:order val="3"/>
          <c:tx>
            <c:v>middle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5625008731820349E-2"/>
                  <c:y val="1.728189768844402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15-4104-84EF-6EAD565D9333}"/>
                </c:ext>
              </c:extLst>
            </c:dLbl>
            <c:dLbl>
              <c:idx val="1"/>
              <c:layout>
                <c:manualLayout>
                  <c:x val="4.5625008731820349E-2"/>
                  <c:y val="3.744411165829560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D15-4104-84EF-6EAD565D9333}"/>
                </c:ext>
              </c:extLst>
            </c:dLbl>
            <c:dLbl>
              <c:idx val="2"/>
              <c:layout>
                <c:manualLayout>
                  <c:x val="5.0694454146467054E-2"/>
                  <c:y val="2.880316281407359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15-4104-84EF-6EAD565D9333}"/>
                </c:ext>
              </c:extLst>
            </c:dLbl>
            <c:dLbl>
              <c:idx val="3"/>
              <c:layout>
                <c:manualLayout>
                  <c:x val="6.8437513097730523E-2"/>
                  <c:y val="4.60850605025176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D15-4104-84EF-6EAD565D9333}"/>
                </c:ext>
              </c:extLst>
            </c:dLbl>
            <c:dLbl>
              <c:idx val="4"/>
              <c:layout>
                <c:manualLayout>
                  <c:x val="1.5208336243940117E-2"/>
                  <c:y val="5.184569306533237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15-4104-84EF-6EAD565D933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'Validation Graphs'!$A$35:$A$39</c:f>
              <c:numCache>
                <c:formatCode>General</c:formatCode>
                <c:ptCount val="5"/>
                <c:pt idx="0">
                  <c:v>20</c:v>
                </c:pt>
                <c:pt idx="1">
                  <c:v>60</c:v>
                </c:pt>
                <c:pt idx="2">
                  <c:v>80</c:v>
                </c:pt>
                <c:pt idx="3">
                  <c:v>120</c:v>
                </c:pt>
                <c:pt idx="4">
                  <c:v>200</c:v>
                </c:pt>
              </c:numCache>
            </c:numRef>
          </c:xVal>
          <c:yVal>
            <c:numRef>
              <c:f>'Validation Graphs'!$E$35:$E$39</c:f>
              <c:numCache>
                <c:formatCode>0.00%</c:formatCode>
                <c:ptCount val="5"/>
                <c:pt idx="0">
                  <c:v>0.64270000000000005</c:v>
                </c:pt>
                <c:pt idx="1">
                  <c:v>0.72009999999999996</c:v>
                </c:pt>
                <c:pt idx="2">
                  <c:v>0.75929999999999997</c:v>
                </c:pt>
                <c:pt idx="3">
                  <c:v>0.79749999999999999</c:v>
                </c:pt>
                <c:pt idx="4">
                  <c:v>0.83430000000000004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D15-4104-84EF-6EAD565D9333}"/>
            </c:ext>
          </c:extLst>
        </c:ser>
        <c:ser>
          <c:idx val="4"/>
          <c:order val="4"/>
          <c:tx>
            <c:v>split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'Validation Graphs'!$A$35:$A$39</c:f>
              <c:numCache>
                <c:formatCode>General</c:formatCode>
                <c:ptCount val="5"/>
                <c:pt idx="0">
                  <c:v>20</c:v>
                </c:pt>
                <c:pt idx="1">
                  <c:v>60</c:v>
                </c:pt>
                <c:pt idx="2">
                  <c:v>80</c:v>
                </c:pt>
                <c:pt idx="3">
                  <c:v>120</c:v>
                </c:pt>
                <c:pt idx="4">
                  <c:v>200</c:v>
                </c:pt>
              </c:numCache>
            </c:numRef>
          </c:xVal>
          <c:yVal>
            <c:numRef>
              <c:f>'Validation Graphs'!$F$35:$F$39</c:f>
              <c:numCache>
                <c:formatCode>0.00%</c:formatCode>
                <c:ptCount val="5"/>
                <c:pt idx="0">
                  <c:v>0.71660000000000001</c:v>
                </c:pt>
                <c:pt idx="1">
                  <c:v>0.79530000000000001</c:v>
                </c:pt>
                <c:pt idx="2">
                  <c:v>0.81220000000000003</c:v>
                </c:pt>
                <c:pt idx="3">
                  <c:v>0.83620000000000005</c:v>
                </c:pt>
                <c:pt idx="4">
                  <c:v>0.85650000000000004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D15-4104-84EF-6EAD565D9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613736"/>
        <c:axId val="517607504"/>
      </c:scatterChart>
      <c:valAx>
        <c:axId val="517613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607504"/>
        <c:crosses val="autoZero"/>
        <c:crossBetween val="midCat"/>
      </c:valAx>
      <c:valAx>
        <c:axId val="517607504"/>
        <c:scaling>
          <c:orientation val="minMax"/>
          <c:min val="0.60000000000000009"/>
        </c:scaling>
        <c:delete val="1"/>
        <c:axPos val="l"/>
        <c:numFmt formatCode="0.00%" sourceLinked="1"/>
        <c:majorTickMark val="out"/>
        <c:minorTickMark val="none"/>
        <c:tickLblPos val="nextTo"/>
        <c:crossAx val="517613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max_features = 500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8159731439143705E-2"/>
                  <c:y val="8.911036081661027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BA1-4931-B002-D0B0F6DBA020}"/>
                </c:ext>
              </c:extLst>
            </c:dLbl>
            <c:dLbl>
              <c:idx val="1"/>
              <c:layout>
                <c:manualLayout>
                  <c:x val="-4.5625008731820349E-2"/>
                  <c:y val="0.1466009161821653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BA1-4931-B002-D0B0F6DBA020}"/>
                </c:ext>
              </c:extLst>
            </c:dLbl>
            <c:dLbl>
              <c:idx val="2"/>
              <c:layout>
                <c:manualLayout>
                  <c:x val="-0.10899307641490417"/>
                  <c:y val="0.1236046940359433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BA1-4931-B002-D0B0F6DBA020}"/>
                </c:ext>
              </c:extLst>
            </c:dLbl>
            <c:dLbl>
              <c:idx val="3"/>
              <c:layout>
                <c:manualLayout>
                  <c:x val="-0.25854171614698207"/>
                  <c:y val="3.161980545105517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BA1-4931-B002-D0B0F6DBA02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('Validation Graphs'!$B$52,'Validation Graphs'!$C$52,'Validation Graphs'!$E$52,'Validation Graphs'!$G$52)</c:f>
              <c:numCache>
                <c:formatCode>General</c:formatCode>
                <c:ptCount val="4"/>
                <c:pt idx="0">
                  <c:v>0</c:v>
                </c:pt>
                <c:pt idx="1">
                  <c:v>20</c:v>
                </c:pt>
                <c:pt idx="2">
                  <c:v>60</c:v>
                </c:pt>
                <c:pt idx="3">
                  <c:v>100</c:v>
                </c:pt>
              </c:numCache>
            </c:numRef>
          </c:xVal>
          <c:yVal>
            <c:numRef>
              <c:f>('Validation Graphs'!$B$53,'Validation Graphs'!$C$53,'Validation Graphs'!$E$53,'Validation Graphs'!$G$53)</c:f>
              <c:numCache>
                <c:formatCode>0.00%</c:formatCode>
                <c:ptCount val="4"/>
                <c:pt idx="0">
                  <c:v>0.81179999999999997</c:v>
                </c:pt>
                <c:pt idx="1">
                  <c:v>0.80689999999999995</c:v>
                </c:pt>
                <c:pt idx="2">
                  <c:v>0.79239999999999999</c:v>
                </c:pt>
                <c:pt idx="3">
                  <c:v>0.77180000000000004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BA1-4931-B002-D0B0F6DBA020}"/>
            </c:ext>
          </c:extLst>
        </c:ser>
        <c:ser>
          <c:idx val="1"/>
          <c:order val="1"/>
          <c:tx>
            <c:v>1000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8159731439143705E-2"/>
                  <c:y val="7.186319420694381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BA1-4931-B002-D0B0F6DBA020}"/>
                </c:ext>
              </c:extLst>
            </c:dLbl>
            <c:dLbl>
              <c:idx val="1"/>
              <c:layout>
                <c:manualLayout>
                  <c:x val="-4.0555563317173644E-2"/>
                  <c:y val="9.773394412144359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BA1-4931-B002-D0B0F6DBA020}"/>
                </c:ext>
              </c:extLst>
            </c:dLbl>
            <c:dLbl>
              <c:idx val="2"/>
              <c:layout>
                <c:manualLayout>
                  <c:x val="1.774305895126347E-2"/>
                  <c:y val="0.1379773328773321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BA1-4931-B002-D0B0F6DBA020}"/>
                </c:ext>
              </c:extLst>
            </c:dLbl>
            <c:dLbl>
              <c:idx val="3"/>
              <c:layout>
                <c:manualLayout>
                  <c:x val="0.17996531221995804"/>
                  <c:y val="5.461602759727724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BA1-4931-B002-D0B0F6DBA020}"/>
                </c:ext>
              </c:extLst>
            </c:dLbl>
            <c:dLbl>
              <c:idx val="4"/>
              <c:layout>
                <c:manualLayout>
                  <c:x val="-8.3645849341670644E-2"/>
                  <c:y val="0.103482999657999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BA1-4931-B002-D0B0F6DBA020}"/>
                </c:ext>
              </c:extLst>
            </c:dLbl>
            <c:dLbl>
              <c:idx val="5"/>
              <c:layout>
                <c:manualLayout>
                  <c:x val="-6.8437513097730523E-2"/>
                  <c:y val="0.1580990272552763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BA1-4931-B002-D0B0F6DBA020}"/>
                </c:ext>
              </c:extLst>
            </c:dLbl>
            <c:dLbl>
              <c:idx val="6"/>
              <c:layout>
                <c:manualLayout>
                  <c:x val="-5.0694454146467055E-3"/>
                  <c:y val="0.2184641103891092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BA1-4931-B002-D0B0F6DBA02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('Validation Graphs'!$B$52,'Validation Graphs'!$C$52,'Validation Graphs'!$D$52,'Validation Graphs'!$E$52,'Validation Graphs'!$F$52,'Validation Graphs'!$G$52,'Validation Graphs'!$H$52)</c:f>
              <c:numCache>
                <c:formatCode>General</c:formatCode>
                <c:ptCount val="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</c:numCache>
            </c:numRef>
          </c:xVal>
          <c:yVal>
            <c:numRef>
              <c:f>'Validation Graphs'!$B$54:$H$54</c:f>
              <c:numCache>
                <c:formatCode>0.00%</c:formatCode>
                <c:ptCount val="7"/>
                <c:pt idx="0">
                  <c:v>0.83</c:v>
                </c:pt>
                <c:pt idx="1">
                  <c:v>0.82679999999999998</c:v>
                </c:pt>
                <c:pt idx="2">
                  <c:v>0.81989999999999996</c:v>
                </c:pt>
                <c:pt idx="3">
                  <c:v>0.81559999999999999</c:v>
                </c:pt>
                <c:pt idx="4">
                  <c:v>0.80740000000000001</c:v>
                </c:pt>
                <c:pt idx="5">
                  <c:v>0.80420000000000003</c:v>
                </c:pt>
                <c:pt idx="6">
                  <c:v>0.80110000000000003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BA1-4931-B002-D0B0F6DBA020}"/>
            </c:ext>
          </c:extLst>
        </c:ser>
        <c:ser>
          <c:idx val="2"/>
          <c:order val="2"/>
          <c:tx>
            <c:v>1500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('Validation Graphs'!$B$52,'Validation Graphs'!$C$52,'Validation Graphs'!$D$52,'Validation Graphs'!$F$52)</c:f>
              <c:numCache>
                <c:formatCode>General</c:formatCode>
                <c:ptCount val="4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</c:numCache>
            </c:numRef>
          </c:xVal>
          <c:yVal>
            <c:numRef>
              <c:f>('Validation Graphs'!$B$55,'Validation Graphs'!$C$55,'Validation Graphs'!$D$55,'Validation Graphs'!$F$55)</c:f>
              <c:numCache>
                <c:formatCode>0.00%</c:formatCode>
                <c:ptCount val="4"/>
                <c:pt idx="0">
                  <c:v>0.83620000000000005</c:v>
                </c:pt>
                <c:pt idx="1">
                  <c:v>0.83030000000000004</c:v>
                </c:pt>
                <c:pt idx="2">
                  <c:v>0.82599999999999996</c:v>
                </c:pt>
                <c:pt idx="3">
                  <c:v>0.81510000000000005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BA1-4931-B002-D0B0F6DBA020}"/>
            </c:ext>
          </c:extLst>
        </c:ser>
        <c:ser>
          <c:idx val="3"/>
          <c:order val="3"/>
          <c:tx>
            <c:v>2000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0694454146467047E-2"/>
                  <c:y val="-6.036508313383280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BA1-4931-B002-D0B0F6DBA020}"/>
                </c:ext>
              </c:extLst>
            </c:dLbl>
            <c:dLbl>
              <c:idx val="1"/>
              <c:layout>
                <c:manualLayout>
                  <c:x val="3.8020840609850289E-2"/>
                  <c:y val="-6.898866643866606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BA1-4931-B002-D0B0F6DBA020}"/>
                </c:ext>
              </c:extLst>
            </c:dLbl>
            <c:dLbl>
              <c:idx val="2"/>
              <c:layout>
                <c:manualLayout>
                  <c:x val="0.11659724453687423"/>
                  <c:y val="-6.036508313383283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BA1-4931-B002-D0B0F6DBA020}"/>
                </c:ext>
              </c:extLst>
            </c:dLbl>
            <c:dLbl>
              <c:idx val="3"/>
              <c:layout>
                <c:manualLayout>
                  <c:x val="0.10138890829293393"/>
                  <c:y val="-1.14981110731110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BA1-4931-B002-D0B0F6DBA020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('Validation Graphs'!$B$52,'Validation Graphs'!$D$52,'Validation Graphs'!$E$52,'Validation Graphs'!$G$52)</c:f>
              <c:numCache>
                <c:formatCode>General</c:formatCode>
                <c:ptCount val="4"/>
                <c:pt idx="0">
                  <c:v>0</c:v>
                </c:pt>
                <c:pt idx="1">
                  <c:v>40</c:v>
                </c:pt>
                <c:pt idx="2">
                  <c:v>60</c:v>
                </c:pt>
                <c:pt idx="3">
                  <c:v>100</c:v>
                </c:pt>
              </c:numCache>
            </c:numRef>
          </c:xVal>
          <c:yVal>
            <c:numRef>
              <c:f>('Validation Graphs'!$B$56,'Validation Graphs'!$D$56,'Validation Graphs'!$E$56,'Validation Graphs'!$G$56)</c:f>
              <c:numCache>
                <c:formatCode>0.00%</c:formatCode>
                <c:ptCount val="4"/>
                <c:pt idx="0">
                  <c:v>0.83930000000000005</c:v>
                </c:pt>
                <c:pt idx="1">
                  <c:v>0.82899999999999996</c:v>
                </c:pt>
                <c:pt idx="2">
                  <c:v>0.82</c:v>
                </c:pt>
                <c:pt idx="3">
                  <c:v>0.81440000000000001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BA1-4931-B002-D0B0F6DBA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014408"/>
        <c:axId val="483012112"/>
      </c:scatterChart>
      <c:valAx>
        <c:axId val="483014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12112"/>
        <c:crosses val="autoZero"/>
        <c:crossBetween val="midCat"/>
      </c:valAx>
      <c:valAx>
        <c:axId val="48301211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83014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with stop words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.12166666566874454"/>
                  <c:y val="1.437263884138876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E0-406D-A60D-6E785480C147}"/>
                </c:ext>
              </c:extLst>
            </c:dLbl>
            <c:dLbl>
              <c:idx val="1"/>
              <c:layout>
                <c:manualLayout>
                  <c:x val="4.0555555222914798E-2"/>
                  <c:y val="0.1638480827918319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E0-406D-A60D-6E785480C147}"/>
                </c:ext>
              </c:extLst>
            </c:dLbl>
            <c:dLbl>
              <c:idx val="2"/>
              <c:layout>
                <c:manualLayout>
                  <c:x val="1.5208333208593067E-2"/>
                  <c:y val="9.198488858488808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1E0-406D-A60D-6E785480C147}"/>
                </c:ext>
              </c:extLst>
            </c:dLbl>
            <c:dLbl>
              <c:idx val="3"/>
              <c:layout>
                <c:manualLayout>
                  <c:x val="1.2673611007160889E-2"/>
                  <c:y val="-0.1178556384993878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1E0-406D-A60D-6E785480C147}"/>
                </c:ext>
              </c:extLst>
            </c:dLbl>
            <c:dLbl>
              <c:idx val="4"/>
              <c:layout>
                <c:manualLayout>
                  <c:x val="1.0138888805728526E-2"/>
                  <c:y val="-3.449433321933303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E0-406D-A60D-6E785480C147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('Validation Graphs'!$B$68,'Validation Graphs'!$D$68,'Validation Graphs'!$E$68,'Validation Graphs'!$F$68,'Validation Graphs'!$G$68)</c:f>
              <c:numCache>
                <c:formatCode>General</c:formatCode>
                <c:ptCount val="5"/>
                <c:pt idx="0">
                  <c:v>20</c:v>
                </c:pt>
                <c:pt idx="1">
                  <c:v>60</c:v>
                </c:pt>
                <c:pt idx="2">
                  <c:v>80</c:v>
                </c:pt>
                <c:pt idx="3">
                  <c:v>120</c:v>
                </c:pt>
                <c:pt idx="4">
                  <c:v>200</c:v>
                </c:pt>
              </c:numCache>
            </c:numRef>
          </c:xVal>
          <c:yVal>
            <c:numRef>
              <c:f>('Validation Graphs'!$B$69,'Validation Graphs'!$D$69,'Validation Graphs'!$E$69,'Validation Graphs'!$F$69,'Validation Graphs'!$G$69)</c:f>
              <c:numCache>
                <c:formatCode>0.00%</c:formatCode>
                <c:ptCount val="5"/>
                <c:pt idx="0">
                  <c:v>0.72509999999999997</c:v>
                </c:pt>
                <c:pt idx="1">
                  <c:v>0.79349999999999998</c:v>
                </c:pt>
                <c:pt idx="2">
                  <c:v>0.81589999999999996</c:v>
                </c:pt>
                <c:pt idx="3">
                  <c:v>0.83709999999999996</c:v>
                </c:pt>
                <c:pt idx="4">
                  <c:v>0.85519999999999996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E0-406D-A60D-6E785480C147}"/>
            </c:ext>
          </c:extLst>
        </c:ser>
        <c:ser>
          <c:idx val="1"/>
          <c:order val="1"/>
          <c:tx>
            <c:v>without stop words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2166666566874454"/>
                  <c:y val="-0.2932018323643308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1E0-406D-A60D-6E785480C147}"/>
                </c:ext>
              </c:extLst>
            </c:dLbl>
            <c:dLbl>
              <c:idx val="1"/>
              <c:layout>
                <c:manualLayout>
                  <c:x val="-0.11659722126588018"/>
                  <c:y val="-0.195467888242887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E0-406D-A60D-6E785480C147}"/>
                </c:ext>
              </c:extLst>
            </c:dLbl>
            <c:dLbl>
              <c:idx val="2"/>
              <c:layout>
                <c:manualLayout>
                  <c:x val="-4.0555555222914895E-2"/>
                  <c:y val="-0.2213386381573869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1E0-406D-A60D-6E785480C147}"/>
                </c:ext>
              </c:extLst>
            </c:dLbl>
            <c:dLbl>
              <c:idx val="3"/>
              <c:layout>
                <c:manualLayout>
                  <c:x val="-3.0416666417186135E-2"/>
                  <c:y val="-9.7733944121443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E0-406D-A60D-6E785480C147}"/>
                </c:ext>
              </c:extLst>
            </c:dLbl>
            <c:dLbl>
              <c:idx val="4"/>
              <c:layout>
                <c:manualLayout>
                  <c:x val="6.083333283437227E-2"/>
                  <c:y val="8.62358330483325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1E0-406D-A60D-6E785480C147}"/>
                </c:ext>
              </c:extLst>
            </c:dLbl>
            <c:dLbl>
              <c:idx val="5"/>
              <c:layout>
                <c:manualLayout>
                  <c:x val="1.0138888805728526E-2"/>
                  <c:y val="1.149811107311098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E0-406D-A60D-6E785480C147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'Validation Graphs'!$B$68:$G$68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120</c:v>
                </c:pt>
                <c:pt idx="5">
                  <c:v>200</c:v>
                </c:pt>
              </c:numCache>
            </c:numRef>
          </c:xVal>
          <c:yVal>
            <c:numRef>
              <c:f>'Validation Graphs'!$B$70:$H$70</c:f>
              <c:numCache>
                <c:formatCode>0.00%</c:formatCode>
                <c:ptCount val="7"/>
                <c:pt idx="0">
                  <c:v>0.73919999999999997</c:v>
                </c:pt>
                <c:pt idx="1">
                  <c:v>0.78539999999999999</c:v>
                </c:pt>
                <c:pt idx="2">
                  <c:v>0.80889999999999995</c:v>
                </c:pt>
                <c:pt idx="3">
                  <c:v>0.82079999999999997</c:v>
                </c:pt>
                <c:pt idx="4">
                  <c:v>0.83460000000000001</c:v>
                </c:pt>
                <c:pt idx="5">
                  <c:v>0.83819999999999995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E0-406D-A60D-6E785480C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1936856"/>
        <c:axId val="521928328"/>
      </c:scatterChart>
      <c:valAx>
        <c:axId val="52193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928328"/>
        <c:crosses val="autoZero"/>
        <c:crossBetween val="midCat"/>
      </c:valAx>
      <c:valAx>
        <c:axId val="52192832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21936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'Parameter Optimization'!$P$39:$P$48</c:f>
              <c:strCache>
                <c:ptCount val="10"/>
                <c:pt idx="0">
                  <c:v>2 convolutional </c:v>
                </c:pt>
                <c:pt idx="1">
                  <c:v>2 convolutional, 1 max pooling (at end)</c:v>
                </c:pt>
                <c:pt idx="2">
                  <c:v>1 convolutional, 1 global max pooling</c:v>
                </c:pt>
                <c:pt idx="3">
                  <c:v>3 convolutional layers (modified parameter selection)</c:v>
                </c:pt>
                <c:pt idx="4">
                  <c:v>1 convolutional, 1 max pooling</c:v>
                </c:pt>
                <c:pt idx="5">
                  <c:v>2 convolutional, 1 max pooling (in between)</c:v>
                </c:pt>
                <c:pt idx="6">
                  <c:v>1 convolutional</c:v>
                </c:pt>
                <c:pt idx="7">
                  <c:v>2 convolutional, 1 global max pooling</c:v>
                </c:pt>
                <c:pt idx="8">
                  <c:v>1 global max pooling</c:v>
                </c:pt>
                <c:pt idx="9">
                  <c:v>none</c:v>
                </c:pt>
              </c:strCache>
            </c:strRef>
          </c:cat>
          <c:val>
            <c:numRef>
              <c:f>'Parameter Optimization'!$Q$39:$Q$48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0-2431-484D-83B7-22384447989D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'Parameter Optimization'!$P$39:$P$48</c:f>
              <c:strCache>
                <c:ptCount val="10"/>
                <c:pt idx="0">
                  <c:v>2 convolutional </c:v>
                </c:pt>
                <c:pt idx="1">
                  <c:v>2 convolutional, 1 max pooling (at end)</c:v>
                </c:pt>
                <c:pt idx="2">
                  <c:v>1 convolutional, 1 global max pooling</c:v>
                </c:pt>
                <c:pt idx="3">
                  <c:v>3 convolutional layers (modified parameter selection)</c:v>
                </c:pt>
                <c:pt idx="4">
                  <c:v>1 convolutional, 1 max pooling</c:v>
                </c:pt>
                <c:pt idx="5">
                  <c:v>2 convolutional, 1 max pooling (in between)</c:v>
                </c:pt>
                <c:pt idx="6">
                  <c:v>1 convolutional</c:v>
                </c:pt>
                <c:pt idx="7">
                  <c:v>2 convolutional, 1 global max pooling</c:v>
                </c:pt>
                <c:pt idx="8">
                  <c:v>1 global max pooling</c:v>
                </c:pt>
                <c:pt idx="9">
                  <c:v>none</c:v>
                </c:pt>
              </c:strCache>
            </c:strRef>
          </c:cat>
          <c:val>
            <c:numRef>
              <c:f>'Parameter Optimization'!$R$39:$R$48</c:f>
              <c:numCache>
                <c:formatCode>0.00%</c:formatCode>
                <c:ptCount val="10"/>
                <c:pt idx="0">
                  <c:v>0.87719999999999998</c:v>
                </c:pt>
                <c:pt idx="1">
                  <c:v>0.875</c:v>
                </c:pt>
                <c:pt idx="2">
                  <c:v>0.87319999999999998</c:v>
                </c:pt>
                <c:pt idx="3">
                  <c:v>0.872</c:v>
                </c:pt>
                <c:pt idx="4">
                  <c:v>0.86860000000000004</c:v>
                </c:pt>
                <c:pt idx="5">
                  <c:v>0.86799999999999999</c:v>
                </c:pt>
                <c:pt idx="6">
                  <c:v>0.86599999999999999</c:v>
                </c:pt>
                <c:pt idx="7">
                  <c:v>0.86519999999999997</c:v>
                </c:pt>
                <c:pt idx="8">
                  <c:v>0.84819999999999995</c:v>
                </c:pt>
                <c:pt idx="9">
                  <c:v>0.84419999999999995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31-484D-83B7-2238444798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7"/>
        <c:overlap val="100"/>
        <c:axId val="337671280"/>
        <c:axId val="337668000"/>
      </c:barChart>
      <c:catAx>
        <c:axId val="33767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68000"/>
        <c:crosses val="autoZero"/>
        <c:auto val="1"/>
        <c:lblAlgn val="ctr"/>
        <c:lblOffset val="100"/>
        <c:noMultiLvlLbl val="0"/>
      </c:catAx>
      <c:valAx>
        <c:axId val="337668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767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89E60F-B27D-4FBE-9CE3-54D4368FA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3BB49-ABC4-46F7-B632-50778723AE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0C25-D2D6-4980-97E4-2A915E28E02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BCC39-90E4-4B35-8E7E-7B50A7120F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2ED48-7E2F-4717-9ADB-95ABAF39E7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9C808-8F80-453C-886B-D84221D0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30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4C34E-FAD7-40A6-AAC1-99A0D62DEA84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CF8CE-C19D-45B3-A0F7-DC0EA9EE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6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Maxlen</a:t>
            </a:r>
            <a:endParaRPr lang="en-US" dirty="0"/>
          </a:p>
          <a:p>
            <a:r>
              <a:rPr lang="en-US" dirty="0" err="1"/>
              <a:t>Max_features</a:t>
            </a:r>
            <a:endParaRPr lang="en-US" dirty="0"/>
          </a:p>
          <a:p>
            <a:r>
              <a:rPr lang="en-US" dirty="0" err="1"/>
              <a:t>Skip_top</a:t>
            </a:r>
            <a:endParaRPr lang="en-US" dirty="0"/>
          </a:p>
          <a:p>
            <a:r>
              <a:rPr lang="en-US" dirty="0"/>
              <a:t>Stop words</a:t>
            </a:r>
          </a:p>
          <a:p>
            <a:r>
              <a:rPr lang="en-US" dirty="0"/>
              <a:t>Validation loss </a:t>
            </a:r>
          </a:p>
          <a:p>
            <a:r>
              <a:rPr lang="en-US" dirty="0"/>
              <a:t>Validation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CF8CE-C19D-45B3-A0F7-DC0EA9EE5B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that processes were running in the background, but they were similar processes between trials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was </a:t>
            </a:r>
            <a:r>
              <a:rPr lang="en-US" dirty="0" err="1"/>
              <a:t>overtrained</a:t>
            </a:r>
            <a:r>
              <a:rPr lang="en-US" dirty="0"/>
              <a:t>, so showing best validation accuracy as well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Test accuracy usually shows similar trends but lower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8DCD-9EBD-48F3-B98E-F2956B667BC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Cannot name specific times since we were moving around during the tornado drill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Find source for the 88500 unique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8DCD-9EBD-48F3-B98E-F2956B667BC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8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 using 500 because it performed fairly well and time was reasonable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8DCD-9EBD-48F3-B98E-F2956B667BC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1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8DCD-9EBD-48F3-B98E-F2956B667BC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1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E8DCD-9EBD-48F3-B98E-F2956B667BC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1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 1D</a:t>
            </a:r>
          </a:p>
          <a:p>
            <a:r>
              <a:rPr lang="en-US" dirty="0"/>
              <a:t>Max Pooling</a:t>
            </a:r>
          </a:p>
          <a:p>
            <a:r>
              <a:rPr lang="en-US" dirty="0"/>
              <a:t>Global Max Pooling</a:t>
            </a:r>
          </a:p>
          <a:p>
            <a:r>
              <a:rPr lang="en-US" dirty="0"/>
              <a:t>Flatten</a:t>
            </a:r>
          </a:p>
          <a:p>
            <a:r>
              <a:rPr lang="en-US" dirty="0"/>
              <a:t>Dense</a:t>
            </a:r>
          </a:p>
          <a:p>
            <a:r>
              <a:rPr lang="en-US" dirty="0"/>
              <a:t>Randomized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CF8CE-C19D-45B3-A0F7-DC0EA9EE5B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CF8CE-C19D-45B3-A0F7-DC0EA9EE5B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0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805F-955F-4091-BF8D-A9C99D7D5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D6B4C-E88B-4404-8454-E41438F74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FCE7D-698B-4FA4-AF7E-A855BCD9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3EBB-3644-410E-990C-AB87DF83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8D2D-4311-4FA8-888C-A915CB87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4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8694-2273-46EE-B1A1-4F9E7F7F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7309D-89A0-48FB-8B9C-7E2A57DC1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E247E-405A-4838-9530-8D5FE6A7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C8DA7-2C93-45A9-BB07-8405B034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18C8-C4C4-4CCB-B85D-1B6955D1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12746-D5F0-4920-9182-D7D3DDAA8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AE98-65D2-404E-96B0-9FF302DF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A3B8-71DA-45BD-8E3E-3946B311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4C8C7-F3F1-4356-9A78-9B16800F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4EDE-7DAD-44F0-A491-7216CB4D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657" y="1798769"/>
            <a:ext cx="5926975" cy="2560320"/>
          </a:xfrm>
        </p:spPr>
        <p:txBody>
          <a:bodyPr anchor="b">
            <a:normAutofit/>
          </a:bodyPr>
          <a:lstStyle>
            <a:lvl1pPr algn="l">
              <a:defRPr sz="3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59090"/>
            <a:ext cx="5120640" cy="1600200"/>
          </a:xfrm>
        </p:spPr>
        <p:txBody>
          <a:bodyPr/>
          <a:lstStyle>
            <a:lvl1pPr marL="0" indent="0" algn="l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Line 115">
            <a:extLst>
              <a:ext uri="{FF2B5EF4-FFF2-40B4-BE49-F238E27FC236}">
                <a16:creationId xmlns:a16="http://schemas.microsoft.com/office/drawing/2014/main" id="{02C70D20-5FB0-4D72-AF45-CED33E1709B0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-6658" y="4335370"/>
            <a:ext cx="6068794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60011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8"/>
          <a:stretch/>
        </p:blipFill>
        <p:spPr>
          <a:xfrm>
            <a:off x="166186" y="93033"/>
            <a:ext cx="6874333" cy="843949"/>
          </a:xfrm>
          <a:prstGeom prst="rect">
            <a:avLst/>
          </a:prstGeom>
        </p:spPr>
      </p:pic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166186" y="4544853"/>
            <a:ext cx="10030237" cy="519380"/>
          </a:xfrm>
          <a:prstGeom prst="rect">
            <a:avLst/>
          </a:prstGeom>
        </p:spPr>
        <p:txBody>
          <a:bodyPr anchor="t"/>
          <a:lstStyle>
            <a:lvl1pPr>
              <a:defRPr sz="3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7" name="Line 115"/>
          <p:cNvSpPr>
            <a:spLocks noChangeShapeType="1"/>
          </p:cNvSpPr>
          <p:nvPr/>
        </p:nvSpPr>
        <p:spPr bwMode="auto">
          <a:xfrm flipH="1">
            <a:off x="-1" y="5104772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noProof="0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166186" y="5133832"/>
            <a:ext cx="3048000" cy="520700"/>
          </a:xfrm>
          <a:prstGeom prst="rect">
            <a:avLst/>
          </a:prstGeom>
        </p:spPr>
        <p:txBody>
          <a:bodyPr/>
          <a:lstStyle>
            <a:lvl1pPr>
              <a:defRPr sz="2400" b="0" i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Prepared for</a:t>
            </a:r>
          </a:p>
        </p:txBody>
      </p:sp>
    </p:spTree>
    <p:extLst>
      <p:ext uri="{BB962C8B-B14F-4D97-AF65-F5344CB8AC3E}">
        <p14:creationId xmlns:p14="http://schemas.microsoft.com/office/powerpoint/2010/main" val="184105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2C09-0726-4B82-96C2-246D539F63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62707" y="159139"/>
            <a:ext cx="11068062" cy="396172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62707" y="555311"/>
            <a:ext cx="11068062" cy="694944"/>
          </a:xfrm>
          <a:prstGeom prst="rect">
            <a:avLst/>
          </a:prstGeom>
        </p:spPr>
        <p:txBody>
          <a:bodyPr anchor="t"/>
          <a:lstStyle>
            <a:lvl1pPr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Summary of content</a:t>
            </a:r>
          </a:p>
        </p:txBody>
      </p:sp>
    </p:spTree>
    <p:extLst>
      <p:ext uri="{BB962C8B-B14F-4D97-AF65-F5344CB8AC3E}">
        <p14:creationId xmlns:p14="http://schemas.microsoft.com/office/powerpoint/2010/main" val="2150449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487509" y="6435913"/>
            <a:ext cx="704491" cy="422087"/>
          </a:xfrm>
        </p:spPr>
        <p:txBody>
          <a:bodyPr/>
          <a:lstStyle/>
          <a:p>
            <a:fld id="{02082C09-0726-4B82-96C2-246D539F63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62707" y="159139"/>
            <a:ext cx="11068062" cy="396172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02945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2707" y="159139"/>
            <a:ext cx="11068062" cy="396172"/>
          </a:xfrm>
          <a:prstGeom prst="rect">
            <a:avLst/>
          </a:prstGeom>
        </p:spPr>
        <p:txBody>
          <a:bodyPr anchor="ctr"/>
          <a:lstStyle>
            <a:lvl1pPr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62707" y="567696"/>
            <a:ext cx="11068062" cy="694944"/>
          </a:xfrm>
          <a:prstGeom prst="rect">
            <a:avLst/>
          </a:prstGeom>
        </p:spPr>
        <p:txBody>
          <a:bodyPr anchor="t"/>
          <a:lstStyle>
            <a:lvl1pPr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562707" y="1390650"/>
            <a:ext cx="11068062" cy="4375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2082C09-0726-4B82-96C2-246D539F6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07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614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5453-EC5A-4892-AE60-CBDEA8AE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01EA-0617-4A63-92A0-E06E874B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3E3A-2309-4483-A6BA-548ADB2E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1FEFE-55B2-4650-A56F-C916427D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AC1A1-F030-4A9A-A29B-3514242B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6F1E-5546-46C7-9141-5E751DB3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3EC4-273D-40AC-9AD9-D0B72C72E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0E7D-8BF3-4B78-B62D-81CB785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580E-A184-4C53-B8AB-F6DD6FD4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2ED-A2A9-46D7-9DFB-387EBE75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9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8B6A-CB1D-46F3-94AC-707350AE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2261-4EED-4998-B1B0-123A56E14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A91B5-023D-4FBA-921C-D13B3D258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5E741-BF09-4495-A0EB-D4E8CCFD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828F-2442-4E27-B4E2-7278A103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B1836-1200-4496-B49B-FA3BF2EF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9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618D-4F57-46B9-870E-22702D38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0EA3-E78C-43B1-A144-9F7DC665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D3A3-3D7D-4CB4-8A88-C375B3805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8E122-9E07-4973-86DA-29CFCA623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E9F54-07CA-4A4F-9893-FF39E7038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B17B1-AC73-46F9-B067-1879A9C2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8309E-3436-4D84-809D-9557A12B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39FCC-E3E6-43C1-B6A6-93EC3E3F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27DF-CFD1-4CB3-BB90-048EB52E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89171-5144-474D-BF5A-1401F0B4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87BF7-B3E1-4AA8-B72A-9E53EEAD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B0C4-1815-4F6B-9142-D87E0162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032EC-5AAB-415F-8A3A-808D0DDE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07931-2125-4AC4-8ADE-EFE94909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86B6A-12C7-4BAE-A3F1-493D1FA6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E59D-B3FA-4F82-A1A8-E47347E3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3EF8-00DB-446D-854E-6DF1EA43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F43D8-5673-404F-B2C5-88117A4E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E5987-9DC0-4883-A7D8-E7054DC8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FD5AC-251D-4BE7-987B-B8190B37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67005-31B0-4D71-9088-B4EB3ABE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7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E617-86ED-4C48-A3DE-A57135DD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35BBA-ED23-4D62-9D6E-1B2D88B18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860E9-01A1-466E-ADD8-FC33B6F5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B291D-D739-43C3-949F-EE769352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4A0D-762D-4C6B-9EE5-150DC81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F332B-774D-41F3-97DE-D3EF3B6D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53180-0249-47AD-B816-5676B87D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0404F-2982-403E-930B-0D20BF90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9724-B4AA-43C3-870A-D59C5484E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788E-E54B-4747-839D-8517D08C4AA5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F918-757E-4EBC-B537-8619D4E17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D73C-7307-4720-AD62-676137DAB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F858-17E5-401E-B91D-73E0B3E05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954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 flipV="1">
            <a:off x="1066800" y="6356350"/>
            <a:ext cx="10058400" cy="9144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Line 115"/>
          <p:cNvSpPr>
            <a:spLocks noChangeShapeType="1"/>
          </p:cNvSpPr>
          <p:nvPr/>
        </p:nvSpPr>
        <p:spPr bwMode="auto">
          <a:xfrm flipH="1">
            <a:off x="0" y="558172"/>
            <a:ext cx="1219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endParaRPr lang="en-US" sz="1800" noProof="0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7509" y="6435913"/>
            <a:ext cx="704491" cy="422087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fld id="{02082C09-0726-4B82-96C2-246D539F63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6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522F-D8D7-44D7-BE61-B64E6C3D5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UNT REU 2019 Report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F369A4D-A53A-43CA-80A3-F66D6E5F20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92" r="19492"/>
          <a:stretch>
            <a:fillRect/>
          </a:stretch>
        </p:blipFill>
        <p:spPr/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69A8B7E-1A87-42A7-BC56-B44DFE175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Shreya Mohanty</a:t>
            </a:r>
          </a:p>
        </p:txBody>
      </p:sp>
    </p:spTree>
    <p:extLst>
      <p:ext uri="{BB962C8B-B14F-4D97-AF65-F5344CB8AC3E}">
        <p14:creationId xmlns:p14="http://schemas.microsoft.com/office/powerpoint/2010/main" val="33989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B141D9-E773-4FD4-A9F1-61932466E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2C09-0726-4B82-96C2-246D539F635B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9F0CA4-FBAA-48C0-85A9-B8B26F49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F3FC5-0679-476C-BFCB-A38A633C8C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258954-057B-4AFC-BD64-B99AAC8EF25A}"/>
              </a:ext>
            </a:extLst>
          </p:cNvPr>
          <p:cNvGrpSpPr/>
          <p:nvPr/>
        </p:nvGrpSpPr>
        <p:grpSpPr>
          <a:xfrm>
            <a:off x="1865793" y="1646427"/>
            <a:ext cx="4230207" cy="904974"/>
            <a:chOff x="1691197" y="2113434"/>
            <a:chExt cx="4230207" cy="90497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8B67B0-CE0B-48F3-9F69-870375BA15C5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C65708-4442-40DD-92A7-D75856A814BB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F39342-05CB-484F-965B-9DF964BEA663}"/>
                </a:ext>
              </a:extLst>
            </p:cNvPr>
            <p:cNvSpPr txBox="1"/>
            <p:nvPr/>
          </p:nvSpPr>
          <p:spPr>
            <a:xfrm>
              <a:off x="2432481" y="2113434"/>
              <a:ext cx="3488923" cy="828089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1D Convolutional Layer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Applies a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convolutional filter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to a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one dimensional sequence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such as text.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777740-0D6A-4BAD-AFBE-4C54B87D7A6B}"/>
              </a:ext>
            </a:extLst>
          </p:cNvPr>
          <p:cNvGrpSpPr/>
          <p:nvPr/>
        </p:nvGrpSpPr>
        <p:grpSpPr>
          <a:xfrm>
            <a:off x="6349586" y="3992811"/>
            <a:ext cx="4230208" cy="1077322"/>
            <a:chOff x="1691197" y="1941086"/>
            <a:chExt cx="4230208" cy="10773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692E5A-BAE3-4D6F-9F2B-9C4D96489C26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4DA78E-A3C3-404E-AFEF-AAE9483E1D38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F3A2B-8A82-41DA-9455-639347CA67FF}"/>
                </a:ext>
              </a:extLst>
            </p:cNvPr>
            <p:cNvSpPr txBox="1"/>
            <p:nvPr/>
          </p:nvSpPr>
          <p:spPr>
            <a:xfrm>
              <a:off x="2432482" y="1941086"/>
              <a:ext cx="3488923" cy="1043532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Randomized Search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 form of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hyperparameter optimization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which tests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random combinations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of a given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grid of parameters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BAEE83-C20B-4FC2-8CA6-5426A96C74EB}"/>
              </a:ext>
            </a:extLst>
          </p:cNvPr>
          <p:cNvGrpSpPr/>
          <p:nvPr/>
        </p:nvGrpSpPr>
        <p:grpSpPr>
          <a:xfrm>
            <a:off x="1865793" y="4057438"/>
            <a:ext cx="4230206" cy="1043532"/>
            <a:chOff x="1691197" y="2001060"/>
            <a:chExt cx="4230206" cy="10435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FE61283-5FD1-4272-92E7-A2DD23174417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92CA1C-DCC6-4DE7-8766-59C8B9C21DD3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DC2695-8478-4CC4-887B-2F1CDBCCD863}"/>
                </a:ext>
              </a:extLst>
            </p:cNvPr>
            <p:cNvSpPr txBox="1"/>
            <p:nvPr/>
          </p:nvSpPr>
          <p:spPr>
            <a:xfrm>
              <a:off x="2432480" y="2001060"/>
              <a:ext cx="3488923" cy="1043532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1D Global Max Pooling Layer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Keeps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maximum value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at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each position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from an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array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of multiple sequences.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9FB8F6-4745-4E6D-BC72-CF84748E202B}"/>
              </a:ext>
            </a:extLst>
          </p:cNvPr>
          <p:cNvGrpSpPr/>
          <p:nvPr/>
        </p:nvGrpSpPr>
        <p:grpSpPr>
          <a:xfrm>
            <a:off x="1865793" y="2763902"/>
            <a:ext cx="4230206" cy="1043532"/>
            <a:chOff x="1691197" y="2005713"/>
            <a:chExt cx="4230206" cy="10435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5ADBF09-3B50-4832-B151-55543053465F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EA3EED-62F5-4CC1-90BB-3BD9EF796B99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4FF6EF-613E-4F7F-9A61-060AA702ABC4}"/>
                </a:ext>
              </a:extLst>
            </p:cNvPr>
            <p:cNvSpPr txBox="1"/>
            <p:nvPr/>
          </p:nvSpPr>
          <p:spPr>
            <a:xfrm>
              <a:off x="2432480" y="2005713"/>
              <a:ext cx="3488923" cy="1043532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1D Max Pooling Layer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Keeps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maximum value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from a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window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which is applied over a sequence.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DD9CD4-5FEA-47B4-8A9A-45E7940907C3}"/>
              </a:ext>
            </a:extLst>
          </p:cNvPr>
          <p:cNvGrpSpPr/>
          <p:nvPr/>
        </p:nvGrpSpPr>
        <p:grpSpPr>
          <a:xfrm>
            <a:off x="6349586" y="2784899"/>
            <a:ext cx="4230208" cy="1043532"/>
            <a:chOff x="1691197" y="2005713"/>
            <a:chExt cx="4230208" cy="10435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B15CE6-4951-4CDA-B146-027BB04D7BC1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CA0B67-0EF8-44AD-95C3-6D43DF86BC2B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94AE10-F025-4357-8B0D-A449EEE54B55}"/>
                </a:ext>
              </a:extLst>
            </p:cNvPr>
            <p:cNvSpPr txBox="1"/>
            <p:nvPr/>
          </p:nvSpPr>
          <p:spPr>
            <a:xfrm>
              <a:off x="2432482" y="2005713"/>
              <a:ext cx="3488923" cy="1043532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Dense Layer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Otherwise known as a </a:t>
              </a:r>
              <a:r>
                <a:rPr lang="en-US" sz="1400" b="1" dirty="0">
                  <a:latin typeface="Arial" pitchFamily="34" charset="0"/>
                  <a:cs typeface="Arial" pitchFamily="34" charset="0"/>
                </a:rPr>
                <a:t>fully connected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layer. </a:t>
              </a:r>
              <a:r>
                <a:rPr lang="en-US" sz="1400" b="1" dirty="0">
                  <a:latin typeface="Arial" pitchFamily="34" charset="0"/>
                  <a:cs typeface="Arial" pitchFamily="34" charset="0"/>
                </a:rPr>
                <a:t>All nodes 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are </a:t>
              </a:r>
              <a:r>
                <a:rPr lang="en-US" sz="1400" b="1" dirty="0">
                  <a:latin typeface="Arial" pitchFamily="34" charset="0"/>
                  <a:cs typeface="Arial" pitchFamily="34" charset="0"/>
                </a:rPr>
                <a:t>connected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 to </a:t>
              </a:r>
              <a:r>
                <a:rPr lang="en-US" sz="1400" b="1" dirty="0">
                  <a:latin typeface="Arial" pitchFamily="34" charset="0"/>
                  <a:cs typeface="Arial" pitchFamily="34" charset="0"/>
                </a:rPr>
                <a:t>all nodes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 in the </a:t>
              </a:r>
              <a:r>
                <a:rPr lang="en-US" sz="1400" b="1" dirty="0">
                  <a:latin typeface="Arial" pitchFamily="34" charset="0"/>
                  <a:cs typeface="Arial" pitchFamily="34" charset="0"/>
                </a:rPr>
                <a:t>previous layer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8F0F1C-769A-4BFF-A031-9922A1D4FBAD}"/>
              </a:ext>
            </a:extLst>
          </p:cNvPr>
          <p:cNvGrpSpPr/>
          <p:nvPr/>
        </p:nvGrpSpPr>
        <p:grpSpPr>
          <a:xfrm>
            <a:off x="6349586" y="1646427"/>
            <a:ext cx="4230208" cy="904974"/>
            <a:chOff x="1691197" y="2113434"/>
            <a:chExt cx="4230208" cy="9049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CBF9776-3466-4345-9A2D-E8E1FB7AA1DE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4D3081-63D0-430E-BCF4-54FADD65D6B8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F56030-D643-466C-9A55-F600E019B5AF}"/>
                </a:ext>
              </a:extLst>
            </p:cNvPr>
            <p:cNvSpPr txBox="1"/>
            <p:nvPr/>
          </p:nvSpPr>
          <p:spPr>
            <a:xfrm>
              <a:off x="2432482" y="2113434"/>
              <a:ext cx="3488923" cy="828089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Flattening Layer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Changes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shape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of an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array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to a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single vector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18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46313-8781-47A6-A5E4-EDBDD2F27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2C09-0726-4B82-96C2-246D539F635B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4B235B-9C11-4EDC-94EA-E956BBD6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BF11B-B758-402C-A53A-3345E65313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convolutional and pooling layers increased model accuracy, and thus can be used to shorten plaintext input intelligently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8C9F2B-BDDB-405F-A652-67AA42F85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649072"/>
              </p:ext>
            </p:extLst>
          </p:nvPr>
        </p:nvGraphicFramePr>
        <p:xfrm>
          <a:off x="1085589" y="1769620"/>
          <a:ext cx="10020812" cy="312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1885CF-5E4A-439C-BAAF-D934E5541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3747"/>
              </p:ext>
            </p:extLst>
          </p:nvPr>
        </p:nvGraphicFramePr>
        <p:xfrm>
          <a:off x="1085589" y="1434339"/>
          <a:ext cx="1002081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812">
                  <a:extLst>
                    <a:ext uri="{9D8B030D-6E8A-4147-A177-3AD203B41FA5}">
                      <a16:colId xmlns:a16="http://schemas.microsoft.com/office/drawing/2014/main" val="1639687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CNN Model Best Validation Accuracy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7671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2951800-43E5-4045-B9E8-25A7AB2FB015}"/>
              </a:ext>
            </a:extLst>
          </p:cNvPr>
          <p:cNvGrpSpPr/>
          <p:nvPr/>
        </p:nvGrpSpPr>
        <p:grpSpPr>
          <a:xfrm>
            <a:off x="1082973" y="4893480"/>
            <a:ext cx="10028655" cy="1297132"/>
            <a:chOff x="7238920" y="1474004"/>
            <a:chExt cx="2987260" cy="1657556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3A9478-CEA0-42DA-87ED-8FB512319579}"/>
                </a:ext>
              </a:extLst>
            </p:cNvPr>
            <p:cNvSpPr/>
            <p:nvPr/>
          </p:nvSpPr>
          <p:spPr>
            <a:xfrm>
              <a:off x="7238920" y="1474004"/>
              <a:ext cx="2986481" cy="467391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Key Takeaways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F35DD3-CA06-4179-8DC3-25A0C49762B6}"/>
                </a:ext>
              </a:extLst>
            </p:cNvPr>
            <p:cNvSpPr/>
            <p:nvPr/>
          </p:nvSpPr>
          <p:spPr>
            <a:xfrm>
              <a:off x="7239699" y="1936480"/>
              <a:ext cx="2986481" cy="11950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Using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convolutional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pooling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layers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increased model 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Convolutional and pooling layers can be used to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reduce text sequence size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while keeping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meaningful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Parameters had to be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modified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when using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 convolutional layers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as using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standard set shortened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sequences until there was no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6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B141D9-E773-4FD4-A9F1-61932466E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2C09-0726-4B82-96C2-246D539F635B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9F0CA4-FBAA-48C0-85A9-B8B26F49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F3FC5-0679-476C-BFCB-A38A633C8C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258954-057B-4AFC-BD64-B99AAC8EF25A}"/>
              </a:ext>
            </a:extLst>
          </p:cNvPr>
          <p:cNvGrpSpPr/>
          <p:nvPr/>
        </p:nvGrpSpPr>
        <p:grpSpPr>
          <a:xfrm>
            <a:off x="1865792" y="1646427"/>
            <a:ext cx="4230208" cy="1043532"/>
            <a:chOff x="1691197" y="2005713"/>
            <a:chExt cx="4230208" cy="10435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8B67B0-CE0B-48F3-9F69-870375BA15C5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C65708-4442-40DD-92A7-D75856A814BB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F39342-05CB-484F-965B-9DF964BEA663}"/>
                </a:ext>
              </a:extLst>
            </p:cNvPr>
            <p:cNvSpPr txBox="1"/>
            <p:nvPr/>
          </p:nvSpPr>
          <p:spPr>
            <a:xfrm>
              <a:off x="2432482" y="2005713"/>
              <a:ext cx="3488923" cy="1043532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maxlen</a:t>
              </a:r>
              <a:endParaRPr 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maximum length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of a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review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to read.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Shorter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reviews are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padded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with 0s while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longer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reviews are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cut off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777740-0D6A-4BAD-AFBE-4C54B87D7A6B}"/>
              </a:ext>
            </a:extLst>
          </p:cNvPr>
          <p:cNvGrpSpPr/>
          <p:nvPr/>
        </p:nvGrpSpPr>
        <p:grpSpPr>
          <a:xfrm>
            <a:off x="6349585" y="4100532"/>
            <a:ext cx="4230208" cy="1258976"/>
            <a:chOff x="1691197" y="1941086"/>
            <a:chExt cx="4230208" cy="125897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692E5A-BAE3-4D6F-9F2B-9C4D96489C26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4DA78E-A3C3-404E-AFEF-AAE9483E1D38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F3A2B-8A82-41DA-9455-639347CA67FF}"/>
                </a:ext>
              </a:extLst>
            </p:cNvPr>
            <p:cNvSpPr txBox="1"/>
            <p:nvPr/>
          </p:nvSpPr>
          <p:spPr>
            <a:xfrm>
              <a:off x="2432482" y="1941086"/>
              <a:ext cx="3488923" cy="1258976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validation accuracy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accuracy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of the model on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validation set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after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each training epoch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 A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decrease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 validation accuracy suggests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over fitting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BAEE83-C20B-4FC2-8CA6-5426A96C74EB}"/>
              </a:ext>
            </a:extLst>
          </p:cNvPr>
          <p:cNvGrpSpPr/>
          <p:nvPr/>
        </p:nvGrpSpPr>
        <p:grpSpPr>
          <a:xfrm>
            <a:off x="1865792" y="4277533"/>
            <a:ext cx="4230208" cy="904974"/>
            <a:chOff x="1691197" y="2113434"/>
            <a:chExt cx="4230208" cy="90497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FE61283-5FD1-4272-92E7-A2DD23174417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92CA1C-DCC6-4DE7-8766-59C8B9C21DD3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DC2695-8478-4CC4-887B-2F1CDBCCD863}"/>
                </a:ext>
              </a:extLst>
            </p:cNvPr>
            <p:cNvSpPr txBox="1"/>
            <p:nvPr/>
          </p:nvSpPr>
          <p:spPr>
            <a:xfrm>
              <a:off x="2432482" y="2113434"/>
              <a:ext cx="3488923" cy="828089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skip_top</a:t>
              </a:r>
              <a:endParaRPr 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number of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top most frequent words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ignore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in the dataset vocabulary.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9FB8F6-4745-4E6D-BC72-CF84748E202B}"/>
              </a:ext>
            </a:extLst>
          </p:cNvPr>
          <p:cNvGrpSpPr/>
          <p:nvPr/>
        </p:nvGrpSpPr>
        <p:grpSpPr>
          <a:xfrm>
            <a:off x="1865792" y="2872826"/>
            <a:ext cx="4230207" cy="1043532"/>
            <a:chOff x="1691197" y="2006916"/>
            <a:chExt cx="4230207" cy="10435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5ADBF09-3B50-4832-B151-55543053465F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EA3EED-62F5-4CC1-90BB-3BD9EF796B99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4FF6EF-613E-4F7F-9A61-060AA702ABC4}"/>
                </a:ext>
              </a:extLst>
            </p:cNvPr>
            <p:cNvSpPr txBox="1"/>
            <p:nvPr/>
          </p:nvSpPr>
          <p:spPr>
            <a:xfrm>
              <a:off x="2432481" y="2006916"/>
              <a:ext cx="3488923" cy="1043532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max_features</a:t>
              </a:r>
              <a:endParaRPr 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number of most frequent words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used to create a vocabulary for the dataset.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DD9CD4-5FEA-47B4-8A9A-45E7940907C3}"/>
              </a:ext>
            </a:extLst>
          </p:cNvPr>
          <p:cNvGrpSpPr/>
          <p:nvPr/>
        </p:nvGrpSpPr>
        <p:grpSpPr>
          <a:xfrm>
            <a:off x="6349585" y="2892620"/>
            <a:ext cx="4230208" cy="1043532"/>
            <a:chOff x="1691197" y="2005713"/>
            <a:chExt cx="4230208" cy="10435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B15CE6-4951-4CDA-B146-027BB04D7BC1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CA0B67-0EF8-44AD-95C3-6D43DF86BC2B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94AE10-F025-4357-8B0D-A449EEE54B55}"/>
                </a:ext>
              </a:extLst>
            </p:cNvPr>
            <p:cNvSpPr txBox="1"/>
            <p:nvPr/>
          </p:nvSpPr>
          <p:spPr>
            <a:xfrm>
              <a:off x="2432482" y="2005713"/>
              <a:ext cx="3488923" cy="1043532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validation loss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 measure of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how well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model performs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on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validation set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 Training aims to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minimize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loss.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8F0F1C-769A-4BFF-A031-9922A1D4FBAD}"/>
              </a:ext>
            </a:extLst>
          </p:cNvPr>
          <p:cNvGrpSpPr/>
          <p:nvPr/>
        </p:nvGrpSpPr>
        <p:grpSpPr>
          <a:xfrm>
            <a:off x="6349585" y="1646427"/>
            <a:ext cx="4230208" cy="1043532"/>
            <a:chOff x="1691197" y="2005713"/>
            <a:chExt cx="4230208" cy="10435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CBF9776-3466-4345-9A2D-E8E1FB7AA1DE}"/>
                </a:ext>
              </a:extLst>
            </p:cNvPr>
            <p:cNvSpPr/>
            <p:nvPr/>
          </p:nvSpPr>
          <p:spPr>
            <a:xfrm>
              <a:off x="1691197" y="2232297"/>
              <a:ext cx="590364" cy="590364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32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4D3081-63D0-430E-BCF4-54FADD65D6B8}"/>
                </a:ext>
              </a:extLst>
            </p:cNvPr>
            <p:cNvSpPr/>
            <p:nvPr/>
          </p:nvSpPr>
          <p:spPr>
            <a:xfrm>
              <a:off x="2432482" y="2219417"/>
              <a:ext cx="2707689" cy="79899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F56030-D643-466C-9A55-F600E019B5AF}"/>
                </a:ext>
              </a:extLst>
            </p:cNvPr>
            <p:cNvSpPr txBox="1"/>
            <p:nvPr/>
          </p:nvSpPr>
          <p:spPr>
            <a:xfrm>
              <a:off x="2432482" y="2005713"/>
              <a:ext cx="3488923" cy="1043532"/>
            </a:xfrm>
            <a:prstGeom prst="rect">
              <a:avLst/>
            </a:prstGeom>
            <a:noFill/>
          </p:spPr>
          <p:txBody>
            <a:bodyPr wrap="square" tIns="90000" bIns="90000" rtlCol="0" anchor="t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stop words</a:t>
              </a:r>
            </a:p>
            <a:p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Common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words considered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unimportant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(such as ‘the’) which are usually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removed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during text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preprocessing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10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FC795-6A4D-4EB2-851B-A3C8617C4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2C09-0726-4B82-96C2-246D539F635B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F7DFDA-807A-48FE-9882-76707DD4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Maximum Length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8DD53-9A50-4C0F-A4CA-9D647D2DB1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Model accuracy increases as maximum length of words read increases, but accuracy growth slows after about 80 words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05BED6-DD3F-408B-B3DF-7F22CCA815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5589" y="1434339"/>
          <a:ext cx="501041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411">
                  <a:extLst>
                    <a:ext uri="{9D8B030D-6E8A-4147-A177-3AD203B41FA5}">
                      <a16:colId xmlns:a16="http://schemas.microsoft.com/office/drawing/2014/main" val="1639687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Maximum Length vs. Accuracy 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7671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E1D2402-5535-449C-A02B-B16CA2ACBE74}"/>
              </a:ext>
            </a:extLst>
          </p:cNvPr>
          <p:cNvGrpSpPr/>
          <p:nvPr/>
        </p:nvGrpSpPr>
        <p:grpSpPr>
          <a:xfrm>
            <a:off x="6493079" y="1752120"/>
            <a:ext cx="4219050" cy="1230256"/>
            <a:chOff x="7239699" y="1619074"/>
            <a:chExt cx="2986481" cy="17423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299B4A-E98C-413E-951D-759013FBF50A}"/>
                </a:ext>
              </a:extLst>
            </p:cNvPr>
            <p:cNvSpPr/>
            <p:nvPr/>
          </p:nvSpPr>
          <p:spPr>
            <a:xfrm>
              <a:off x="7239699" y="1619074"/>
              <a:ext cx="2986481" cy="51801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Model Specifications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872008-946E-473F-B314-BA2A10D62AEF}"/>
                </a:ext>
              </a:extLst>
            </p:cNvPr>
            <p:cNvSpPr/>
            <p:nvPr/>
          </p:nvSpPr>
          <p:spPr>
            <a:xfrm>
              <a:off x="7239699" y="2145056"/>
              <a:ext cx="2986481" cy="121640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max_features =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20000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Words read from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beginning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43F91D-97D8-4803-A2EF-53A1B5E6528B}"/>
              </a:ext>
            </a:extLst>
          </p:cNvPr>
          <p:cNvGrpSpPr/>
          <p:nvPr/>
        </p:nvGrpSpPr>
        <p:grpSpPr>
          <a:xfrm>
            <a:off x="6493079" y="3092082"/>
            <a:ext cx="4219050" cy="2788247"/>
            <a:chOff x="7239699" y="1619075"/>
            <a:chExt cx="2986481" cy="1512485"/>
          </a:xfrm>
          <a:solidFill>
            <a:schemeClr val="bg2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B94440-593C-4DC3-BCBB-1D02E49DAF1F}"/>
                </a:ext>
              </a:extLst>
            </p:cNvPr>
            <p:cNvSpPr/>
            <p:nvPr/>
          </p:nvSpPr>
          <p:spPr>
            <a:xfrm>
              <a:off x="7239699" y="1619075"/>
              <a:ext cx="2986481" cy="19840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Key Takeaways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2F58EE-50F9-404F-8CBE-63820E877477}"/>
                </a:ext>
              </a:extLst>
            </p:cNvPr>
            <p:cNvSpPr/>
            <p:nvPr/>
          </p:nvSpPr>
          <p:spPr>
            <a:xfrm>
              <a:off x="7239699" y="1817196"/>
              <a:ext cx="2986481" cy="13143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model accuracy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initially shows significant increases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as the maximum length variable is set higher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Gains start to taper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around 80 words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average review length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is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239 words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so accuracy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growth is minimal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after 200 words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Increasing the maxlen variable led to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significant increases in computation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average time per training epoch was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99.6 s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for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 words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179.5 s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for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120 words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and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224.8 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for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200 words</a:t>
              </a:r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5619C0E-9467-488B-8C8D-43ACF1101B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178680"/>
              </p:ext>
            </p:extLst>
          </p:nvPr>
        </p:nvGraphicFramePr>
        <p:xfrm>
          <a:off x="1085589" y="1769618"/>
          <a:ext cx="5010411" cy="441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499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8B21AE-8616-46F1-8927-010A64B9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Number of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E00E4-6994-441C-A544-53C32837FB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Model accuracy increases as number of features examined increases from 100 to 1000, but starts decreasing slowly afterwards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0C7EB7-22E6-4C33-B00F-7513437B2A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5589" y="1434339"/>
          <a:ext cx="501041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411">
                  <a:extLst>
                    <a:ext uri="{9D8B030D-6E8A-4147-A177-3AD203B41FA5}">
                      <a16:colId xmlns:a16="http://schemas.microsoft.com/office/drawing/2014/main" val="1639687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Maximum Features vs. Accuracy 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7671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4EB768ED-9ACB-40E5-AF74-B62B6A4BC2AC}"/>
              </a:ext>
            </a:extLst>
          </p:cNvPr>
          <p:cNvGrpSpPr/>
          <p:nvPr/>
        </p:nvGrpSpPr>
        <p:grpSpPr>
          <a:xfrm>
            <a:off x="6493079" y="1752120"/>
            <a:ext cx="4219050" cy="1230256"/>
            <a:chOff x="7239699" y="1619074"/>
            <a:chExt cx="2986481" cy="17423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CE6A8F-B0ED-49CE-873A-2D0C31FDFBD2}"/>
                </a:ext>
              </a:extLst>
            </p:cNvPr>
            <p:cNvSpPr/>
            <p:nvPr/>
          </p:nvSpPr>
          <p:spPr>
            <a:xfrm>
              <a:off x="7239699" y="1619074"/>
              <a:ext cx="2986481" cy="51801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Model Specifications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0DFDEA-FFC2-4624-B756-85E3E73E02FB}"/>
                </a:ext>
              </a:extLst>
            </p:cNvPr>
            <p:cNvSpPr/>
            <p:nvPr/>
          </p:nvSpPr>
          <p:spPr>
            <a:xfrm>
              <a:off x="7239699" y="2145056"/>
              <a:ext cx="2986481" cy="121640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maxlen =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Words read from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beginning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CFF6F4-DF99-4643-BB67-138E84D59541}"/>
              </a:ext>
            </a:extLst>
          </p:cNvPr>
          <p:cNvGrpSpPr/>
          <p:nvPr/>
        </p:nvGrpSpPr>
        <p:grpSpPr>
          <a:xfrm>
            <a:off x="6493079" y="3092082"/>
            <a:ext cx="4219050" cy="2788247"/>
            <a:chOff x="7239699" y="1619075"/>
            <a:chExt cx="2986481" cy="1512485"/>
          </a:xfrm>
          <a:solidFill>
            <a:schemeClr val="bg2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F58911-53DE-4A8B-9725-20CC2ADF9266}"/>
                </a:ext>
              </a:extLst>
            </p:cNvPr>
            <p:cNvSpPr/>
            <p:nvPr/>
          </p:nvSpPr>
          <p:spPr>
            <a:xfrm>
              <a:off x="7239699" y="1619075"/>
              <a:ext cx="2986481" cy="19840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Key Takeaways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72C3CF-4441-4109-93F6-AEA8EE679FB0}"/>
                </a:ext>
              </a:extLst>
            </p:cNvPr>
            <p:cNvSpPr/>
            <p:nvPr/>
          </p:nvSpPr>
          <p:spPr>
            <a:xfrm>
              <a:off x="7239699" y="1817196"/>
              <a:ext cx="2986481" cy="13143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dataset has about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88500 unique words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Increasing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number of features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measured from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100 to 1000 increases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best validation accuracy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by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11.71%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Model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accuracy begins to decrease slightly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when the number of features is increased from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1000 to 20000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suggesting too many features may lead to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superfluous data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and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overtraining</a:t>
              </a:r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Computation time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generally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increases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as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number of features increase</a:t>
              </a:r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9F010CD-436D-4E7E-82B4-63E315A04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842661"/>
              </p:ext>
            </p:extLst>
          </p:nvPr>
        </p:nvGraphicFramePr>
        <p:xfrm>
          <a:off x="1085589" y="1769619"/>
          <a:ext cx="5010411" cy="441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89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25514-19C5-4113-86C4-38B9B0188B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2C09-0726-4B82-96C2-246D539F635B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2EEC9F-C73A-4805-9AEE-4A22C2CB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Splicing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E9CF9-7896-4922-AB1D-C868D9F047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Having the model read from the beginning, end, and both beginning and end of a text shows the best performance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63299-DDE2-4771-9E79-3608EF039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20869"/>
              </p:ext>
            </p:extLst>
          </p:nvPr>
        </p:nvGraphicFramePr>
        <p:xfrm>
          <a:off x="1085589" y="1434339"/>
          <a:ext cx="501041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411">
                  <a:extLst>
                    <a:ext uri="{9D8B030D-6E8A-4147-A177-3AD203B41FA5}">
                      <a16:colId xmlns:a16="http://schemas.microsoft.com/office/drawing/2014/main" val="1639687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Maximum Length vs. Best Validation Accuracy 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7671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7E234AE-AD61-4A40-983C-160EA42B7705}"/>
              </a:ext>
            </a:extLst>
          </p:cNvPr>
          <p:cNvGrpSpPr/>
          <p:nvPr/>
        </p:nvGrpSpPr>
        <p:grpSpPr>
          <a:xfrm>
            <a:off x="6493079" y="1752120"/>
            <a:ext cx="4219050" cy="1230256"/>
            <a:chOff x="7239699" y="1619074"/>
            <a:chExt cx="2986481" cy="17423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715845-B0F9-45B7-914C-2DE686CECFCC}"/>
                </a:ext>
              </a:extLst>
            </p:cNvPr>
            <p:cNvSpPr/>
            <p:nvPr/>
          </p:nvSpPr>
          <p:spPr>
            <a:xfrm>
              <a:off x="7239699" y="1619074"/>
              <a:ext cx="2986481" cy="51801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Model Specifications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7CBC03-BF97-4785-A1C1-DA2E64A2342B}"/>
                </a:ext>
              </a:extLst>
            </p:cNvPr>
            <p:cNvSpPr/>
            <p:nvPr/>
          </p:nvSpPr>
          <p:spPr>
            <a:xfrm>
              <a:off x="7239699" y="2145056"/>
              <a:ext cx="2986481" cy="121640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max_features =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22BCEA-FF23-4E7D-ACD2-3618CBE560AC}"/>
              </a:ext>
            </a:extLst>
          </p:cNvPr>
          <p:cNvGrpSpPr/>
          <p:nvPr/>
        </p:nvGrpSpPr>
        <p:grpSpPr>
          <a:xfrm>
            <a:off x="6493079" y="3092082"/>
            <a:ext cx="4219050" cy="2788247"/>
            <a:chOff x="7239699" y="1619075"/>
            <a:chExt cx="2986481" cy="1512485"/>
          </a:xfrm>
          <a:solidFill>
            <a:schemeClr val="bg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7E19C5-79D6-4F45-998D-59FDFFCF4CF2}"/>
                </a:ext>
              </a:extLst>
            </p:cNvPr>
            <p:cNvSpPr/>
            <p:nvPr/>
          </p:nvSpPr>
          <p:spPr>
            <a:xfrm>
              <a:off x="7239699" y="1619075"/>
              <a:ext cx="2986481" cy="19840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Key Takeaways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5107C7-0533-486D-8781-E64C0F28EC1D}"/>
                </a:ext>
              </a:extLst>
            </p:cNvPr>
            <p:cNvSpPr/>
            <p:nvPr/>
          </p:nvSpPr>
          <p:spPr>
            <a:xfrm>
              <a:off x="7239699" y="1817196"/>
              <a:ext cx="2986481" cy="13143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Reading from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beginning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end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and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both beginning and end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showed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extremely similar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results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and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highest accuracies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At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maxlen = 200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beginning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end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models both had an accuracy around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85.6%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model performed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more poorly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when reading from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end with text reversed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and when reading from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middle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accuracies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converge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as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maximum length increases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probably due to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overlapping coverage </a:t>
              </a:r>
            </a:p>
          </p:txBody>
        </p: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D2D0D3B-0E3D-4808-B460-2D078F84D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76532"/>
              </p:ext>
            </p:extLst>
          </p:nvPr>
        </p:nvGraphicFramePr>
        <p:xfrm>
          <a:off x="1085589" y="1769620"/>
          <a:ext cx="5010410" cy="440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051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97F2D-56A3-4254-B068-D59692243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2C09-0726-4B82-96C2-246D539F635B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A9BF5-0304-4E58-9F3E-820C6FC0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Trends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A5FCD-075C-42EE-ABFA-61B6FD928C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707" y="555311"/>
            <a:ext cx="11068062" cy="694944"/>
          </a:xfrm>
        </p:spPr>
        <p:txBody>
          <a:bodyPr/>
          <a:lstStyle/>
          <a:p>
            <a:r>
              <a:rPr lang="en-US" dirty="0"/>
              <a:t>Too high a number of features being measured leads to an increase in validation loss, a decrease in validation accuracy, pointing to an over trained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6DF831-4E6F-4670-8EF7-240523DE7D79}"/>
              </a:ext>
            </a:extLst>
          </p:cNvPr>
          <p:cNvGrpSpPr/>
          <p:nvPr/>
        </p:nvGrpSpPr>
        <p:grpSpPr>
          <a:xfrm>
            <a:off x="1621129" y="1416147"/>
            <a:ext cx="8949741" cy="4776050"/>
            <a:chOff x="2089308" y="1419554"/>
            <a:chExt cx="8949741" cy="47760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0881168-EB40-483D-A409-7A3864C3288B}"/>
                </a:ext>
              </a:extLst>
            </p:cNvPr>
            <p:cNvSpPr/>
            <p:nvPr/>
          </p:nvSpPr>
          <p:spPr>
            <a:xfrm>
              <a:off x="2089309" y="1419554"/>
              <a:ext cx="3362531" cy="13917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Training loss decreased, 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and training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accuracy increased 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over the training epochs,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as expected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D64C5A-098A-4708-9905-37308765C186}"/>
                </a:ext>
              </a:extLst>
            </p:cNvPr>
            <p:cNvSpPr/>
            <p:nvPr/>
          </p:nvSpPr>
          <p:spPr>
            <a:xfrm>
              <a:off x="2089309" y="3100521"/>
              <a:ext cx="3362531" cy="13917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Validation loss increased, 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and validation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accuracy decreased 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when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max_features was greater than 5000 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(maxlen = 80)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6C5CE6-2B12-4788-9EA1-3D5F176BAD1E}"/>
                </a:ext>
              </a:extLst>
            </p:cNvPr>
            <p:cNvSpPr/>
            <p:nvPr/>
          </p:nvSpPr>
          <p:spPr>
            <a:xfrm>
              <a:off x="2089308" y="4781489"/>
              <a:ext cx="3362531" cy="139174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Using max_features = 500,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most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of the trials for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different text splices 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showed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validation loss decreasing 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and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accuracy increasing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5379DB1-DF7E-4EF0-A913-E8C07D2FA577}"/>
                </a:ext>
              </a:extLst>
            </p:cNvPr>
            <p:cNvSpPr/>
            <p:nvPr/>
          </p:nvSpPr>
          <p:spPr>
            <a:xfrm rot="5400000">
              <a:off x="3719161" y="3461414"/>
              <a:ext cx="4753676" cy="714703"/>
            </a:xfrm>
            <a:prstGeom prst="triangle">
              <a:avLst>
                <a:gd name="adj" fmla="val 5041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3E7DC42-427F-4DDB-90D7-CC9FA79AA750}"/>
                </a:ext>
              </a:extLst>
            </p:cNvPr>
            <p:cNvSpPr/>
            <p:nvPr/>
          </p:nvSpPr>
          <p:spPr>
            <a:xfrm>
              <a:off x="6740158" y="2153782"/>
              <a:ext cx="4298891" cy="3285219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Measuring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too many features 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may lead to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overtraining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as the model is trained on word frequencies specific to its training 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When measuring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maxlen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with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max_features 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set to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20000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most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trials were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affected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by the high number of features and showed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validation loss increase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and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accuracy decrease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Reading from the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end with text reversed 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with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maxlen = 20 </a:t>
              </a:r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and max_features = 500 showed the </a:t>
              </a: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same 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78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E9EC01-E212-42CB-9518-3456D98C1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2C09-0726-4B82-96C2-246D539F635B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D3BBD8-A88F-4162-8DBC-190735CE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Language 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79B40-A274-4871-8A7B-4CB63968A1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 90% of English oral speech is covered by the top 2000 most frequent words in the language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12D567-3DB3-4D9F-BF9E-FD52740973D8}"/>
              </a:ext>
            </a:extLst>
          </p:cNvPr>
          <p:cNvGrpSpPr/>
          <p:nvPr/>
        </p:nvGrpSpPr>
        <p:grpSpPr>
          <a:xfrm>
            <a:off x="1100833" y="1423643"/>
            <a:ext cx="5906603" cy="4767863"/>
            <a:chOff x="3133823" y="1417378"/>
            <a:chExt cx="5906603" cy="47678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8A6D30-494E-4DC3-BD95-CD998A5817F7}"/>
                </a:ext>
              </a:extLst>
            </p:cNvPr>
            <p:cNvSpPr/>
            <p:nvPr/>
          </p:nvSpPr>
          <p:spPr>
            <a:xfrm>
              <a:off x="3133823" y="1417379"/>
              <a:ext cx="1109709" cy="11097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87.8%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of oral speech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25F217-1385-497E-9C2E-3F3983E59FCC}"/>
                </a:ext>
              </a:extLst>
            </p:cNvPr>
            <p:cNvSpPr/>
            <p:nvPr/>
          </p:nvSpPr>
          <p:spPr>
            <a:xfrm>
              <a:off x="3133823" y="3237577"/>
              <a:ext cx="1109709" cy="11097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lvl="0" algn="ctr"/>
              <a:r>
                <a:rPr lang="en-US" sz="16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92.7%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2C7C8A-FD5A-4BF7-BAAF-38058AF22FDC}"/>
                </a:ext>
              </a:extLst>
            </p:cNvPr>
            <p:cNvSpPr/>
            <p:nvPr/>
          </p:nvSpPr>
          <p:spPr>
            <a:xfrm>
              <a:off x="3133823" y="5057776"/>
              <a:ext cx="1109709" cy="110970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lvl="0" algn="ctr"/>
              <a:r>
                <a:rPr lang="en-US" sz="16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94%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F525664-7B04-4FB8-AF0F-6E5ED5C30CBC}"/>
                </a:ext>
              </a:extLst>
            </p:cNvPr>
            <p:cNvSpPr/>
            <p:nvPr/>
          </p:nvSpPr>
          <p:spPr>
            <a:xfrm rot="5400000">
              <a:off x="3969798" y="1790241"/>
              <a:ext cx="1109710" cy="36398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86978F2-5A36-4125-AB22-0D2912FA2DBA}"/>
                </a:ext>
              </a:extLst>
            </p:cNvPr>
            <p:cNvSpPr/>
            <p:nvPr/>
          </p:nvSpPr>
          <p:spPr>
            <a:xfrm rot="5400000">
              <a:off x="3952042" y="5430638"/>
              <a:ext cx="1145222" cy="36398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5AA1BEF-F97B-4DCB-8504-47BE21A50083}"/>
                </a:ext>
              </a:extLst>
            </p:cNvPr>
            <p:cNvSpPr/>
            <p:nvPr/>
          </p:nvSpPr>
          <p:spPr>
            <a:xfrm rot="5400000">
              <a:off x="3952042" y="3601561"/>
              <a:ext cx="1145222" cy="363984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AAE3236-559F-428D-808B-610F49570A4B}"/>
                </a:ext>
              </a:extLst>
            </p:cNvPr>
            <p:cNvSpPr/>
            <p:nvPr/>
          </p:nvSpPr>
          <p:spPr>
            <a:xfrm>
              <a:off x="4788022" y="1430695"/>
              <a:ext cx="4252404" cy="10830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1000 most common English words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830F205-F05A-44D2-A2D4-C6F64D755D5D}"/>
                </a:ext>
              </a:extLst>
            </p:cNvPr>
            <p:cNvSpPr/>
            <p:nvPr/>
          </p:nvSpPr>
          <p:spPr>
            <a:xfrm>
              <a:off x="4788022" y="3250893"/>
              <a:ext cx="4252404" cy="10830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2000 most common English words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6E766A0-ABA1-48EA-ACFB-3917AB33F711}"/>
                </a:ext>
              </a:extLst>
            </p:cNvPr>
            <p:cNvSpPr/>
            <p:nvPr/>
          </p:nvSpPr>
          <p:spPr>
            <a:xfrm>
              <a:off x="4788022" y="5071092"/>
              <a:ext cx="4252404" cy="108307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3000 most common English words</a:t>
              </a:r>
            </a:p>
          </p:txBody>
        </p:sp>
      </p:grp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E3BD06F-572C-4C15-AB38-64958C977F38}"/>
              </a:ext>
            </a:extLst>
          </p:cNvPr>
          <p:cNvSpPr/>
          <p:nvPr/>
        </p:nvSpPr>
        <p:spPr>
          <a:xfrm rot="5400000">
            <a:off x="5149225" y="3439561"/>
            <a:ext cx="4753676" cy="714703"/>
          </a:xfrm>
          <a:prstGeom prst="triangle">
            <a:avLst>
              <a:gd name="adj" fmla="val 50418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2C6CD19-7335-4E69-BEAF-877CB2B81A48}"/>
              </a:ext>
            </a:extLst>
          </p:cNvPr>
          <p:cNvSpPr/>
          <p:nvPr/>
        </p:nvSpPr>
        <p:spPr>
          <a:xfrm>
            <a:off x="7976492" y="2154302"/>
            <a:ext cx="3114675" cy="3285219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Stop words 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are among the 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most common words 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the English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NLTK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hosts a list of 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100 stop words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which are generally 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removed during text preprocessing </a:t>
            </a:r>
          </a:p>
        </p:txBody>
      </p:sp>
    </p:spTree>
    <p:extLst>
      <p:ext uri="{BB962C8B-B14F-4D97-AF65-F5344CB8AC3E}">
        <p14:creationId xmlns:p14="http://schemas.microsoft.com/office/powerpoint/2010/main" val="138153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F2605-EE5B-4290-9847-71997B22A3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2C09-0726-4B82-96C2-246D539F635B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7ED43-1158-44F9-A156-2867016F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2EF68-B127-48DE-8F26-BFCD0C5AAA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Skipping top frequent words in the IMDB dataset decreases the machine learning model accuracy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BF68A6-B5B5-4DE1-8388-EEE50BC15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7675"/>
              </p:ext>
            </p:extLst>
          </p:nvPr>
        </p:nvGraphicFramePr>
        <p:xfrm>
          <a:off x="1085589" y="1434339"/>
          <a:ext cx="501041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411">
                  <a:extLst>
                    <a:ext uri="{9D8B030D-6E8A-4147-A177-3AD203B41FA5}">
                      <a16:colId xmlns:a16="http://schemas.microsoft.com/office/drawing/2014/main" val="1639687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Skip Top vs. Best Validation Accuracy 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7671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D6E89BF-1844-403A-A889-D30DD6230FD4}"/>
              </a:ext>
            </a:extLst>
          </p:cNvPr>
          <p:cNvGrpSpPr/>
          <p:nvPr/>
        </p:nvGrpSpPr>
        <p:grpSpPr>
          <a:xfrm>
            <a:off x="6493079" y="1752120"/>
            <a:ext cx="4219050" cy="1230256"/>
            <a:chOff x="7239699" y="1619074"/>
            <a:chExt cx="2986481" cy="17423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1CF2CB-A69B-4794-86B9-8C4E730BC587}"/>
                </a:ext>
              </a:extLst>
            </p:cNvPr>
            <p:cNvSpPr/>
            <p:nvPr/>
          </p:nvSpPr>
          <p:spPr>
            <a:xfrm>
              <a:off x="7239699" y="1619074"/>
              <a:ext cx="2986481" cy="51801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Model Specifications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6C7260-F761-4CC7-9222-9B1C74852009}"/>
                </a:ext>
              </a:extLst>
            </p:cNvPr>
            <p:cNvSpPr/>
            <p:nvPr/>
          </p:nvSpPr>
          <p:spPr>
            <a:xfrm>
              <a:off x="7239699" y="2145056"/>
              <a:ext cx="2986481" cy="121640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maxlen =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Words read from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beginning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A575B0-88B3-4FDE-ADB3-02E09E84C0DB}"/>
              </a:ext>
            </a:extLst>
          </p:cNvPr>
          <p:cNvGrpSpPr/>
          <p:nvPr/>
        </p:nvGrpSpPr>
        <p:grpSpPr>
          <a:xfrm>
            <a:off x="6493079" y="3092082"/>
            <a:ext cx="4219050" cy="2788247"/>
            <a:chOff x="7239699" y="1619075"/>
            <a:chExt cx="2986481" cy="1512485"/>
          </a:xfrm>
          <a:solidFill>
            <a:schemeClr val="bg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E85BFD-3981-49D6-B925-FF018F0491D6}"/>
                </a:ext>
              </a:extLst>
            </p:cNvPr>
            <p:cNvSpPr/>
            <p:nvPr/>
          </p:nvSpPr>
          <p:spPr>
            <a:xfrm>
              <a:off x="7239699" y="1619075"/>
              <a:ext cx="2986481" cy="19840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Key Takeaways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A80682-8552-4C64-BC60-9572A8A024D5}"/>
                </a:ext>
              </a:extLst>
            </p:cNvPr>
            <p:cNvSpPr/>
            <p:nvPr/>
          </p:nvSpPr>
          <p:spPr>
            <a:xfrm>
              <a:off x="7239699" y="1817196"/>
              <a:ext cx="2986481" cy="13143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As more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top frequent words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 the dataset are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ignored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model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accuracy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tends to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decrease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Although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stop words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are among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most common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words in the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English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language, they are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not necessarily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the most common in this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dataset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Removing top frequent words may cause the model to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ignore key sentiment indicators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Validation loss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tended to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increase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and validation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accuracy decreased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for </a:t>
              </a:r>
              <a:r>
                <a:rPr lang="en-US" sz="14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max_features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= 2000</a:t>
              </a:r>
            </a:p>
          </p:txBody>
        </p:sp>
      </p:grp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67F06AD-79DD-43BC-A96A-210FC9B43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478098"/>
              </p:ext>
            </p:extLst>
          </p:nvPr>
        </p:nvGraphicFramePr>
        <p:xfrm>
          <a:off x="1085589" y="1769619"/>
          <a:ext cx="5010410" cy="441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754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A64EE-2355-45F8-AE31-EF71FB6B3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2C09-0726-4B82-96C2-246D539F635B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A7F6A-87D3-4697-8B8E-62B25357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6E983-DEE8-4B0A-A980-5C8C2D8B13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Removing stop words initially makes the model perform better than when stop words are included, but is outperformed when maxlen is about 100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EDE56A-7481-43B0-A522-6F5ACDC4A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9205"/>
              </p:ext>
            </p:extLst>
          </p:nvPr>
        </p:nvGraphicFramePr>
        <p:xfrm>
          <a:off x="1085589" y="1434339"/>
          <a:ext cx="5010411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411">
                  <a:extLst>
                    <a:ext uri="{9D8B030D-6E8A-4147-A177-3AD203B41FA5}">
                      <a16:colId xmlns:a16="http://schemas.microsoft.com/office/drawing/2014/main" val="1639687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Stop Words vs. Best Validation Accuracy 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7671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F5B5592-0933-44D1-9CA2-E47477F9D9DA}"/>
              </a:ext>
            </a:extLst>
          </p:cNvPr>
          <p:cNvGrpSpPr/>
          <p:nvPr/>
        </p:nvGrpSpPr>
        <p:grpSpPr>
          <a:xfrm>
            <a:off x="6493079" y="1752120"/>
            <a:ext cx="4219050" cy="1230256"/>
            <a:chOff x="7239699" y="1619074"/>
            <a:chExt cx="2986481" cy="17423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E4A1F3-5777-4F5E-B10A-40ABC64DD161}"/>
                </a:ext>
              </a:extLst>
            </p:cNvPr>
            <p:cNvSpPr/>
            <p:nvPr/>
          </p:nvSpPr>
          <p:spPr>
            <a:xfrm>
              <a:off x="7239699" y="1619074"/>
              <a:ext cx="2986481" cy="51801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Model Specifications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A827B0-E1B7-4E38-938F-AE6C485A8AD2}"/>
                </a:ext>
              </a:extLst>
            </p:cNvPr>
            <p:cNvSpPr/>
            <p:nvPr/>
          </p:nvSpPr>
          <p:spPr>
            <a:xfrm>
              <a:off x="7239699" y="2145056"/>
              <a:ext cx="2986481" cy="121640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max_features =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500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Words read from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beginning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B747E7-BF08-4C0F-B77B-073F08CD6C0F}"/>
              </a:ext>
            </a:extLst>
          </p:cNvPr>
          <p:cNvGrpSpPr/>
          <p:nvPr/>
        </p:nvGrpSpPr>
        <p:grpSpPr>
          <a:xfrm>
            <a:off x="6493079" y="3092082"/>
            <a:ext cx="4219050" cy="2788247"/>
            <a:chOff x="7239699" y="1619075"/>
            <a:chExt cx="2986481" cy="1512485"/>
          </a:xfrm>
          <a:solidFill>
            <a:schemeClr val="bg2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F55113-2078-4ABD-B53D-8B413C5A0256}"/>
                </a:ext>
              </a:extLst>
            </p:cNvPr>
            <p:cNvSpPr/>
            <p:nvPr/>
          </p:nvSpPr>
          <p:spPr>
            <a:xfrm>
              <a:off x="7239699" y="1619075"/>
              <a:ext cx="2986481" cy="198407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Key Takeaways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8F75F1-8FDA-49E2-8078-344A9C0220F4}"/>
                </a:ext>
              </a:extLst>
            </p:cNvPr>
            <p:cNvSpPr/>
            <p:nvPr/>
          </p:nvSpPr>
          <p:spPr>
            <a:xfrm>
              <a:off x="7239699" y="1817196"/>
              <a:ext cx="2986481" cy="13143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Removing stop words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from the dataset makes the model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more accurate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for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maxlen less than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around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100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Afterwards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the model performs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better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when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stop words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are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included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Some stop words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such as ‘not’ may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affect the sentiment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of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surrounding words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, and the resulting effect can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add up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as review </a:t>
              </a:r>
              <a:r>
                <a:rPr lang="en-US" sz="1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length increases</a:t>
              </a:r>
            </a:p>
          </p:txBody>
        </p:sp>
      </p:grp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FD280D3-72EA-48B8-B160-15230867E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791947"/>
              </p:ext>
            </p:extLst>
          </p:nvPr>
        </p:nvGraphicFramePr>
        <p:xfrm>
          <a:off x="1085588" y="1769618"/>
          <a:ext cx="5010411" cy="441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3890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oyager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4DD84A18-60CD-D048-B828-4BC39D0EF617}" vid="{68332FC3-F764-6141-ABA0-7425A2B514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1385</Words>
  <Application>Microsoft Office PowerPoint</Application>
  <PresentationFormat>Widescreen</PresentationFormat>
  <Paragraphs>216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Voyager Theme</vt:lpstr>
      <vt:lpstr>think-cell Slide</vt:lpstr>
      <vt:lpstr>UNT REU 2019 Report</vt:lpstr>
      <vt:lpstr>Text Processing</vt:lpstr>
      <vt:lpstr>Maximum Length</vt:lpstr>
      <vt:lpstr>Maximum Number of Features</vt:lpstr>
      <vt:lpstr>Text Splicing Methods</vt:lpstr>
      <vt:lpstr>Training and Validation Trends</vt:lpstr>
      <vt:lpstr>English Language Statistics</vt:lpstr>
      <vt:lpstr>Word Frequencies</vt:lpstr>
      <vt:lpstr>Stop Words</vt:lpstr>
      <vt:lpstr>Convolutional Neural Networks</vt:lpstr>
      <vt:lpstr>Convolutional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 REU 2019 Report</dc:title>
  <dc:creator>Shreya Mohanty</dc:creator>
  <cp:lastModifiedBy>Shreya Mohanty</cp:lastModifiedBy>
  <cp:revision>29</cp:revision>
  <dcterms:created xsi:type="dcterms:W3CDTF">2019-07-16T18:06:46Z</dcterms:created>
  <dcterms:modified xsi:type="dcterms:W3CDTF">2019-07-19T06:48:43Z</dcterms:modified>
</cp:coreProperties>
</file>