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68" r:id="rId7"/>
    <p:sldId id="271" r:id="rId8"/>
    <p:sldId id="273" r:id="rId9"/>
    <p:sldId id="272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 tool/mobile app for Indian Sign Language (ISL) generator from audio-visual content in English/Hindi to ISL content and vice-versa.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205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/>
                <a:gridCol w="3333675"/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20211CSE0164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Siva </a:t>
                      </a:r>
                      <a:r>
                        <a:rPr lang="en-GB" sz="1800" b="1" u="none" strike="noStrike" cap="none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Sahithi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20211CSE0884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 Manoj Kumar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20221LCS0005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Shreyank</a:t>
                      </a: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Shankar S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 . </a:t>
            </a:r>
            <a:r>
              <a:rPr lang="en-GB" sz="17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Abdul </a:t>
            </a:r>
            <a:r>
              <a:rPr lang="en-GB" sz="17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Kadhar</a:t>
            </a:r>
            <a:r>
              <a:rPr lang="en-GB" sz="17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Associate Professor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B.Tech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Asif Mohammed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Amarnatha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J L, Dr. Jayanthi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Kamalasekaran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Ministry of Social Justice and Empowerment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: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GB" dirty="0"/>
              <a:t>There is a significant communication gap for the deaf and hard-of-hearing community due to the lack of real-time, automated Indian Sign Language (ISL) translation tools. This project aims to develop an AI-powered tool/mobile application capable of converting spoken and visual content in English/Hindi into ISL and vice versa. The tool will leverage speech-to-text, natural language processing (NLP), computer vision, and deep learning to generate real-time ISL translations, enhancing accessibility for individuals relying on sign language.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 Simple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https://github.com/shreyank2000/AI-tool-for-ISL-generator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76200" indent="0">
              <a:buNone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Problem Understanding :</a:t>
            </a:r>
            <a:endParaRPr lang="en-GB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problem statement focuses on developing an AI tool or mobile application capable of converting audio-visual content in English or Hindi into Indian Sign Language (ISL) and vice-versa. This solution aims to bridge the communication gap between the hearing-impaired community and the general population.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Challenges:</a:t>
            </a:r>
            <a:endParaRPr lang="en-GB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Language Processing: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Translating English/Hindi audio or text into ISL, which is a visual-gestural language with its own grammar and structure.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Sign Language Generation: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Creating accurate ISL gestures using animated avatars or video-based models.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Speech-to-Text Accuracy: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Ensuring high precision in converting spoken language into text before translating it into ISL.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latin typeface="Calisto MT" panose="02040603050505030304" pitchFamily="18" charset="0"/>
                <a:cs typeface="Calibri" panose="020F0502020204030204" pitchFamily="34" charset="0"/>
              </a:rPr>
              <a:t>Gesture Recognition (For ISL to Text/Speech):</a:t>
            </a:r>
            <a:r>
              <a:rPr lang="en-GB" sz="2000" dirty="0">
                <a:latin typeface="Calisto MT" panose="02040603050505030304" pitchFamily="18" charset="0"/>
                <a:cs typeface="Calibri" panose="020F0502020204030204" pitchFamily="34" charset="0"/>
              </a:rPr>
              <a:t> Accurately interpreting ISL gestures from video input and converting them into Hindi/English text/audio.</a:t>
            </a:r>
            <a:endParaRPr lang="en-GB" sz="2000" dirty="0">
              <a:latin typeface="Calisto MT" panose="02040603050505030304" pitchFamily="18" charset="0"/>
              <a:cs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GB" sz="2000" b="1" dirty="0">
                <a:latin typeface="Calisto MT" panose="02040603050505030304" pitchFamily="18" charset="0"/>
                <a:cs typeface="Calibri" panose="020F0502020204030204" pitchFamily="34" charset="0"/>
              </a:rPr>
              <a:t>Real-time Processing:</a:t>
            </a:r>
            <a:r>
              <a:rPr lang="en-GB" sz="2000" dirty="0">
                <a:latin typeface="Calisto MT" panose="02040603050505030304" pitchFamily="18" charset="0"/>
                <a:cs typeface="Calibri" panose="020F0502020204030204" pitchFamily="34" charset="0"/>
              </a:rPr>
              <a:t> Developing a model that works in real-time for live conversations.</a:t>
            </a:r>
            <a:endParaRPr lang="en-GB" sz="2000" dirty="0">
              <a:latin typeface="Calisto MT" panose="02040603050505030304" pitchFamily="18" charset="0"/>
              <a:cs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GB" sz="2000" b="1" dirty="0">
                <a:latin typeface="Calisto MT" panose="02040603050505030304" pitchFamily="18" charset="0"/>
                <a:cs typeface="Calibri" panose="020F0502020204030204" pitchFamily="34" charset="0"/>
              </a:rPr>
              <a:t>Hardware &amp; Software Integration:</a:t>
            </a:r>
            <a:r>
              <a:rPr lang="en-GB" sz="2000" dirty="0">
                <a:latin typeface="Calisto MT" panose="02040603050505030304" pitchFamily="18" charset="0"/>
                <a:cs typeface="Calibri" panose="020F0502020204030204" pitchFamily="34" charset="0"/>
              </a:rPr>
              <a:t> Supporting mobile and web platforms with necessary computational power for AI processing.</a:t>
            </a:r>
            <a:endParaRPr lang="en-GB" sz="2000" dirty="0">
              <a:latin typeface="Calisto MT" panose="02040603050505030304" pitchFamily="18" charset="0"/>
              <a:cs typeface="Calibri" panose="020F0502020204030204" pitchFamily="34" charset="0"/>
            </a:endParaRPr>
          </a:p>
          <a:p>
            <a:pPr marL="76200" indent="0">
              <a:buNone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Speech Processing: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Google Speech-to-Text, Whisper AI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Natural Language Processing (NLP):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Transformer-based models, BERT, GPT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Computer Vision: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OpenCV,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MediaPipe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, TensorFlow/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Sign Language Recognition &amp; Generation: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LSTM, CNN, Gesture Recognition Models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Backend Development: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Python (Flask/Django), Node.js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Frontend Development: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React Native (for mobile app), HTML/CSS/JS (for web app)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Database: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Firebase, PostgreSQL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Cloud Services: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AWS, Google Cloud, Azure (for deployment &amp; scaling)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Python, TensorFlow/</a:t>
            </a:r>
            <a:r>
              <a:rPr lang="en-GB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OpenCV, </a:t>
            </a:r>
            <a:r>
              <a:rPr lang="en-GB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MediaPipe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Google Speech API, Whisper AI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Flask/Django for backend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React Native for mobile UI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Firebase/PostgreSQL for database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sz="1700" b="1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Hardware</a:t>
            </a:r>
            <a:r>
              <a:rPr lang="en-GB" sz="1700" b="1" dirty="0">
                <a:latin typeface="Cambria" panose="02040503050406030204" pitchFamily="18" charset="0"/>
                <a:ea typeface="Cambria" panose="02040503050406030204" pitchFamily="18" charset="0"/>
              </a:rPr>
              <a:t> Requirements:</a:t>
            </a:r>
            <a:endParaRPr lang="en-GB" sz="17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GPU-enabled system for AI model training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Smartphones/Tablets for real-time testing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Camera-enabled devices for gesture recognition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/>
              <a:t>Timeline of the Project (Gantt Chart)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GB" sz="1800" b="1" dirty="0">
                <a:latin typeface="Cambria" panose="02040503050406030204" pitchFamily="18" charset="0"/>
                <a:ea typeface="Cambria" panose="02040503050406030204" pitchFamily="18" charset="0"/>
              </a:rPr>
              <a:t>Timeline:</a:t>
            </a:r>
            <a:endParaRPr lang="en-GB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GB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175" y="1470211"/>
            <a:ext cx="8829649" cy="47602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GB" sz="2000" dirty="0"/>
              <a:t>[1] A. Graves, "Generating Sequences With Recurrent Neural Networks," </a:t>
            </a:r>
            <a:r>
              <a:rPr lang="en-GB" sz="2000" i="1" dirty="0" err="1"/>
              <a:t>arXiv</a:t>
            </a:r>
            <a:r>
              <a:rPr lang="en-GB" sz="2000" i="1" dirty="0"/>
              <a:t> preprint arXiv:1308.0850</a:t>
            </a:r>
            <a:r>
              <a:rPr lang="en-GB" sz="2000" dirty="0"/>
              <a:t>, 2013. </a:t>
            </a:r>
            <a:endParaRPr lang="en-GB" sz="2000" dirty="0"/>
          </a:p>
          <a:p>
            <a:pPr marL="152400" indent="0">
              <a:spcBef>
                <a:spcPts val="0"/>
              </a:spcBef>
              <a:buNone/>
            </a:pPr>
            <a:r>
              <a:rPr lang="en-GB" sz="2000" dirty="0"/>
              <a:t>[2] J. Devlin, M. Chang, K. Lee, and K. Toutanova, "BERT: Pre-training of Deep Bidirectional Transformers for Language Understanding," </a:t>
            </a:r>
            <a:r>
              <a:rPr lang="en-GB" sz="2000" i="1" dirty="0" err="1"/>
              <a:t>arXiv</a:t>
            </a:r>
            <a:r>
              <a:rPr lang="en-GB" sz="2000" i="1" dirty="0"/>
              <a:t> preprint arXiv:1810.04805</a:t>
            </a:r>
            <a:r>
              <a:rPr lang="en-GB" sz="2000" dirty="0"/>
              <a:t>, 2018. </a:t>
            </a:r>
            <a:endParaRPr lang="en-GB" sz="2000" dirty="0"/>
          </a:p>
          <a:p>
            <a:pPr marL="152400" indent="0">
              <a:spcBef>
                <a:spcPts val="0"/>
              </a:spcBef>
              <a:buNone/>
            </a:pPr>
            <a:r>
              <a:rPr lang="en-GB" sz="2000" dirty="0"/>
              <a:t>[3] A. Vaswani et al., "Attention Is All You Need," in </a:t>
            </a:r>
            <a:r>
              <a:rPr lang="en-GB" sz="2000" i="1" dirty="0"/>
              <a:t>Advances in Neural Information Processing Systems (</a:t>
            </a:r>
            <a:r>
              <a:rPr lang="en-GB" sz="2000" i="1" dirty="0" err="1"/>
              <a:t>NeurIPS</a:t>
            </a:r>
            <a:r>
              <a:rPr lang="en-GB" sz="2000" i="1" dirty="0"/>
              <a:t>)</a:t>
            </a:r>
            <a:r>
              <a:rPr lang="en-GB" sz="2000" dirty="0"/>
              <a:t>, 2017. </a:t>
            </a:r>
            <a:endParaRPr lang="en-GB" sz="2000" dirty="0"/>
          </a:p>
          <a:p>
            <a:pPr marL="152400" indent="0">
              <a:spcBef>
                <a:spcPts val="0"/>
              </a:spcBef>
              <a:buNone/>
            </a:pPr>
            <a:r>
              <a:rPr lang="en-GB" sz="2000" dirty="0"/>
              <a:t>[4] F. Chollet, </a:t>
            </a:r>
            <a:r>
              <a:rPr lang="en-GB" sz="2000" i="1" dirty="0"/>
              <a:t>Deep Learning with Python</a:t>
            </a:r>
            <a:r>
              <a:rPr lang="en-GB" sz="2000" dirty="0"/>
              <a:t>, 2nd ed. Shelter Island, NY, USA: Manning Publications, 2021.</a:t>
            </a:r>
            <a:endParaRPr lang="en-GB" sz="2000" dirty="0"/>
          </a:p>
          <a:p>
            <a:pPr marL="152400" indent="0">
              <a:spcBef>
                <a:spcPts val="0"/>
              </a:spcBef>
              <a:buNone/>
            </a:pPr>
            <a:r>
              <a:rPr lang="en-GB" sz="2000" dirty="0"/>
              <a:t>[5] K. Simonyan and A. Zisserman, "Very Deep Convolutional Networks for Large-Scale Image Recognition," </a:t>
            </a:r>
            <a:r>
              <a:rPr lang="en-GB" sz="2000" i="1" dirty="0" err="1"/>
              <a:t>arXiv</a:t>
            </a:r>
            <a:r>
              <a:rPr lang="en-GB" sz="2000" i="1" dirty="0"/>
              <a:t> preprint arXiv:1409.1556</a:t>
            </a:r>
            <a:r>
              <a:rPr lang="en-GB" sz="2000" dirty="0"/>
              <a:t>, 2014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4358</Words>
  <Application>WPS Presentation</Application>
  <PresentationFormat>Widescreen</PresentationFormat>
  <Paragraphs>137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</vt:lpstr>
      <vt:lpstr>Verdana</vt:lpstr>
      <vt:lpstr>Bookman Old Style</vt:lpstr>
      <vt:lpstr>Segoe Print</vt:lpstr>
      <vt:lpstr>Cambria</vt:lpstr>
      <vt:lpstr>Calisto MT</vt:lpstr>
      <vt:lpstr>Calibri</vt:lpstr>
      <vt:lpstr>Microsoft YaHei</vt:lpstr>
      <vt:lpstr>Arial Unicode MS</vt:lpstr>
      <vt:lpstr>Bioinformatics</vt:lpstr>
      <vt:lpstr>AI tool/mobile app for Indian Sign Language (ISL) generator from audio-visual content in English/Hindi to ISL content and vice-versa.</vt:lpstr>
      <vt:lpstr>Content</vt:lpstr>
      <vt:lpstr>Problem Statement Number: </vt:lpstr>
      <vt:lpstr>Github Link</vt:lpstr>
      <vt:lpstr>Analysis of Problem Statement (contd...)</vt:lpstr>
      <vt:lpstr>Analysis of Problem Statement</vt:lpstr>
      <vt:lpstr>Analysis of Problem Statement (contd...)</vt:lpstr>
      <vt:lpstr>Timeline of the Project (Gantt Chart)</vt:lpstr>
      <vt:lpstr>References (IEEE Paper format)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ADMIN</cp:lastModifiedBy>
  <cp:revision>38</cp:revision>
  <dcterms:created xsi:type="dcterms:W3CDTF">2025-01-31T05:18:31Z</dcterms:created>
  <dcterms:modified xsi:type="dcterms:W3CDTF">2025-01-31T05:24:10Z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8E78BD72B49F4B38BDEFFB0E472CF3D6_12</vt:lpwstr>
  </property>
  <property fmtid="{D5CDD505-2E9C-101B-9397-08002B2CF9AE}" pid="3" name="KSOProductBuildVer">
    <vt:lpwstr>2057-12.2.0.19821</vt:lpwstr>
  </property>
</Properties>
</file>