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69" r:id="rId4"/>
    <p:sldId id="275" r:id="rId5"/>
    <p:sldId id="271" r:id="rId6"/>
    <p:sldId id="273" r:id="rId7"/>
    <p:sldId id="272" r:id="rId8"/>
    <p:sldId id="277" r:id="rId9"/>
    <p:sldId id="270" r:id="rId10"/>
    <p:sldId id="276" r:id="rId11"/>
    <p:sldId id="27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7310F9D-1DA6-43FB-9AB0-0175DBF4DD52}">
          <p14:sldIdLst>
            <p14:sldId id="256"/>
            <p14:sldId id="257"/>
          </p14:sldIdLst>
        </p14:section>
        <p14:section name="Untitled Section" id="{226B1571-F18F-4D66-903C-E90A733B8D83}">
          <p14:sldIdLst>
            <p14:sldId id="269"/>
            <p14:sldId id="275"/>
            <p14:sldId id="271"/>
            <p14:sldId id="273"/>
            <p14:sldId id="272"/>
            <p14:sldId id="277"/>
            <p14:sldId id="270"/>
            <p14:sldId id="276"/>
            <p14:sldId id="27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AI tool/mobile app for Indian Sign Language (ISL) generator from audio-visual content in English/Hindi to ISL content and vice-versa.</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a:solidFill>
                  <a:schemeClr val="tx1"/>
                </a:solidFill>
                <a:latin typeface="Cambria" panose="02040503050406030204" pitchFamily="18" charset="0"/>
                <a:ea typeface="Cambria" panose="02040503050406030204" pitchFamily="18" charset="0"/>
              </a:rPr>
              <a:t> 174</a:t>
            </a:r>
            <a:endParaRPr dirty="0">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031269009"/>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GB" sz="1800" b="1" u="none" strike="noStrike" cap="none" dirty="0">
                          <a:solidFill>
                            <a:schemeClr val="tx1"/>
                          </a:solidFill>
                          <a:latin typeface="Cambria" panose="02040503050406030204" pitchFamily="18" charset="0"/>
                          <a:ea typeface="Cambria" panose="02040503050406030204" pitchFamily="18" charset="0"/>
                        </a:rPr>
                        <a:t>20211CSE0164</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A Siva </a:t>
                      </a:r>
                      <a:r>
                        <a:rPr lang="en-GB" sz="1800" b="1" u="none" strike="noStrike" cap="none" dirty="0" err="1">
                          <a:solidFill>
                            <a:schemeClr val="tx1"/>
                          </a:solidFill>
                          <a:latin typeface="Cambria" panose="02040503050406030204" pitchFamily="18" charset="0"/>
                          <a:ea typeface="Cambria" panose="02040503050406030204" pitchFamily="18" charset="0"/>
                        </a:rPr>
                        <a:t>Sahithi</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20211CSE0884</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K Manoj Kumar</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20221LCS0005</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err="1">
                          <a:solidFill>
                            <a:schemeClr val="tx1"/>
                          </a:solidFill>
                          <a:latin typeface="Cambria" panose="02040503050406030204" pitchFamily="18" charset="0"/>
                          <a:ea typeface="Cambria" panose="02040503050406030204" pitchFamily="18" charset="0"/>
                        </a:rPr>
                        <a:t>Shreyank</a:t>
                      </a:r>
                      <a:r>
                        <a:rPr lang="en-GB" sz="1800" b="1" u="none" strike="noStrike" cap="none" dirty="0">
                          <a:solidFill>
                            <a:schemeClr val="tx1"/>
                          </a:solidFill>
                          <a:latin typeface="Cambria" panose="02040503050406030204" pitchFamily="18" charset="0"/>
                          <a:ea typeface="Cambria" panose="02040503050406030204" pitchFamily="18" charset="0"/>
                        </a:rPr>
                        <a:t> Shankar S</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Dr . </a:t>
            </a:r>
            <a:r>
              <a:rPr lang="en-GB" sz="1700" b="1" dirty="0">
                <a:solidFill>
                  <a:schemeClr val="tx1"/>
                </a:solidFill>
                <a:latin typeface="Cambria" panose="02040503050406030204" pitchFamily="18" charset="0"/>
                <a:ea typeface="Cambria" panose="02040503050406030204" pitchFamily="18" charset="0"/>
                <a:cs typeface="Verdana"/>
                <a:sym typeface="Verdana"/>
              </a:rPr>
              <a:t>Abdul </a:t>
            </a:r>
            <a:r>
              <a:rPr lang="en-GB" sz="1700" b="1" dirty="0" err="1">
                <a:solidFill>
                  <a:schemeClr val="tx1"/>
                </a:solidFill>
                <a:latin typeface="Cambria" panose="02040503050406030204" pitchFamily="18" charset="0"/>
                <a:ea typeface="Cambria" panose="02040503050406030204" pitchFamily="18" charset="0"/>
                <a:cs typeface="Verdana"/>
                <a:sym typeface="Verdana"/>
              </a:rPr>
              <a:t>Kadhar</a:t>
            </a:r>
            <a:r>
              <a:rPr lang="en-GB" sz="1700" b="1" dirty="0">
                <a:solidFill>
                  <a:schemeClr val="tx1"/>
                </a:solidFill>
                <a:latin typeface="Cambria" panose="02040503050406030204" pitchFamily="18" charset="0"/>
                <a:ea typeface="Cambria" panose="02040503050406030204" pitchFamily="18" charset="0"/>
                <a:cs typeface="Verdana"/>
                <a:sym typeface="Verdana"/>
              </a:rPr>
              <a:t> A</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Associate Professor</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School of Computer Science and Engineering</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Presidency University</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 L, Dr. Jayanthi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Kamalasekaran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Dr. Abdul Khadar A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4D0E-0EA7-4849-E02C-629BA660ADB5}"/>
              </a:ext>
            </a:extLst>
          </p:cNvPr>
          <p:cNvSpPr>
            <a:spLocks noGrp="1"/>
          </p:cNvSpPr>
          <p:nvPr>
            <p:ph type="title"/>
          </p:nvPr>
        </p:nvSpPr>
        <p:spPr/>
        <p:txBody>
          <a:bodyPr/>
          <a:lstStyle/>
          <a:p>
            <a:r>
              <a:rPr lang="de-DE" dirty="0"/>
              <a:t>Expected Outcomes                                                   </a:t>
            </a:r>
            <a:endParaRPr lang="en-IN" dirty="0"/>
          </a:p>
        </p:txBody>
      </p:sp>
      <p:sp>
        <p:nvSpPr>
          <p:cNvPr id="3" name="Text Placeholder 2">
            <a:extLst>
              <a:ext uri="{FF2B5EF4-FFF2-40B4-BE49-F238E27FC236}">
                <a16:creationId xmlns:a16="http://schemas.microsoft.com/office/drawing/2014/main" id="{CB03EBF8-46D5-A2B4-23DD-ACFED208F92F}"/>
              </a:ext>
            </a:extLst>
          </p:cNvPr>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A functional AI-powered ISL translator for real-time use.</a:t>
            </a:r>
          </a:p>
          <a:p>
            <a:r>
              <a:rPr lang="en-US" dirty="0">
                <a:latin typeface="Cambria" panose="02040503050406030204" pitchFamily="18" charset="0"/>
                <a:ea typeface="Cambria" panose="02040503050406030204" pitchFamily="18" charset="0"/>
              </a:rPr>
              <a:t>High-accuracy speech-to-text conversion for English &amp; Hindi.</a:t>
            </a:r>
          </a:p>
          <a:p>
            <a:r>
              <a:rPr lang="en-US" dirty="0">
                <a:latin typeface="Cambria" panose="02040503050406030204" pitchFamily="18" charset="0"/>
                <a:ea typeface="Cambria" panose="02040503050406030204" pitchFamily="18" charset="0"/>
              </a:rPr>
              <a:t>Gesture recognition system that converts ISL gestures into text/audio.</a:t>
            </a:r>
          </a:p>
          <a:p>
            <a:r>
              <a:rPr lang="en-US" dirty="0">
                <a:latin typeface="Cambria" panose="02040503050406030204" pitchFamily="18" charset="0"/>
                <a:ea typeface="Cambria" panose="02040503050406030204" pitchFamily="18" charset="0"/>
              </a:rPr>
              <a:t>Deployment on mobile and web platforms for accessibility.</a:t>
            </a:r>
          </a:p>
          <a:p>
            <a:endParaRPr lang="en-IN" dirty="0"/>
          </a:p>
        </p:txBody>
      </p:sp>
      <p:pic>
        <p:nvPicPr>
          <p:cNvPr id="4" name="Picture 3">
            <a:extLst>
              <a:ext uri="{FF2B5EF4-FFF2-40B4-BE49-F238E27FC236}">
                <a16:creationId xmlns:a16="http://schemas.microsoft.com/office/drawing/2014/main" id="{F72C83A4-98BB-56E5-279B-9AE57D2B54E3}"/>
              </a:ext>
            </a:extLst>
          </p:cNvPr>
          <p:cNvPicPr>
            <a:picLocks noChangeAspect="1"/>
          </p:cNvPicPr>
          <p:nvPr/>
        </p:nvPicPr>
        <p:blipFill>
          <a:blip r:embed="rId2"/>
          <a:stretch>
            <a:fillRect/>
          </a:stretch>
        </p:blipFill>
        <p:spPr>
          <a:xfrm>
            <a:off x="10958135" y="0"/>
            <a:ext cx="1233865" cy="983712"/>
          </a:xfrm>
          <a:prstGeom prst="rect">
            <a:avLst/>
          </a:prstGeom>
        </p:spPr>
      </p:pic>
    </p:spTree>
    <p:extLst>
      <p:ext uri="{BB962C8B-B14F-4D97-AF65-F5344CB8AC3E}">
        <p14:creationId xmlns:p14="http://schemas.microsoft.com/office/powerpoint/2010/main" val="1234752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8A9E-B6F0-EFBF-A731-0DCBB641B2BD}"/>
              </a:ext>
            </a:extLst>
          </p:cNvPr>
          <p:cNvSpPr>
            <a:spLocks noGrp="1"/>
          </p:cNvSpPr>
          <p:nvPr>
            <p:ph type="title"/>
          </p:nvPr>
        </p:nvSpPr>
        <p:spPr/>
        <p:txBody>
          <a:bodyPr/>
          <a:lstStyle/>
          <a:p>
            <a:r>
              <a:rPr lang="de-DE" dirty="0"/>
              <a:t>Conclusion                                                                   </a:t>
            </a:r>
            <a:endParaRPr lang="en-IN" dirty="0"/>
          </a:p>
        </p:txBody>
      </p:sp>
      <p:sp>
        <p:nvSpPr>
          <p:cNvPr id="3" name="Text Placeholder 2">
            <a:extLst>
              <a:ext uri="{FF2B5EF4-FFF2-40B4-BE49-F238E27FC236}">
                <a16:creationId xmlns:a16="http://schemas.microsoft.com/office/drawing/2014/main" id="{28EFA273-B058-8816-BE4C-DC70693A3B5B}"/>
              </a:ext>
            </a:extLst>
          </p:cNvPr>
          <p:cNvSpPr>
            <a:spLocks noGrp="1"/>
          </p:cNvSpPr>
          <p:nvPr>
            <p:ph type="body" idx="1"/>
          </p:nvPr>
        </p:nvSpPr>
        <p:spPr/>
        <p:txBody>
          <a:bodyPr>
            <a:normAutofit/>
          </a:bodyPr>
          <a:lstStyle/>
          <a:p>
            <a:pPr marL="76200" indent="0">
              <a:buNone/>
            </a:pPr>
            <a:r>
              <a:rPr lang="en-US" sz="2000" dirty="0">
                <a:latin typeface="Cambria" panose="02040503050406030204" pitchFamily="18" charset="0"/>
                <a:ea typeface="Cambria" panose="02040503050406030204" pitchFamily="18" charset="0"/>
              </a:rPr>
              <a:t>This project aims to bridge the communication gap for the deaf and hard-of-hearing community by developing an AI-powered Indian Sign Language (ISL) translation tool. By leveraging speech processing, NLP, and computer vision, the system enables real-time, bidirectional translation between English/Hindi and ISL.</a:t>
            </a:r>
          </a:p>
          <a:p>
            <a:pPr marL="76200" indent="0">
              <a:buNone/>
            </a:pPr>
            <a:r>
              <a:rPr lang="en-US" sz="2000" b="1" dirty="0">
                <a:latin typeface="Cambria" panose="02040503050406030204" pitchFamily="18" charset="0"/>
                <a:ea typeface="Cambria" panose="02040503050406030204" pitchFamily="18" charset="0"/>
              </a:rPr>
              <a:t>Future Scope:</a:t>
            </a:r>
          </a:p>
          <a:p>
            <a:r>
              <a:rPr lang="en-US" sz="2000" dirty="0">
                <a:latin typeface="Cambria" panose="02040503050406030204" pitchFamily="18" charset="0"/>
                <a:ea typeface="Cambria" panose="02040503050406030204" pitchFamily="18" charset="0"/>
              </a:rPr>
              <a:t>Expand language support to include regional Indian languages.</a:t>
            </a:r>
          </a:p>
          <a:p>
            <a:r>
              <a:rPr lang="en-US" sz="2000" dirty="0">
                <a:latin typeface="Cambria" panose="02040503050406030204" pitchFamily="18" charset="0"/>
                <a:ea typeface="Cambria" panose="02040503050406030204" pitchFamily="18" charset="0"/>
              </a:rPr>
              <a:t>Improve AI model efficiency for better accuracy and faster processing.</a:t>
            </a:r>
          </a:p>
          <a:p>
            <a:r>
              <a:rPr lang="en-US" sz="2000" dirty="0">
                <a:latin typeface="Cambria" panose="02040503050406030204" pitchFamily="18" charset="0"/>
                <a:ea typeface="Cambria" panose="02040503050406030204" pitchFamily="18" charset="0"/>
              </a:rPr>
              <a:t>Integrate AR/VR for interactive learning and sign language education.</a:t>
            </a:r>
          </a:p>
          <a:p>
            <a:pPr marL="76200" indent="0">
              <a:buNone/>
            </a:pPr>
            <a:r>
              <a:rPr lang="en-US" sz="2000" dirty="0">
                <a:latin typeface="Cambria" panose="02040503050406030204" pitchFamily="18" charset="0"/>
                <a:ea typeface="Cambria" panose="02040503050406030204" pitchFamily="18" charset="0"/>
              </a:rPr>
              <a:t>By combining advanced AI technologies with a human-centric approach, this project contributes to a more inclusive and accessible communication system, empowering individuals who rely on ISL for daily interactions.</a:t>
            </a:r>
          </a:p>
          <a:p>
            <a:endParaRPr lang="en-IN" sz="20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E3BFC122-01FC-37A5-D30F-F434C5CADC75}"/>
              </a:ext>
            </a:extLst>
          </p:cNvPr>
          <p:cNvPicPr>
            <a:picLocks noChangeAspect="1"/>
          </p:cNvPicPr>
          <p:nvPr/>
        </p:nvPicPr>
        <p:blipFill>
          <a:blip r:embed="rId2"/>
          <a:stretch>
            <a:fillRect/>
          </a:stretch>
        </p:blipFill>
        <p:spPr>
          <a:xfrm>
            <a:off x="10958135" y="-31142"/>
            <a:ext cx="1233865" cy="983712"/>
          </a:xfrm>
          <a:prstGeom prst="rect">
            <a:avLst/>
          </a:prstGeom>
        </p:spPr>
      </p:pic>
    </p:spTree>
    <p:extLst>
      <p:ext uri="{BB962C8B-B14F-4D97-AF65-F5344CB8AC3E}">
        <p14:creationId xmlns:p14="http://schemas.microsoft.com/office/powerpoint/2010/main" val="1405987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GB" sz="2000" dirty="0"/>
              <a:t>[1] A. Graves, "Generating Sequences With Recurrent Neural Networks," </a:t>
            </a:r>
            <a:r>
              <a:rPr lang="en-GB" sz="2000" i="1" dirty="0" err="1"/>
              <a:t>arXiv</a:t>
            </a:r>
            <a:r>
              <a:rPr lang="en-GB" sz="2000" i="1" dirty="0"/>
              <a:t> preprint arXiv:1308.0850</a:t>
            </a:r>
            <a:r>
              <a:rPr lang="en-GB" sz="2000" dirty="0"/>
              <a:t>, 2013. </a:t>
            </a:r>
          </a:p>
          <a:p>
            <a:pPr marL="152400" indent="0">
              <a:spcBef>
                <a:spcPts val="0"/>
              </a:spcBef>
              <a:buNone/>
            </a:pPr>
            <a:r>
              <a:rPr lang="en-GB" sz="2000" dirty="0"/>
              <a:t>[2] J. Devlin, M. Chang, K. Lee, and K. Toutanova, "BERT: Pre-training of Deep Bidirectional Transformers for Language Understanding," </a:t>
            </a:r>
            <a:r>
              <a:rPr lang="en-GB" sz="2000" i="1" dirty="0" err="1"/>
              <a:t>arXiv</a:t>
            </a:r>
            <a:r>
              <a:rPr lang="en-GB" sz="2000" i="1" dirty="0"/>
              <a:t> preprint arXiv:1810.04805</a:t>
            </a:r>
            <a:r>
              <a:rPr lang="en-GB" sz="2000" dirty="0"/>
              <a:t>, 2018. </a:t>
            </a:r>
          </a:p>
          <a:p>
            <a:pPr marL="152400" indent="0">
              <a:spcBef>
                <a:spcPts val="0"/>
              </a:spcBef>
              <a:buNone/>
            </a:pPr>
            <a:r>
              <a:rPr lang="en-GB" sz="2000" dirty="0"/>
              <a:t>[3] A. Vaswani et al., "Attention Is All You Need," in </a:t>
            </a:r>
            <a:r>
              <a:rPr lang="en-GB" sz="2000" i="1" dirty="0"/>
              <a:t>Advances in Neural Information Processing Systems (</a:t>
            </a:r>
            <a:r>
              <a:rPr lang="en-GB" sz="2000" i="1" dirty="0" err="1"/>
              <a:t>NeurIPS</a:t>
            </a:r>
            <a:r>
              <a:rPr lang="en-GB" sz="2000" i="1" dirty="0"/>
              <a:t>)</a:t>
            </a:r>
            <a:r>
              <a:rPr lang="en-GB" sz="2000" dirty="0"/>
              <a:t>, 2017. </a:t>
            </a:r>
          </a:p>
          <a:p>
            <a:pPr marL="152400" indent="0">
              <a:spcBef>
                <a:spcPts val="0"/>
              </a:spcBef>
              <a:buNone/>
            </a:pPr>
            <a:r>
              <a:rPr lang="en-GB" sz="2000" dirty="0"/>
              <a:t>[4] F. Chollet, </a:t>
            </a:r>
            <a:r>
              <a:rPr lang="en-GB" sz="2000" i="1" dirty="0"/>
              <a:t>Deep Learning with Python</a:t>
            </a:r>
            <a:r>
              <a:rPr lang="en-GB" sz="2000" dirty="0"/>
              <a:t>, 2nd ed. Shelter Island, NY, USA: Manning Publications, 2021.</a:t>
            </a:r>
          </a:p>
          <a:p>
            <a:pPr marL="152400" indent="0">
              <a:spcBef>
                <a:spcPts val="0"/>
              </a:spcBef>
              <a:buNone/>
            </a:pPr>
            <a:r>
              <a:rPr lang="en-GB" sz="2000" dirty="0"/>
              <a:t>[5] K. Simonyan and A. Zisserman, "Very Deep Convolutional Networks for Large-Scale Image Recognition," </a:t>
            </a:r>
            <a:r>
              <a:rPr lang="en-GB" sz="2000" i="1" dirty="0" err="1"/>
              <a:t>arXiv</a:t>
            </a:r>
            <a:r>
              <a:rPr lang="en-GB" sz="2000" i="1" dirty="0"/>
              <a:t> preprint arXiv:1409.1556</a:t>
            </a:r>
            <a:r>
              <a:rPr lang="en-GB" sz="2000" dirty="0"/>
              <a:t>, 2014</a:t>
            </a: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DD33D05E-DFFE-4D7E-428A-12935DCC623C}"/>
              </a:ext>
            </a:extLst>
          </p:cNvPr>
          <p:cNvPicPr>
            <a:picLocks noChangeAspect="1"/>
          </p:cNvPicPr>
          <p:nvPr/>
        </p:nvPicPr>
        <p:blipFill>
          <a:blip r:embed="rId3"/>
          <a:stretch>
            <a:fillRect/>
          </a:stretch>
        </p:blipFill>
        <p:spPr>
          <a:xfrm>
            <a:off x="10958135" y="-31142"/>
            <a:ext cx="1233865" cy="9837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76200" indent="0">
              <a:buNone/>
            </a:pPr>
            <a:r>
              <a:rPr lang="en-US" sz="1800" b="1" dirty="0">
                <a:latin typeface="Cambria" panose="02040503050406030204" pitchFamily="18" charset="0"/>
                <a:ea typeface="Cambria" panose="02040503050406030204" pitchFamily="18" charset="0"/>
              </a:rPr>
              <a:t>General Introduction:</a:t>
            </a:r>
          </a:p>
          <a:p>
            <a:pPr marL="76200" indent="0">
              <a:buNone/>
            </a:pPr>
            <a:r>
              <a:rPr lang="en-US" sz="1600" dirty="0">
                <a:latin typeface="Cambria" panose="02040503050406030204" pitchFamily="18" charset="0"/>
                <a:ea typeface="Cambria" panose="02040503050406030204" pitchFamily="18" charset="0"/>
              </a:rPr>
              <a:t>With the growing need for inclusivity in communication, Indian Sign Language (ISL) translation remains a major challenge for the deaf and hard-of-hearing community. Current solutions either lack real-time capabilities or require human interpreters, which are not always accessible. This project aims to develop an AI-powered tool that enables seamless translation between English/Hindi and ISL using speech processing, NLP, and computer vision. By leveraging advanced AI models, this system will help improve communication accessibility and inclusivity for individuals who rely on ISL.</a:t>
            </a:r>
          </a:p>
          <a:p>
            <a:pPr marL="76200" indent="0">
              <a:buNone/>
            </a:pPr>
            <a:r>
              <a:rPr lang="en-US" sz="1800" b="1" dirty="0">
                <a:latin typeface="Cambria" panose="02040503050406030204" pitchFamily="18" charset="0"/>
                <a:ea typeface="Cambria" panose="02040503050406030204" pitchFamily="18" charset="0"/>
              </a:rPr>
              <a:t>Introduction to the Domain:</a:t>
            </a:r>
          </a:p>
          <a:p>
            <a:pPr marL="76200" indent="0">
              <a:buNone/>
            </a:pPr>
            <a:r>
              <a:rPr lang="en-US" sz="1600" dirty="0">
                <a:latin typeface="Cambria" panose="02040503050406030204" pitchFamily="18" charset="0"/>
                <a:ea typeface="Cambria" panose="02040503050406030204" pitchFamily="18" charset="0"/>
              </a:rPr>
              <a:t>This project falls under the domains of Natural Language Processing (NLP), Computer Vision, and Deep Learning. It focuses on speech-to-text conversion, sign language recognition, and real-time AI translation. The system will utilize gesture detection algorithms, deep learning models, and NLP techniques to translate spoken or textual content into ISL gestures and vice versa. By integrating AI-based gesture recognition and language processing, the tool will act as an effective bridge between the deaf community and the hearing population.</a:t>
            </a:r>
          </a:p>
          <a:p>
            <a:pPr marL="76200" indent="0">
              <a:buNone/>
            </a:pPr>
            <a:endParaRPr lang="en-US" sz="1600" dirty="0">
              <a:latin typeface="Cambria" panose="02040503050406030204" pitchFamily="18" charset="0"/>
              <a:ea typeface="Cambria" panose="02040503050406030204" pitchFamily="18" charset="0"/>
            </a:endParaRPr>
          </a:p>
          <a:p>
            <a:pPr marL="76200" indent="0">
              <a:buNone/>
            </a:pPr>
            <a:endParaRPr lang="en-US" dirty="0"/>
          </a:p>
          <a:p>
            <a:pPr marL="152400" indent="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C3C369F6-9EC8-4690-FD8F-185D21DE2ADD}"/>
              </a:ext>
            </a:extLst>
          </p:cNvPr>
          <p:cNvPicPr>
            <a:picLocks noChangeAspect="1"/>
          </p:cNvPicPr>
          <p:nvPr/>
        </p:nvPicPr>
        <p:blipFill>
          <a:blip r:embed="rId3"/>
          <a:stretch>
            <a:fillRect/>
          </a:stretch>
        </p:blipFill>
        <p:spPr>
          <a:xfrm>
            <a:off x="10958135" y="0"/>
            <a:ext cx="1233865" cy="9837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Literature Review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Existing Methods</a:t>
            </a:r>
          </a:p>
          <a:p>
            <a:pPr marL="342900" lvl="0" indent="-190500" algn="just">
              <a:spcBef>
                <a:spcPts val="0"/>
              </a:spcBef>
              <a:buNone/>
            </a:pPr>
            <a:r>
              <a:rPr lang="en-US" sz="1300" dirty="0">
                <a:latin typeface="Cambria" panose="02040503050406030204" pitchFamily="18" charset="0"/>
                <a:ea typeface="Cambria" panose="02040503050406030204" pitchFamily="18" charset="0"/>
              </a:rPr>
              <a:t> </a:t>
            </a:r>
            <a:r>
              <a:rPr lang="en-US" sz="1400" b="1" dirty="0">
                <a:latin typeface="Cambria" panose="02040503050406030204" pitchFamily="18" charset="0"/>
                <a:ea typeface="Cambria" panose="02040503050406030204" pitchFamily="18" charset="0"/>
              </a:rPr>
              <a:t>Several existing approaches attempt to facilitate Indian Sign Language (ISL) translation, but each has limitations:</a:t>
            </a:r>
          </a:p>
          <a:p>
            <a:r>
              <a:rPr lang="en-US" sz="1400" b="1" dirty="0">
                <a:latin typeface="Cambria" panose="02040503050406030204" pitchFamily="18" charset="0"/>
                <a:ea typeface="Cambria" panose="02040503050406030204" pitchFamily="18" charset="0"/>
              </a:rPr>
              <a:t>Manual ISL Interpretation </a:t>
            </a:r>
            <a:r>
              <a:rPr lang="en-US" sz="1400" dirty="0">
                <a:latin typeface="Cambria" panose="02040503050406030204" pitchFamily="18" charset="0"/>
                <a:ea typeface="Cambria" panose="02040503050406030204" pitchFamily="18" charset="0"/>
              </a:rPr>
              <a:t>– Requires human interpreters, which is costly and not always available.</a:t>
            </a:r>
          </a:p>
          <a:p>
            <a:r>
              <a:rPr lang="en-US" sz="1400" b="1" dirty="0">
                <a:latin typeface="Cambria" panose="02040503050406030204" pitchFamily="18" charset="0"/>
                <a:ea typeface="Cambria" panose="02040503050406030204" pitchFamily="18" charset="0"/>
              </a:rPr>
              <a:t>Rule-Based Translation Systems </a:t>
            </a:r>
            <a:r>
              <a:rPr lang="en-US" sz="1400" dirty="0">
                <a:latin typeface="Cambria" panose="02040503050406030204" pitchFamily="18" charset="0"/>
                <a:ea typeface="Cambria" panose="02040503050406030204" pitchFamily="18" charset="0"/>
              </a:rPr>
              <a:t>– Uses predefined grammar rules, but struggles with context-based translations.</a:t>
            </a:r>
          </a:p>
          <a:p>
            <a:r>
              <a:rPr lang="en-US" sz="1400" b="1" dirty="0">
                <a:latin typeface="Cambria" panose="02040503050406030204" pitchFamily="18" charset="0"/>
                <a:ea typeface="Cambria" panose="02040503050406030204" pitchFamily="18" charset="0"/>
              </a:rPr>
              <a:t>Text-to-Video Translation (Avatar-based ISL) </a:t>
            </a:r>
            <a:r>
              <a:rPr lang="en-US" sz="1400" dirty="0">
                <a:latin typeface="Cambria" panose="02040503050406030204" pitchFamily="18" charset="0"/>
                <a:ea typeface="Cambria" panose="02040503050406030204" pitchFamily="18" charset="0"/>
              </a:rPr>
              <a:t>– AI-generated sign language avatars exist, but lack expressiveness and accuracy.</a:t>
            </a:r>
          </a:p>
          <a:p>
            <a:r>
              <a:rPr lang="en-US" sz="1400" b="1" dirty="0">
                <a:latin typeface="Cambria" panose="02040503050406030204" pitchFamily="18" charset="0"/>
                <a:ea typeface="Cambria" panose="02040503050406030204" pitchFamily="18" charset="0"/>
              </a:rPr>
              <a:t>Speech-to-Text Models (Google ASR, Whisper AI) </a:t>
            </a:r>
            <a:r>
              <a:rPr lang="en-US" sz="1400" dirty="0">
                <a:latin typeface="Cambria" panose="02040503050406030204" pitchFamily="18" charset="0"/>
                <a:ea typeface="Cambria" panose="02040503050406030204" pitchFamily="18" charset="0"/>
              </a:rPr>
              <a:t>– Convert speech into text but often struggle with regional Hindi accents and noise.</a:t>
            </a:r>
          </a:p>
          <a:p>
            <a:r>
              <a:rPr lang="en-US" sz="1400" b="1" dirty="0">
                <a:latin typeface="Cambria" panose="02040503050406030204" pitchFamily="18" charset="0"/>
                <a:ea typeface="Cambria" panose="02040503050406030204" pitchFamily="18" charset="0"/>
              </a:rPr>
              <a:t>Gesture Recognition using Image Processing (OpenCV, </a:t>
            </a:r>
            <a:r>
              <a:rPr lang="en-US" sz="1400" b="1" dirty="0" err="1">
                <a:latin typeface="Cambria" panose="02040503050406030204" pitchFamily="18" charset="0"/>
                <a:ea typeface="Cambria" panose="02040503050406030204" pitchFamily="18" charset="0"/>
              </a:rPr>
              <a:t>MediaPipe</a:t>
            </a:r>
            <a:r>
              <a:rPr lang="en-US" sz="1400" b="1" dirty="0">
                <a:latin typeface="Cambria" panose="02040503050406030204" pitchFamily="18" charset="0"/>
                <a:ea typeface="Cambria" panose="02040503050406030204" pitchFamily="18" charset="0"/>
              </a:rPr>
              <a:t>)</a:t>
            </a:r>
            <a:r>
              <a:rPr lang="en-US" sz="1400" dirty="0">
                <a:latin typeface="Cambria" panose="02040503050406030204" pitchFamily="18" charset="0"/>
                <a:ea typeface="Cambria" panose="02040503050406030204" pitchFamily="18" charset="0"/>
              </a:rPr>
              <a:t> – Good for static signs, but fails in dynamic, sentence-based ISL.</a:t>
            </a:r>
          </a:p>
          <a:p>
            <a:r>
              <a:rPr lang="en-US" sz="1400" b="1" dirty="0">
                <a:latin typeface="Cambria" panose="02040503050406030204" pitchFamily="18" charset="0"/>
                <a:ea typeface="Cambria" panose="02040503050406030204" pitchFamily="18" charset="0"/>
              </a:rPr>
              <a:t>Deep Learning-based Sign Language Recognition (CNN, LSTM)</a:t>
            </a:r>
            <a:r>
              <a:rPr lang="en-US" sz="1400" dirty="0">
                <a:latin typeface="Cambria" panose="02040503050406030204" pitchFamily="18" charset="0"/>
                <a:ea typeface="Cambria" panose="02040503050406030204" pitchFamily="18" charset="0"/>
              </a:rPr>
              <a:t> – High accuracy but requires large datasets and extensive training.</a:t>
            </a:r>
          </a:p>
          <a:p>
            <a:pPr marL="76200" indent="0">
              <a:buNone/>
            </a:pPr>
            <a:r>
              <a:rPr lang="en-US" sz="1400" b="1" dirty="0">
                <a:latin typeface="Cambria" panose="02040503050406030204" pitchFamily="18" charset="0"/>
                <a:ea typeface="Cambria" panose="02040503050406030204" pitchFamily="18" charset="0"/>
              </a:rPr>
              <a:t>Gaps Identified:</a:t>
            </a:r>
          </a:p>
          <a:p>
            <a:r>
              <a:rPr lang="en-US" sz="1400" dirty="0">
                <a:latin typeface="Cambria" panose="02040503050406030204" pitchFamily="18" charset="0"/>
                <a:ea typeface="Cambria" panose="02040503050406030204" pitchFamily="18" charset="0"/>
              </a:rPr>
              <a:t>Lack of real-time AI-based ISL translation tools.</a:t>
            </a:r>
          </a:p>
          <a:p>
            <a:r>
              <a:rPr lang="en-US" sz="1400" dirty="0">
                <a:latin typeface="Cambria" panose="02040503050406030204" pitchFamily="18" charset="0"/>
                <a:ea typeface="Cambria" panose="02040503050406030204" pitchFamily="18" charset="0"/>
              </a:rPr>
              <a:t>Gesture recognition models struggle with complex sign sequences.</a:t>
            </a:r>
          </a:p>
          <a:p>
            <a:r>
              <a:rPr lang="en-US" sz="1400" dirty="0">
                <a:latin typeface="Cambria" panose="02040503050406030204" pitchFamily="18" charset="0"/>
                <a:ea typeface="Cambria" panose="02040503050406030204" pitchFamily="18" charset="0"/>
              </a:rPr>
              <a:t>Existing solutions focus only on one-way translation (Text-to-ISL or ISL-to-Text) rather than bidirectional communication.</a:t>
            </a:r>
          </a:p>
          <a:p>
            <a:r>
              <a:rPr lang="en-US" sz="1400" dirty="0">
                <a:latin typeface="Cambria" panose="02040503050406030204" pitchFamily="18" charset="0"/>
                <a:ea typeface="Cambria" panose="02040503050406030204" pitchFamily="18" charset="0"/>
              </a:rPr>
              <a:t>Difficulties in mapping spoken language to ISL grammar, as ISL follows a different structure than English/Hindi.</a:t>
            </a:r>
          </a:p>
          <a:p>
            <a:pPr marL="342900" indent="-190500" algn="just">
              <a:spcBef>
                <a:spcPts val="0"/>
              </a:spcBef>
              <a:buNone/>
            </a:pPr>
            <a:endParaRPr lang="en-US" sz="1400" dirty="0"/>
          </a:p>
        </p:txBody>
      </p:sp>
      <p:pic>
        <p:nvPicPr>
          <p:cNvPr id="2" name="Picture 1">
            <a:extLst>
              <a:ext uri="{FF2B5EF4-FFF2-40B4-BE49-F238E27FC236}">
                <a16:creationId xmlns:a16="http://schemas.microsoft.com/office/drawing/2014/main" id="{968617FA-87F9-17DB-9D02-09BF934C5768}"/>
              </a:ext>
            </a:extLst>
          </p:cNvPr>
          <p:cNvPicPr>
            <a:picLocks noChangeAspect="1"/>
          </p:cNvPicPr>
          <p:nvPr/>
        </p:nvPicPr>
        <p:blipFill>
          <a:blip r:embed="rId3"/>
          <a:stretch>
            <a:fillRect/>
          </a:stretch>
        </p:blipFill>
        <p:spPr>
          <a:xfrm>
            <a:off x="10958135" y="0"/>
            <a:ext cx="1233865" cy="983712"/>
          </a:xfrm>
          <a:prstGeom prst="rect">
            <a:avLst/>
          </a:prstGeom>
        </p:spPr>
      </p:pic>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4534-3DC5-9ED8-A9E7-588163918114}"/>
              </a:ext>
            </a:extLst>
          </p:cNvPr>
          <p:cNvSpPr>
            <a:spLocks noGrp="1"/>
          </p:cNvSpPr>
          <p:nvPr>
            <p:ph type="title"/>
          </p:nvPr>
        </p:nvSpPr>
        <p:spPr/>
        <p:txBody>
          <a:bodyPr/>
          <a:lstStyle/>
          <a:p>
            <a:r>
              <a:rPr lang="de-DE" dirty="0" err="1"/>
              <a:t>Literature</a:t>
            </a:r>
            <a:r>
              <a:rPr lang="de-DE" dirty="0"/>
              <a:t> Review                                                       </a:t>
            </a:r>
            <a:endParaRPr lang="en-IN" dirty="0"/>
          </a:p>
        </p:txBody>
      </p:sp>
      <p:sp>
        <p:nvSpPr>
          <p:cNvPr id="3" name="Text Placeholder 2">
            <a:extLst>
              <a:ext uri="{FF2B5EF4-FFF2-40B4-BE49-F238E27FC236}">
                <a16:creationId xmlns:a16="http://schemas.microsoft.com/office/drawing/2014/main" id="{D81DD741-0178-FCA8-8F2F-4532B8D7EC1E}"/>
              </a:ext>
            </a:extLst>
          </p:cNvPr>
          <p:cNvSpPr>
            <a:spLocks noGrp="1"/>
          </p:cNvSpPr>
          <p:nvPr>
            <p:ph type="body" idx="1"/>
          </p:nvPr>
        </p:nvSpPr>
        <p:spPr/>
        <p:txBody>
          <a:bodyPr/>
          <a:lstStyle/>
          <a:p>
            <a:pPr marL="76200" indent="0">
              <a:buNone/>
            </a:pPr>
            <a:r>
              <a:rPr lang="en-US" sz="1800" b="1" dirty="0">
                <a:latin typeface="Cambria" panose="02040503050406030204" pitchFamily="18" charset="0"/>
                <a:ea typeface="Cambria" panose="02040503050406030204" pitchFamily="18" charset="0"/>
              </a:rPr>
              <a:t>Relevant Studies:</a:t>
            </a:r>
          </a:p>
          <a:p>
            <a:r>
              <a:rPr lang="en-US" sz="1800" b="1" dirty="0">
                <a:latin typeface="Cambria" panose="02040503050406030204" pitchFamily="18" charset="0"/>
                <a:ea typeface="Cambria" panose="02040503050406030204" pitchFamily="18" charset="0"/>
              </a:rPr>
              <a:t>Graves (2013) </a:t>
            </a:r>
            <a:r>
              <a:rPr lang="en-US" sz="1800" dirty="0">
                <a:latin typeface="Cambria" panose="02040503050406030204" pitchFamily="18" charset="0"/>
                <a:ea typeface="Cambria" panose="02040503050406030204" pitchFamily="18" charset="0"/>
              </a:rPr>
              <a:t>- RNN-based language modeling for sequential data translation.</a:t>
            </a:r>
          </a:p>
          <a:p>
            <a:r>
              <a:rPr lang="en-US" sz="1800" b="1" dirty="0">
                <a:latin typeface="Cambria" panose="02040503050406030204" pitchFamily="18" charset="0"/>
                <a:ea typeface="Cambria" panose="02040503050406030204" pitchFamily="18" charset="0"/>
              </a:rPr>
              <a:t>Vaswani et al. (2017) </a:t>
            </a:r>
            <a:r>
              <a:rPr lang="en-US" sz="1800" dirty="0">
                <a:latin typeface="Cambria" panose="02040503050406030204" pitchFamily="18" charset="0"/>
                <a:ea typeface="Cambria" panose="02040503050406030204" pitchFamily="18" charset="0"/>
              </a:rPr>
              <a:t>- Transformer models for better contextual understanding.</a:t>
            </a:r>
          </a:p>
          <a:p>
            <a:r>
              <a:rPr lang="en-US" sz="1800" b="1" dirty="0">
                <a:latin typeface="Cambria" panose="02040503050406030204" pitchFamily="18" charset="0"/>
                <a:ea typeface="Cambria" panose="02040503050406030204" pitchFamily="18" charset="0"/>
              </a:rPr>
              <a:t>Devlin et al. (2018) </a:t>
            </a:r>
            <a:r>
              <a:rPr lang="en-US" sz="1800" dirty="0">
                <a:latin typeface="Cambria" panose="02040503050406030204" pitchFamily="18" charset="0"/>
                <a:ea typeface="Cambria" panose="02040503050406030204" pitchFamily="18" charset="0"/>
              </a:rPr>
              <a:t>- BERT for natural language processing and semantic understanding.</a:t>
            </a:r>
            <a:endParaRPr lang="en-US" sz="1800" b="1"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Simonyan &amp; Zisserman (2014)</a:t>
            </a:r>
            <a:r>
              <a:rPr lang="en-US" sz="1800" dirty="0">
                <a:latin typeface="Cambria" panose="02040503050406030204" pitchFamily="18" charset="0"/>
                <a:ea typeface="Cambria" panose="02040503050406030204" pitchFamily="18" charset="0"/>
              </a:rPr>
              <a:t> - CNNs for image recognition, useful for hand gesture classification.</a:t>
            </a:r>
          </a:p>
          <a:p>
            <a:pPr marL="76200" indent="0">
              <a:buNone/>
            </a:pPr>
            <a:endParaRPr lang="en-IN" dirty="0"/>
          </a:p>
        </p:txBody>
      </p:sp>
      <p:pic>
        <p:nvPicPr>
          <p:cNvPr id="4" name="Picture 3">
            <a:extLst>
              <a:ext uri="{FF2B5EF4-FFF2-40B4-BE49-F238E27FC236}">
                <a16:creationId xmlns:a16="http://schemas.microsoft.com/office/drawing/2014/main" id="{1BFCB9F0-6B6E-0341-5118-72E9A9B0A1AB}"/>
              </a:ext>
            </a:extLst>
          </p:cNvPr>
          <p:cNvPicPr>
            <a:picLocks noChangeAspect="1"/>
          </p:cNvPicPr>
          <p:nvPr/>
        </p:nvPicPr>
        <p:blipFill>
          <a:blip r:embed="rId2"/>
          <a:stretch>
            <a:fillRect/>
          </a:stretch>
        </p:blipFill>
        <p:spPr>
          <a:xfrm>
            <a:off x="10958135" y="-31142"/>
            <a:ext cx="1233865" cy="983712"/>
          </a:xfrm>
          <a:prstGeom prst="rect">
            <a:avLst/>
          </a:prstGeom>
        </p:spPr>
      </p:pic>
    </p:spTree>
    <p:extLst>
      <p:ext uri="{BB962C8B-B14F-4D97-AF65-F5344CB8AC3E}">
        <p14:creationId xmlns:p14="http://schemas.microsoft.com/office/powerpoint/2010/main" val="173198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Proposed Method</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sz="2000" b="1" dirty="0">
                <a:latin typeface="Cambria" panose="02040503050406030204" pitchFamily="18" charset="0"/>
                <a:ea typeface="Cambria" panose="02040503050406030204" pitchFamily="18" charset="0"/>
              </a:rPr>
              <a:t>Key Features:</a:t>
            </a: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Bidirectional Translation:</a:t>
            </a:r>
            <a:r>
              <a:rPr lang="en-US" sz="1800" dirty="0">
                <a:latin typeface="Cambria" panose="02040503050406030204" pitchFamily="18" charset="0"/>
                <a:ea typeface="Cambria" panose="02040503050406030204" pitchFamily="18" charset="0"/>
              </a:rPr>
              <a:t> English/Hindi ↔ ISL</a:t>
            </a: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Real-time AI Processing:</a:t>
            </a:r>
            <a:r>
              <a:rPr lang="en-US" sz="1800" dirty="0">
                <a:latin typeface="Cambria" panose="02040503050406030204" pitchFamily="18" charset="0"/>
                <a:ea typeface="Cambria" panose="02040503050406030204" pitchFamily="18" charset="0"/>
              </a:rPr>
              <a:t> Using advanced AI models for fast translation</a:t>
            </a: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Gesture Recognition:</a:t>
            </a:r>
            <a:r>
              <a:rPr lang="en-US" sz="1800" dirty="0">
                <a:latin typeface="Cambria" panose="02040503050406030204" pitchFamily="18" charset="0"/>
                <a:ea typeface="Cambria" panose="02040503050406030204" pitchFamily="18" charset="0"/>
              </a:rPr>
              <a:t> Understanding ISL hand and facial movements</a:t>
            </a: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Multimodal Input:</a:t>
            </a:r>
            <a:r>
              <a:rPr lang="en-US" sz="1800" dirty="0">
                <a:latin typeface="Cambria" panose="02040503050406030204" pitchFamily="18" charset="0"/>
                <a:ea typeface="Cambria" panose="02040503050406030204" pitchFamily="18" charset="0"/>
              </a:rPr>
              <a:t> Supports audio, text, and video input</a:t>
            </a:r>
          </a:p>
          <a:p>
            <a:pPr marL="76200" indent="0">
              <a:buNone/>
            </a:pPr>
            <a:r>
              <a:rPr lang="en-US" sz="2000" b="1" dirty="0">
                <a:latin typeface="Cambria" panose="02040503050406030204" pitchFamily="18" charset="0"/>
                <a:ea typeface="Cambria" panose="02040503050406030204" pitchFamily="18" charset="0"/>
              </a:rPr>
              <a:t>Architecture Overview:</a:t>
            </a:r>
          </a:p>
          <a:p>
            <a:pPr marL="76200" indent="0">
              <a:buNone/>
            </a:pPr>
            <a:r>
              <a:rPr lang="en-US" sz="1800" dirty="0">
                <a:latin typeface="Cambria" panose="02040503050406030204" pitchFamily="18" charset="0"/>
                <a:ea typeface="Cambria" panose="02040503050406030204" pitchFamily="18" charset="0"/>
              </a:rPr>
              <a:t>The project consists of the following major components:</a:t>
            </a:r>
          </a:p>
          <a:p>
            <a:r>
              <a:rPr lang="en-US" sz="1800" b="1" dirty="0">
                <a:latin typeface="Cambria" panose="02040503050406030204" pitchFamily="18" charset="0"/>
                <a:ea typeface="Cambria" panose="02040503050406030204" pitchFamily="18" charset="0"/>
              </a:rPr>
              <a:t>Speech Processing:</a:t>
            </a:r>
            <a:r>
              <a:rPr lang="en-US" sz="1800" dirty="0">
                <a:latin typeface="Cambria" panose="02040503050406030204" pitchFamily="18" charset="0"/>
                <a:ea typeface="Cambria" panose="02040503050406030204" pitchFamily="18" charset="0"/>
              </a:rPr>
              <a:t> Converts spoken language into text.</a:t>
            </a:r>
          </a:p>
          <a:p>
            <a:r>
              <a:rPr lang="en-US" sz="1800" b="1" dirty="0">
                <a:latin typeface="Cambria" panose="02040503050406030204" pitchFamily="18" charset="0"/>
                <a:ea typeface="Cambria" panose="02040503050406030204" pitchFamily="18" charset="0"/>
              </a:rPr>
              <a:t>Text Processing (NLP):</a:t>
            </a:r>
            <a:r>
              <a:rPr lang="en-US" sz="1800" dirty="0">
                <a:latin typeface="Cambria" panose="02040503050406030204" pitchFamily="18" charset="0"/>
                <a:ea typeface="Cambria" panose="02040503050406030204" pitchFamily="18" charset="0"/>
              </a:rPr>
              <a:t> Understands sentence context and structure.</a:t>
            </a:r>
          </a:p>
          <a:p>
            <a:r>
              <a:rPr lang="en-US" sz="1800" b="1" dirty="0">
                <a:latin typeface="Cambria" panose="02040503050406030204" pitchFamily="18" charset="0"/>
                <a:ea typeface="Cambria" panose="02040503050406030204" pitchFamily="18" charset="0"/>
              </a:rPr>
              <a:t>Sign Language Generation:</a:t>
            </a:r>
            <a:r>
              <a:rPr lang="en-US" sz="1800" dirty="0">
                <a:latin typeface="Cambria" panose="02040503050406030204" pitchFamily="18" charset="0"/>
                <a:ea typeface="Cambria" panose="02040503050406030204" pitchFamily="18" charset="0"/>
              </a:rPr>
              <a:t> Produces ISL signs through </a:t>
            </a:r>
            <a:r>
              <a:rPr lang="en-US" sz="1800" b="1" dirty="0">
                <a:latin typeface="Cambria" panose="02040503050406030204" pitchFamily="18" charset="0"/>
                <a:ea typeface="Cambria" panose="02040503050406030204" pitchFamily="18" charset="0"/>
              </a:rPr>
              <a:t>AI-based animation</a:t>
            </a:r>
            <a:r>
              <a:rPr lang="en-US" sz="1800" dirty="0">
                <a:latin typeface="Cambria" panose="02040503050406030204" pitchFamily="18" charset="0"/>
                <a:ea typeface="Cambria" panose="02040503050406030204" pitchFamily="18" charset="0"/>
              </a:rPr>
              <a:t> or </a:t>
            </a:r>
            <a:r>
              <a:rPr lang="en-US" sz="1800" b="1" dirty="0">
                <a:latin typeface="Cambria" panose="02040503050406030204" pitchFamily="18" charset="0"/>
                <a:ea typeface="Cambria" panose="02040503050406030204" pitchFamily="18" charset="0"/>
              </a:rPr>
              <a:t>video rendering</a:t>
            </a:r>
            <a:r>
              <a:rPr lang="en-US" sz="1800" dirty="0">
                <a:latin typeface="Cambria" panose="02040503050406030204" pitchFamily="18" charset="0"/>
                <a:ea typeface="Cambria" panose="02040503050406030204" pitchFamily="18" charset="0"/>
              </a:rPr>
              <a:t>.</a:t>
            </a:r>
          </a:p>
          <a:p>
            <a:r>
              <a:rPr lang="en-US" sz="1800" b="1" dirty="0">
                <a:latin typeface="Cambria" panose="02040503050406030204" pitchFamily="18" charset="0"/>
                <a:ea typeface="Cambria" panose="02040503050406030204" pitchFamily="18" charset="0"/>
              </a:rPr>
              <a:t>Gesture Recognition:</a:t>
            </a:r>
            <a:r>
              <a:rPr lang="en-US" sz="1800" dirty="0">
                <a:latin typeface="Cambria" panose="02040503050406030204" pitchFamily="18" charset="0"/>
                <a:ea typeface="Cambria" panose="02040503050406030204" pitchFamily="18" charset="0"/>
              </a:rPr>
              <a:t> Converts ISL signs into text/audio output.</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02D9A310-7C30-A1A9-342F-BCD4B4B37CB6}"/>
              </a:ext>
            </a:extLst>
          </p:cNvPr>
          <p:cNvPicPr>
            <a:picLocks noChangeAspect="1"/>
          </p:cNvPicPr>
          <p:nvPr/>
        </p:nvPicPr>
        <p:blipFill>
          <a:blip r:embed="rId3"/>
          <a:stretch>
            <a:fillRect/>
          </a:stretch>
        </p:blipFill>
        <p:spPr>
          <a:xfrm>
            <a:off x="11026864" y="0"/>
            <a:ext cx="1233865" cy="983712"/>
          </a:xfrm>
          <a:prstGeom prst="rect">
            <a:avLst/>
          </a:prstGeom>
        </p:spPr>
      </p:pic>
    </p:spTree>
    <p:extLst>
      <p:ext uri="{BB962C8B-B14F-4D97-AF65-F5344CB8AC3E}">
        <p14:creationId xmlns:p14="http://schemas.microsoft.com/office/powerpoint/2010/main" val="200045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sz="1800" dirty="0">
                <a:latin typeface="Cambria" panose="02040503050406030204" pitchFamily="18" charset="0"/>
                <a:ea typeface="Cambria" panose="02040503050406030204" pitchFamily="18" charset="0"/>
              </a:rPr>
              <a:t>Develop an AI-powered translation system that converts speech and text into ISL gestures.</a:t>
            </a:r>
          </a:p>
          <a:p>
            <a:r>
              <a:rPr lang="en-US" sz="1800" dirty="0">
                <a:latin typeface="Cambria" panose="02040503050406030204" pitchFamily="18" charset="0"/>
                <a:ea typeface="Cambria" panose="02040503050406030204" pitchFamily="18" charset="0"/>
              </a:rPr>
              <a:t>Ensure high accuracy in speech-to-text conversion for English and Hindi.</a:t>
            </a:r>
          </a:p>
          <a:p>
            <a:r>
              <a:rPr lang="en-US" sz="1800" dirty="0">
                <a:latin typeface="Cambria" panose="02040503050406030204" pitchFamily="18" charset="0"/>
                <a:ea typeface="Cambria" panose="02040503050406030204" pitchFamily="18" charset="0"/>
              </a:rPr>
              <a:t>Implement a gesture recognition system to interpret ISL signs.</a:t>
            </a:r>
          </a:p>
          <a:p>
            <a:r>
              <a:rPr lang="en-US" sz="1800" dirty="0">
                <a:latin typeface="Cambria" panose="02040503050406030204" pitchFamily="18" charset="0"/>
                <a:ea typeface="Cambria" panose="02040503050406030204" pitchFamily="18" charset="0"/>
              </a:rPr>
              <a:t>Build a real-time interactive system that works on mobile and web platforms.</a:t>
            </a:r>
          </a:p>
          <a:p>
            <a:r>
              <a:rPr lang="en-US" sz="1800" dirty="0">
                <a:latin typeface="Cambria" panose="02040503050406030204" pitchFamily="18" charset="0"/>
                <a:ea typeface="Cambria" panose="02040503050406030204" pitchFamily="18" charset="0"/>
              </a:rPr>
              <a:t>Enhance accessibility for the deaf and hard-of-hearing community.</a:t>
            </a:r>
          </a:p>
          <a:p>
            <a:pPr marL="342900" lvl="0" indent="-190500" algn="just" rtl="0">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915BD587-75C5-8674-2DBB-2004E1D7B978}"/>
              </a:ext>
            </a:extLst>
          </p:cNvPr>
          <p:cNvPicPr>
            <a:picLocks noChangeAspect="1"/>
          </p:cNvPicPr>
          <p:nvPr/>
        </p:nvPicPr>
        <p:blipFill>
          <a:blip r:embed="rId3"/>
          <a:stretch>
            <a:fillRect/>
          </a:stretch>
        </p:blipFill>
        <p:spPr>
          <a:xfrm>
            <a:off x="10958135" y="0"/>
            <a:ext cx="1233865" cy="983712"/>
          </a:xfrm>
          <a:prstGeom prst="rect">
            <a:avLst/>
          </a:prstGeom>
        </p:spPr>
      </p:pic>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Methodology</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sz="1600" b="1" dirty="0">
                <a:latin typeface="Cambria" panose="02040503050406030204" pitchFamily="18" charset="0"/>
                <a:ea typeface="Cambria" panose="02040503050406030204" pitchFamily="18" charset="0"/>
              </a:rPr>
              <a:t>Step 1: Data Collection &amp; Preprocessing</a:t>
            </a:r>
          </a:p>
          <a:p>
            <a:r>
              <a:rPr lang="en-IN" sz="1600" dirty="0">
                <a:latin typeface="Cambria" panose="02040503050406030204" pitchFamily="18" charset="0"/>
                <a:ea typeface="Cambria" panose="02040503050406030204" pitchFamily="18" charset="0"/>
              </a:rPr>
              <a:t>Collect a dataset of Indian Sign Language (ISL) gestures, speech, and text from publicly available resources.</a:t>
            </a:r>
            <a:endParaRPr lang="en-IN" sz="1600" b="1"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Preprocessing Steps:</a:t>
            </a:r>
          </a:p>
          <a:p>
            <a:r>
              <a:rPr lang="en-IN" sz="1600" dirty="0">
                <a:latin typeface="Cambria" panose="02040503050406030204" pitchFamily="18" charset="0"/>
                <a:ea typeface="Cambria" panose="02040503050406030204" pitchFamily="18" charset="0"/>
              </a:rPr>
              <a:t>Normalize text and remove unnecessary symbols.</a:t>
            </a:r>
          </a:p>
          <a:p>
            <a:r>
              <a:rPr lang="en-IN" sz="1600" dirty="0">
                <a:latin typeface="Cambria" panose="02040503050406030204" pitchFamily="18" charset="0"/>
                <a:ea typeface="Cambria" panose="02040503050406030204" pitchFamily="18" charset="0"/>
              </a:rPr>
              <a:t>Resize and enhance gesture images/videos for better model training.</a:t>
            </a:r>
          </a:p>
          <a:p>
            <a:r>
              <a:rPr lang="en-IN" sz="1600" dirty="0">
                <a:latin typeface="Cambria" panose="02040503050406030204" pitchFamily="18" charset="0"/>
                <a:ea typeface="Cambria" panose="02040503050406030204" pitchFamily="18" charset="0"/>
              </a:rPr>
              <a:t>Convert speech into text using Google Speech-to-Text API.</a:t>
            </a:r>
          </a:p>
          <a:p>
            <a:pPr marL="76200" indent="0">
              <a:buNone/>
            </a:pPr>
            <a:r>
              <a:rPr lang="en-IN" sz="1600" b="1" dirty="0">
                <a:latin typeface="Cambria" panose="02040503050406030204" pitchFamily="18" charset="0"/>
                <a:ea typeface="Cambria" panose="02040503050406030204" pitchFamily="18" charset="0"/>
              </a:rPr>
              <a:t>Step 2: Speech &amp; Text Processing</a:t>
            </a:r>
          </a:p>
          <a:p>
            <a:r>
              <a:rPr lang="en-IN" sz="1600" dirty="0">
                <a:latin typeface="Cambria" panose="02040503050406030204" pitchFamily="18" charset="0"/>
                <a:ea typeface="Cambria" panose="02040503050406030204" pitchFamily="18" charset="0"/>
              </a:rPr>
              <a:t>Use Automatic Speech Recognition (ASR) models like Whisper AI for speech-to-text conversion.</a:t>
            </a:r>
          </a:p>
          <a:p>
            <a:r>
              <a:rPr lang="en-IN" sz="1600" dirty="0">
                <a:latin typeface="Cambria" panose="02040503050406030204" pitchFamily="18" charset="0"/>
                <a:ea typeface="Cambria" panose="02040503050406030204" pitchFamily="18" charset="0"/>
              </a:rPr>
              <a:t>Implement Natural Language Processing (NLP) techniques using Transformer models (BERT, GPT) to interpret text meaning before ISL translation.</a:t>
            </a:r>
          </a:p>
          <a:p>
            <a:pPr marL="76200" indent="0">
              <a:buNone/>
            </a:pPr>
            <a:r>
              <a:rPr lang="en-IN" sz="1600" b="1" dirty="0">
                <a:latin typeface="Cambria" panose="02040503050406030204" pitchFamily="18" charset="0"/>
                <a:ea typeface="Cambria" panose="02040503050406030204" pitchFamily="18" charset="0"/>
              </a:rPr>
              <a:t>Step 3: Gesture Recognition &amp; Sign Language Generation</a:t>
            </a:r>
          </a:p>
          <a:p>
            <a:pPr marL="76200" indent="0">
              <a:buNone/>
            </a:pPr>
            <a:r>
              <a:rPr lang="en-IN" sz="1600" b="1" dirty="0">
                <a:latin typeface="Cambria" panose="02040503050406030204" pitchFamily="18" charset="0"/>
                <a:ea typeface="Cambria" panose="02040503050406030204" pitchFamily="18" charset="0"/>
              </a:rPr>
              <a:t>Gesture Recognition:</a:t>
            </a:r>
          </a:p>
          <a:p>
            <a:r>
              <a:rPr lang="en-IN" sz="1600" dirty="0">
                <a:latin typeface="Cambria" panose="02040503050406030204" pitchFamily="18" charset="0"/>
                <a:ea typeface="Cambria" panose="02040503050406030204" pitchFamily="18" charset="0"/>
              </a:rPr>
              <a:t>Use Computer Vision models (OpenCV, </a:t>
            </a:r>
            <a:r>
              <a:rPr lang="en-IN" sz="1600" dirty="0" err="1">
                <a:latin typeface="Cambria" panose="02040503050406030204" pitchFamily="18" charset="0"/>
                <a:ea typeface="Cambria" panose="02040503050406030204" pitchFamily="18" charset="0"/>
              </a:rPr>
              <a:t>MediaPipe</a:t>
            </a:r>
            <a:r>
              <a:rPr lang="en-IN" sz="1600" dirty="0">
                <a:latin typeface="Cambria" panose="02040503050406030204" pitchFamily="18" charset="0"/>
                <a:ea typeface="Cambria" panose="02040503050406030204" pitchFamily="18" charset="0"/>
              </a:rPr>
              <a:t>, CNN, LSTM) to track hand gestures and facial expressions.</a:t>
            </a:r>
          </a:p>
          <a:p>
            <a:r>
              <a:rPr lang="en-IN" sz="1600" dirty="0">
                <a:latin typeface="Cambria" panose="02040503050406030204" pitchFamily="18" charset="0"/>
                <a:ea typeface="Cambria" panose="02040503050406030204" pitchFamily="18" charset="0"/>
              </a:rPr>
              <a:t>Classify static and dynamic ISL signs using Deep Learning.</a:t>
            </a:r>
          </a:p>
          <a:p>
            <a:r>
              <a:rPr lang="en-IN" sz="1600" dirty="0">
                <a:latin typeface="Cambria" panose="02040503050406030204" pitchFamily="18" charset="0"/>
                <a:ea typeface="Cambria" panose="02040503050406030204" pitchFamily="18" charset="0"/>
              </a:rPr>
              <a:t>Sign Language Generation:</a:t>
            </a:r>
          </a:p>
          <a:p>
            <a:r>
              <a:rPr lang="en-IN" sz="1600" dirty="0">
                <a:latin typeface="Cambria" panose="02040503050406030204" pitchFamily="18" charset="0"/>
                <a:ea typeface="Cambria" panose="02040503050406030204" pitchFamily="18" charset="0"/>
              </a:rPr>
              <a:t>Develop an AI-based animated avatar or video-based ISL generation system to display the translated ISL gestures.</a:t>
            </a:r>
          </a:p>
          <a:p>
            <a:pPr marL="76200" indent="0">
              <a:buNone/>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36533450-4D39-FC00-2631-49E1274685B6}"/>
              </a:ext>
            </a:extLst>
          </p:cNvPr>
          <p:cNvPicPr>
            <a:picLocks noChangeAspect="1"/>
          </p:cNvPicPr>
          <p:nvPr/>
        </p:nvPicPr>
        <p:blipFill>
          <a:blip r:embed="rId3"/>
          <a:stretch>
            <a:fillRect/>
          </a:stretch>
        </p:blipFill>
        <p:spPr>
          <a:xfrm>
            <a:off x="10958135" y="-12233"/>
            <a:ext cx="1233865" cy="983712"/>
          </a:xfrm>
          <a:prstGeom prst="rect">
            <a:avLst/>
          </a:prstGeom>
        </p:spPr>
      </p:pic>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8B4E-424D-9E91-7E02-D34B6E029097}"/>
              </a:ext>
            </a:extLst>
          </p:cNvPr>
          <p:cNvSpPr>
            <a:spLocks noGrp="1"/>
          </p:cNvSpPr>
          <p:nvPr>
            <p:ph type="title"/>
          </p:nvPr>
        </p:nvSpPr>
        <p:spPr/>
        <p:txBody>
          <a:bodyPr/>
          <a:lstStyle/>
          <a:p>
            <a:r>
              <a:rPr lang="de-DE" dirty="0" err="1">
                <a:latin typeface="Cambria" panose="02040503050406030204" pitchFamily="18" charset="0"/>
                <a:ea typeface="Cambria" panose="02040503050406030204" pitchFamily="18" charset="0"/>
              </a:rPr>
              <a:t>Methodology</a:t>
            </a:r>
            <a:r>
              <a:rPr lang="de-DE"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BE6116E0-96FD-BCC2-3FE4-9DDF71E99E17}"/>
              </a:ext>
            </a:extLst>
          </p:cNvPr>
          <p:cNvSpPr>
            <a:spLocks noGrp="1"/>
          </p:cNvSpPr>
          <p:nvPr>
            <p:ph type="body" idx="1"/>
          </p:nvPr>
        </p:nvSpPr>
        <p:spPr/>
        <p:txBody>
          <a:bodyPr>
            <a:normAutofit/>
          </a:bodyPr>
          <a:lstStyle/>
          <a:p>
            <a:pPr marL="76200" indent="0">
              <a:buNone/>
            </a:pPr>
            <a:r>
              <a:rPr lang="en-IN" sz="1900" b="1" dirty="0">
                <a:latin typeface="Cambria" panose="02040503050406030204" pitchFamily="18" charset="0"/>
                <a:ea typeface="Cambria" panose="02040503050406030204" pitchFamily="18" charset="0"/>
              </a:rPr>
              <a:t>Step 4: Model Training &amp; Testing</a:t>
            </a:r>
          </a:p>
          <a:p>
            <a:r>
              <a:rPr lang="en-IN" sz="1900" dirty="0">
                <a:latin typeface="Cambria" panose="02040503050406030204" pitchFamily="18" charset="0"/>
                <a:ea typeface="Cambria" panose="02040503050406030204" pitchFamily="18" charset="0"/>
              </a:rPr>
              <a:t>Train AI models using TensorFlow/</a:t>
            </a:r>
            <a:r>
              <a:rPr lang="en-IN" sz="1900" dirty="0" err="1">
                <a:latin typeface="Cambria" panose="02040503050406030204" pitchFamily="18" charset="0"/>
                <a:ea typeface="Cambria" panose="02040503050406030204" pitchFamily="18" charset="0"/>
              </a:rPr>
              <a:t>Keras</a:t>
            </a:r>
            <a:r>
              <a:rPr lang="en-IN" sz="1900" dirty="0">
                <a:latin typeface="Cambria" panose="02040503050406030204" pitchFamily="18" charset="0"/>
                <a:ea typeface="Cambria" panose="02040503050406030204" pitchFamily="18" charset="0"/>
              </a:rPr>
              <a:t> and </a:t>
            </a:r>
            <a:r>
              <a:rPr lang="en-IN" sz="1900" dirty="0" err="1">
                <a:latin typeface="Cambria" panose="02040503050406030204" pitchFamily="18" charset="0"/>
                <a:ea typeface="Cambria" panose="02040503050406030204" pitchFamily="18" charset="0"/>
              </a:rPr>
              <a:t>PyTorch</a:t>
            </a:r>
            <a:r>
              <a:rPr lang="en-IN" sz="1900" dirty="0">
                <a:latin typeface="Cambria" panose="02040503050406030204" pitchFamily="18" charset="0"/>
                <a:ea typeface="Cambria" panose="02040503050406030204" pitchFamily="18" charset="0"/>
              </a:rPr>
              <a:t> for accuracy improvement.</a:t>
            </a:r>
          </a:p>
          <a:p>
            <a:r>
              <a:rPr lang="en-IN" sz="1900" dirty="0">
                <a:latin typeface="Cambria" panose="02040503050406030204" pitchFamily="18" charset="0"/>
                <a:ea typeface="Cambria" panose="02040503050406030204" pitchFamily="18" charset="0"/>
              </a:rPr>
              <a:t>Validate models on real-world ISL videos and benchmark against existing datasets.</a:t>
            </a:r>
          </a:p>
          <a:p>
            <a:pPr marL="76200" indent="0">
              <a:buNone/>
            </a:pPr>
            <a:r>
              <a:rPr lang="en-IN" sz="1900" b="1" dirty="0">
                <a:latin typeface="Cambria" panose="02040503050406030204" pitchFamily="18" charset="0"/>
                <a:ea typeface="Cambria" panose="02040503050406030204" pitchFamily="18" charset="0"/>
              </a:rPr>
              <a:t>Step 5: Deployment &amp; Real-Time Integration</a:t>
            </a:r>
          </a:p>
          <a:p>
            <a:r>
              <a:rPr lang="en-IN" sz="1900" dirty="0">
                <a:latin typeface="Cambria" panose="02040503050406030204" pitchFamily="18" charset="0"/>
                <a:ea typeface="Cambria" panose="02040503050406030204" pitchFamily="18" charset="0"/>
              </a:rPr>
              <a:t>Deploy as a web &amp; mobile application using React Native for mobile and Flask/Django for backend services.</a:t>
            </a:r>
          </a:p>
          <a:p>
            <a:r>
              <a:rPr lang="en-IN" sz="1900" dirty="0">
                <a:latin typeface="Cambria" panose="02040503050406030204" pitchFamily="18" charset="0"/>
                <a:ea typeface="Cambria" panose="02040503050406030204" pitchFamily="18" charset="0"/>
              </a:rPr>
              <a:t>Store processed data in Firebase/PostgreSQL and use AWS/Google Cloud for scalability.</a:t>
            </a:r>
          </a:p>
          <a:p>
            <a:pPr marL="76200" indent="0">
              <a:buNone/>
            </a:pPr>
            <a:r>
              <a:rPr lang="en-IN" sz="1900" b="1" dirty="0">
                <a:latin typeface="Cambria" panose="02040503050406030204" pitchFamily="18" charset="0"/>
                <a:ea typeface="Cambria" panose="02040503050406030204" pitchFamily="18" charset="0"/>
              </a:rPr>
              <a:t>Step 6: User Testing &amp; Optimization</a:t>
            </a:r>
          </a:p>
          <a:p>
            <a:r>
              <a:rPr lang="en-IN" sz="1900" dirty="0">
                <a:latin typeface="Cambria" panose="02040503050406030204" pitchFamily="18" charset="0"/>
                <a:ea typeface="Cambria" panose="02040503050406030204" pitchFamily="18" charset="0"/>
              </a:rPr>
              <a:t>Conduct real-time user testing with individuals from the deaf community to ensure system effectiveness.</a:t>
            </a:r>
          </a:p>
          <a:p>
            <a:r>
              <a:rPr lang="en-IN" sz="1900" dirty="0">
                <a:latin typeface="Cambria" panose="02040503050406030204" pitchFamily="18" charset="0"/>
                <a:ea typeface="Cambria" panose="02040503050406030204" pitchFamily="18" charset="0"/>
              </a:rPr>
              <a:t>Optimize model performance for faster processing and better accuracy.</a:t>
            </a:r>
          </a:p>
          <a:p>
            <a:endParaRPr lang="en-IN" dirty="0"/>
          </a:p>
        </p:txBody>
      </p:sp>
      <p:pic>
        <p:nvPicPr>
          <p:cNvPr id="4" name="Picture 3">
            <a:extLst>
              <a:ext uri="{FF2B5EF4-FFF2-40B4-BE49-F238E27FC236}">
                <a16:creationId xmlns:a16="http://schemas.microsoft.com/office/drawing/2014/main" id="{EAC3E735-E5BA-6285-B0CF-914729D7BAC9}"/>
              </a:ext>
            </a:extLst>
          </p:cNvPr>
          <p:cNvPicPr>
            <a:picLocks noChangeAspect="1"/>
          </p:cNvPicPr>
          <p:nvPr/>
        </p:nvPicPr>
        <p:blipFill>
          <a:blip r:embed="rId2"/>
          <a:stretch>
            <a:fillRect/>
          </a:stretch>
        </p:blipFill>
        <p:spPr>
          <a:xfrm>
            <a:off x="10958135" y="0"/>
            <a:ext cx="1233865" cy="983712"/>
          </a:xfrm>
          <a:prstGeom prst="rect">
            <a:avLst/>
          </a:prstGeom>
        </p:spPr>
      </p:pic>
    </p:spTree>
    <p:extLst>
      <p:ext uri="{BB962C8B-B14F-4D97-AF65-F5344CB8AC3E}">
        <p14:creationId xmlns:p14="http://schemas.microsoft.com/office/powerpoint/2010/main" val="380227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noFill/>
          <a:ln>
            <a:noFill/>
          </a:ln>
        </p:spPr>
        <p:txBody>
          <a:bodyPr spcFirstLastPara="1" wrap="square" lIns="91425" tIns="45700" rIns="91425" bIns="45700" anchor="ctr" anchorCtr="0">
            <a:noAutofit/>
          </a:bodyPr>
          <a:lstStyle/>
          <a:p>
            <a:pPr lvl="0"/>
            <a:r>
              <a:rPr lang="en-GB" dirty="0"/>
              <a:t>Timeline of the Project (Gantt Chart)</a:t>
            </a:r>
          </a:p>
        </p:txBody>
      </p:sp>
      <p:sp>
        <p:nvSpPr>
          <p:cNvPr id="6" name="Text Placeholder 5">
            <a:extLst>
              <a:ext uri="{FF2B5EF4-FFF2-40B4-BE49-F238E27FC236}">
                <a16:creationId xmlns:a16="http://schemas.microsoft.com/office/drawing/2014/main" id="{D01BB55D-C3ED-D56B-9C74-41A33FF0BC38}"/>
              </a:ext>
            </a:extLst>
          </p:cNvPr>
          <p:cNvSpPr>
            <a:spLocks noGrp="1"/>
          </p:cNvSpPr>
          <p:nvPr>
            <p:ph type="body" idx="1"/>
          </p:nvPr>
        </p:nvSpPr>
        <p:spPr/>
        <p:txBody>
          <a:bodyPr>
            <a:normAutofit/>
          </a:bodyPr>
          <a:lstStyle/>
          <a:p>
            <a:pPr marL="76200" indent="0">
              <a:buNone/>
            </a:pPr>
            <a:r>
              <a:rPr lang="en-GB" sz="1800" b="1" dirty="0">
                <a:latin typeface="Cambria" panose="02040503050406030204" pitchFamily="18" charset="0"/>
                <a:ea typeface="Cambria" panose="02040503050406030204" pitchFamily="18" charset="0"/>
              </a:rPr>
              <a:t>Timeline:</a:t>
            </a:r>
          </a:p>
          <a:p>
            <a:pPr marL="76200" indent="0">
              <a:buNone/>
            </a:pPr>
            <a:endParaRPr lang="en-GB" sz="1800" b="1" dirty="0">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8517EA3E-DD48-D548-733B-E9E6C5EC541D}"/>
              </a:ext>
            </a:extLst>
          </p:cNvPr>
          <p:cNvPicPr>
            <a:picLocks noChangeAspect="1"/>
          </p:cNvPicPr>
          <p:nvPr/>
        </p:nvPicPr>
        <p:blipFill>
          <a:blip r:embed="rId3"/>
          <a:stretch>
            <a:fillRect/>
          </a:stretch>
        </p:blipFill>
        <p:spPr>
          <a:xfrm>
            <a:off x="1681175" y="1470211"/>
            <a:ext cx="8829649" cy="4760259"/>
          </a:xfrm>
          <a:prstGeom prst="rect">
            <a:avLst/>
          </a:prstGeom>
        </p:spPr>
      </p:pic>
      <p:pic>
        <p:nvPicPr>
          <p:cNvPr id="2" name="Picture 1">
            <a:extLst>
              <a:ext uri="{FF2B5EF4-FFF2-40B4-BE49-F238E27FC236}">
                <a16:creationId xmlns:a16="http://schemas.microsoft.com/office/drawing/2014/main" id="{8F653789-3403-B0A3-C757-CB6CEB8361E9}"/>
              </a:ext>
            </a:extLst>
          </p:cNvPr>
          <p:cNvPicPr>
            <a:picLocks noChangeAspect="1"/>
          </p:cNvPicPr>
          <p:nvPr/>
        </p:nvPicPr>
        <p:blipFill>
          <a:blip r:embed="rId4"/>
          <a:stretch>
            <a:fillRect/>
          </a:stretch>
        </p:blipFill>
        <p:spPr>
          <a:xfrm>
            <a:off x="10958135" y="0"/>
            <a:ext cx="1233865" cy="983712"/>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1336</Words>
  <Application>Microsoft Office PowerPoint</Application>
  <PresentationFormat>Widescreen</PresentationFormat>
  <Paragraphs>118</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vt:lpstr>
      <vt:lpstr>Verdana</vt:lpstr>
      <vt:lpstr>Wingdings</vt:lpstr>
      <vt:lpstr>Bioinformatics</vt:lpstr>
      <vt:lpstr>AI tool/mobile app for Indian Sign Language (ISL) generator from audio-visual content in English/Hindi to ISL content and vice-versa.</vt:lpstr>
      <vt:lpstr>INTRODUCTION</vt:lpstr>
      <vt:lpstr>Literature Review  </vt:lpstr>
      <vt:lpstr>Literature Review                                                       </vt:lpstr>
      <vt:lpstr>Proposed Method</vt:lpstr>
      <vt:lpstr>Objectives</vt:lpstr>
      <vt:lpstr>Methodology</vt:lpstr>
      <vt:lpstr>Methodology                                                                                                    </vt:lpstr>
      <vt:lpstr>Timeline of the Project (Gantt Chart)</vt:lpstr>
      <vt:lpstr>Expected Outcomes                                                   </vt:lpstr>
      <vt:lpstr>Conclusion                                                                   </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Ravindra Babu Aluru</cp:lastModifiedBy>
  <cp:revision>40</cp:revision>
  <dcterms:modified xsi:type="dcterms:W3CDTF">2025-02-18T09:43:49Z</dcterms:modified>
</cp:coreProperties>
</file>