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75" r:id="rId7"/>
    <p:sldId id="271" r:id="rId8"/>
    <p:sldId id="273" r:id="rId9"/>
    <p:sldId id="272" r:id="rId10"/>
    <p:sldId id="277" r:id="rId11"/>
    <p:sldId id="270" r:id="rId12"/>
    <p:sldId id="278" r:id="rId13"/>
    <p:sldId id="276" r:id="rId14"/>
    <p:sldId id="274"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07310F9D-1DA6-43FB-9AB0-0175DBF4DD52}">
          <p14:sldIdLst>
            <p14:sldId id="256"/>
            <p14:sldId id="257"/>
          </p14:sldIdLst>
        </p14:section>
        <p14:section name="Untitled Section" id="{226B1571-F18F-4D66-903C-E90A733B8D83}">
          <p14:sldIdLst>
            <p14:sldId id="269"/>
            <p14:sldId id="275"/>
            <p14:sldId id="271"/>
            <p14:sldId id="273"/>
            <p14:sldId id="272"/>
            <p14:sldId id="277"/>
            <p14:sldId id="270"/>
            <p14:sldId id="278"/>
            <p14:sldId id="276"/>
            <p14:sldId id="27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1"/>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AI tool/mobile app for Indian Sign Language (ISL) generator from audio-visual content in English/Hindi to ISL content and vice-versa.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174</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GB" sz="1800" b="1" u="none" strike="noStrike" cap="none" dirty="0">
                          <a:solidFill>
                            <a:schemeClr val="tx1"/>
                          </a:solidFill>
                          <a:latin typeface="Cambria" panose="02040503050406030204" pitchFamily="18" charset="0"/>
                          <a:ea typeface="Cambria" panose="02040503050406030204" pitchFamily="18" charset="0"/>
                        </a:rPr>
                        <a:t>20211CSE0164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A Siva </a:t>
                      </a:r>
                      <a:r>
                        <a:rPr lang="en-GB" sz="1800" b="1" u="none" strike="noStrike" cap="none" dirty="0" err="1">
                          <a:solidFill>
                            <a:schemeClr val="tx1"/>
                          </a:solidFill>
                          <a:latin typeface="Cambria" panose="02040503050406030204" pitchFamily="18" charset="0"/>
                          <a:ea typeface="Cambria" panose="02040503050406030204" pitchFamily="18" charset="0"/>
                        </a:rPr>
                        <a:t>Sahithi</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20211CSE0884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K Manoj Kumar</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20221LCS0005</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err="1">
                          <a:solidFill>
                            <a:schemeClr val="tx1"/>
                          </a:solidFill>
                          <a:latin typeface="Cambria" panose="02040503050406030204" pitchFamily="18" charset="0"/>
                          <a:ea typeface="Cambria" panose="02040503050406030204" pitchFamily="18" charset="0"/>
                        </a:rPr>
                        <a:t>Shreyank</a:t>
                      </a:r>
                      <a:r>
                        <a:rPr lang="en-GB" sz="1800" b="1" u="none" strike="noStrike" cap="none" dirty="0">
                          <a:solidFill>
                            <a:schemeClr val="tx1"/>
                          </a:solidFill>
                          <a:latin typeface="Cambria" panose="02040503050406030204" pitchFamily="18" charset="0"/>
                          <a:ea typeface="Cambria" panose="02040503050406030204" pitchFamily="18" charset="0"/>
                        </a:rPr>
                        <a:t> Shankar S</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Akarsh Singh</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3</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57785"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 L, Dr. Jayanthi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Kamalasekaran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Mr. Jerrin Francis</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Flow-chart</a:t>
            </a:r>
            <a:endParaRPr lang="en-GB" dirty="0"/>
          </a:p>
        </p:txBody>
      </p:sp>
      <p:sp>
        <p:nvSpPr>
          <p:cNvPr id="3" name="Text Placeholder 2"/>
          <p:cNvSpPr>
            <a:spLocks noGrp="1"/>
          </p:cNvSpPr>
          <p:nvPr>
            <p:ph type="body" idx="1"/>
          </p:nvPr>
        </p:nvSpPr>
        <p:spPr/>
        <p:txBody>
          <a:bodyPr/>
          <a:lstStyle/>
          <a:p>
            <a:endParaRPr lang="en-GB" dirty="0"/>
          </a:p>
        </p:txBody>
      </p:sp>
      <p:pic>
        <p:nvPicPr>
          <p:cNvPr id="5" name="Picture 4" descr="A diagram of a language translation process&#10;&#10;AI-generated content may be incorrect."/>
          <p:cNvPicPr>
            <a:picLocks noChangeAspect="1"/>
          </p:cNvPicPr>
          <p:nvPr/>
        </p:nvPicPr>
        <p:blipFill>
          <a:blip r:embed="rId1"/>
          <a:stretch>
            <a:fillRect/>
          </a:stretch>
        </p:blipFill>
        <p:spPr>
          <a:xfrm>
            <a:off x="952500" y="1219200"/>
            <a:ext cx="10287000" cy="4876801"/>
          </a:xfrm>
          <a:prstGeom prst="rect">
            <a:avLst/>
          </a:prstGeom>
        </p:spPr>
      </p:pic>
      <p:pic>
        <p:nvPicPr>
          <p:cNvPr id="6" name="Picture 5"/>
          <p:cNvPicPr>
            <a:picLocks noChangeAspect="1"/>
          </p:cNvPicPr>
          <p:nvPr/>
        </p:nvPicPr>
        <p:blipFill>
          <a:blip r:embed="rId2"/>
          <a:stretch>
            <a:fillRect/>
          </a:stretch>
        </p:blipFill>
        <p:spPr>
          <a:xfrm>
            <a:off x="10960501" y="0"/>
            <a:ext cx="1231499" cy="9815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Expected Outcomes                                                   </a:t>
            </a:r>
            <a:endParaRPr lang="en-IN" dirty="0"/>
          </a:p>
        </p:txBody>
      </p:sp>
      <p:sp>
        <p:nvSpPr>
          <p:cNvPr id="3" name="Text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A functional AI-powered ISL translator for real-time use.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High-accuracy speech-to-text conversion for English &amp; Hindi.</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Gesture recognition system that converts ISL gestures into text/audio.</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Deployment on mobile and web platforms for accessibility.</a:t>
            </a:r>
            <a:endParaRPr lang="en-US" dirty="0">
              <a:latin typeface="Cambria" panose="02040503050406030204" pitchFamily="18" charset="0"/>
              <a:ea typeface="Cambria" panose="02040503050406030204" pitchFamily="18" charset="0"/>
            </a:endParaRPr>
          </a:p>
          <a:p>
            <a:endParaRPr lang="en-IN" dirty="0"/>
          </a:p>
        </p:txBody>
      </p:sp>
      <p:pic>
        <p:nvPicPr>
          <p:cNvPr id="4" name="Picture 3"/>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Conclusion                                                                   </a:t>
            </a:r>
            <a:endParaRPr lang="en-IN" dirty="0"/>
          </a:p>
        </p:txBody>
      </p:sp>
      <p:sp>
        <p:nvSpPr>
          <p:cNvPr id="3" name="Text Placeholder 2"/>
          <p:cNvSpPr>
            <a:spLocks noGrp="1"/>
          </p:cNvSpPr>
          <p:nvPr>
            <p:ph type="body" idx="1"/>
          </p:nvPr>
        </p:nvSpPr>
        <p:spPr/>
        <p:txBody>
          <a:bodyPr>
            <a:normAutofit/>
          </a:bodyPr>
          <a:lstStyle/>
          <a:p>
            <a:pPr marL="76200" indent="0">
              <a:buNone/>
            </a:pPr>
            <a:r>
              <a:rPr lang="en-US" sz="2000" dirty="0">
                <a:latin typeface="Cambria" panose="02040503050406030204" pitchFamily="18" charset="0"/>
                <a:ea typeface="Cambria" panose="02040503050406030204" pitchFamily="18" charset="0"/>
              </a:rPr>
              <a:t>This project aims to bridge the communication gap for the deaf and hard-of-hearing community by developing an AI-powered Indian Sign Language (ISL) translation tool. By leveraging speech processing, NLP, and computer vision, the system enables real-time, bidirectional translation between English/Hindi and ISL.</a:t>
            </a:r>
            <a:endParaRPr lang="en-US" sz="2000"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Future Scope:</a:t>
            </a:r>
            <a:endParaRPr lang="en-US" sz="2000" b="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Expand language support to include regional Indian languages.</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Improve AI model efficiency for better accuracy and faster processing.</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Integrate AR/VR for interactive learning and sign language education.</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By combining advanced AI technologies with a human-centric approach, this project contributes to a more inclusive and accessible communication system, empowering individuals who rely on ISL for daily interactions.</a:t>
            </a:r>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GB" sz="2000" dirty="0"/>
              <a:t>[1] A. Graves, "Generating Sequences With Recurrent Neural Networks," </a:t>
            </a:r>
            <a:r>
              <a:rPr lang="en-GB" sz="2000" i="1" dirty="0" err="1"/>
              <a:t>arXiv</a:t>
            </a:r>
            <a:r>
              <a:rPr lang="en-GB" sz="2000" i="1" dirty="0"/>
              <a:t> preprint arXiv:1308.0850</a:t>
            </a:r>
            <a:r>
              <a:rPr lang="en-GB" sz="2000" dirty="0"/>
              <a:t>, 2013. </a:t>
            </a:r>
            <a:endParaRPr lang="en-GB" sz="2000" dirty="0"/>
          </a:p>
          <a:p>
            <a:pPr marL="152400" indent="0">
              <a:spcBef>
                <a:spcPts val="0"/>
              </a:spcBef>
              <a:buNone/>
            </a:pPr>
            <a:r>
              <a:rPr lang="en-GB" sz="2000" dirty="0"/>
              <a:t>[2] J. Devlin, M. Chang, K. Lee, and K. Toutanova, "BERT: Pre-training of Deep Bidirectional Transformers for Language Understanding," </a:t>
            </a:r>
            <a:r>
              <a:rPr lang="en-GB" sz="2000" i="1" dirty="0" err="1"/>
              <a:t>arXiv</a:t>
            </a:r>
            <a:r>
              <a:rPr lang="en-GB" sz="2000" i="1" dirty="0"/>
              <a:t> preprint arXiv:1810.04805</a:t>
            </a:r>
            <a:r>
              <a:rPr lang="en-GB" sz="2000" dirty="0"/>
              <a:t>, 2018. </a:t>
            </a:r>
            <a:endParaRPr lang="en-GB" sz="2000" dirty="0"/>
          </a:p>
          <a:p>
            <a:pPr marL="152400" indent="0">
              <a:spcBef>
                <a:spcPts val="0"/>
              </a:spcBef>
              <a:buNone/>
            </a:pPr>
            <a:r>
              <a:rPr lang="en-GB" sz="2000" dirty="0"/>
              <a:t>[3] A. Vaswani et al., "Attention Is All You Need," in </a:t>
            </a:r>
            <a:r>
              <a:rPr lang="en-GB" sz="2000" i="1" dirty="0"/>
              <a:t>Advances in Neural Information Processing Systems (</a:t>
            </a:r>
            <a:r>
              <a:rPr lang="en-GB" sz="2000" i="1" dirty="0" err="1"/>
              <a:t>NeurIPS</a:t>
            </a:r>
            <a:r>
              <a:rPr lang="en-GB" sz="2000" i="1" dirty="0"/>
              <a:t>)</a:t>
            </a:r>
            <a:r>
              <a:rPr lang="en-GB" sz="2000" dirty="0"/>
              <a:t>, 2017. </a:t>
            </a:r>
            <a:endParaRPr lang="en-GB" sz="2000" dirty="0"/>
          </a:p>
          <a:p>
            <a:pPr marL="152400" indent="0">
              <a:spcBef>
                <a:spcPts val="0"/>
              </a:spcBef>
              <a:buNone/>
            </a:pPr>
            <a:r>
              <a:rPr lang="en-GB" sz="2000" dirty="0"/>
              <a:t>[4] F. Chollet, </a:t>
            </a:r>
            <a:r>
              <a:rPr lang="en-GB" sz="2000" i="1" dirty="0"/>
              <a:t>Deep Learning with Python</a:t>
            </a:r>
            <a:r>
              <a:rPr lang="en-GB" sz="2000" dirty="0"/>
              <a:t>, 2nd ed. Shelter Island, NY, USA: Manning Publications, 2021.</a:t>
            </a:r>
            <a:endParaRPr lang="en-GB" sz="2000" dirty="0"/>
          </a:p>
          <a:p>
            <a:pPr marL="152400" indent="0">
              <a:spcBef>
                <a:spcPts val="0"/>
              </a:spcBef>
              <a:buNone/>
            </a:pPr>
            <a:r>
              <a:rPr lang="en-GB" sz="2000" dirty="0"/>
              <a:t>[5] K. Simonyan and A. Zisserman, "Very Deep Convolutional Networks for Large-Scale Image Recognition," </a:t>
            </a:r>
            <a:r>
              <a:rPr lang="en-GB" sz="2000" i="1" dirty="0" err="1"/>
              <a:t>arXiv</a:t>
            </a:r>
            <a:r>
              <a:rPr lang="en-GB" sz="2000" i="1" dirty="0"/>
              <a:t> preprint arXiv:1409.1556</a:t>
            </a:r>
            <a:r>
              <a:rPr lang="en-GB" sz="2000" dirty="0"/>
              <a:t>, 2014</a:t>
            </a: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General Introduction:</a:t>
            </a:r>
            <a:endParaRPr lang="en-US" sz="1800" b="1"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With the growing need for inclusivity in communication, Indian Sign Language (ISL) translation remains a major challenge for the deaf and hard-of-hearing community. Current solutions either lack real-time capabilities or require human interpreters, which are not always accessible. This project aims to develop an AI-powered tool that enables seamless translation between English/Hindi and ISL using speech processing, NLP, and computer vision. By leveraging advanced AI models, this system will help improve communication accessibility and inclusivity for individuals who rely on ISL.</a:t>
            </a:r>
            <a:endParaRPr lang="en-US" sz="16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Introduction to the Domain:</a:t>
            </a:r>
            <a:endParaRPr lang="en-US" sz="1800" b="1"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This project falls under the domains of Natural Language Processing (NLP), Computer Vision, and Deep Learning. It focuses on speech-to-text conversion, sign language recognition, and real-time AI translation. The system will utilize gesture detection algorithms, deep learning models, and NLP techniques to translate spoken or textual content into ISL gestures and vice versa. By integrating AI-based gesture recognition and language processing, the tool will act as an effective bridge between the deaf community and the hearing population.</a:t>
            </a:r>
            <a:endParaRPr lang="en-US" sz="1600" dirty="0">
              <a:latin typeface="Cambria" panose="02040503050406030204" pitchFamily="18" charset="0"/>
              <a:ea typeface="Cambria" panose="02040503050406030204" pitchFamily="18" charset="0"/>
            </a:endParaRP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en-US" dirty="0"/>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Literature Review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Existing Methods</a:t>
            </a:r>
            <a:endParaRPr lang="en-US" dirty="0">
              <a:latin typeface="Cambria" panose="02040503050406030204" pitchFamily="18" charset="0"/>
              <a:ea typeface="Cambria" panose="02040503050406030204" pitchFamily="18" charset="0"/>
            </a:endParaRPr>
          </a:p>
          <a:p>
            <a:pPr marL="342900" lvl="0" indent="-190500" algn="just">
              <a:spcBef>
                <a:spcPts val="0"/>
              </a:spcBef>
              <a:buNone/>
            </a:pPr>
            <a:r>
              <a:rPr lang="en-US" sz="1300" dirty="0">
                <a:latin typeface="Cambria" panose="02040503050406030204" pitchFamily="18" charset="0"/>
                <a:ea typeface="Cambria" panose="02040503050406030204" pitchFamily="18" charset="0"/>
              </a:rPr>
              <a:t> </a:t>
            </a:r>
            <a:r>
              <a:rPr lang="en-US" sz="1400" b="1" dirty="0">
                <a:latin typeface="Cambria" panose="02040503050406030204" pitchFamily="18" charset="0"/>
                <a:ea typeface="Cambria" panose="02040503050406030204" pitchFamily="18" charset="0"/>
              </a:rPr>
              <a:t>Several existing approaches attempt to facilitate Indian Sign Language (ISL) translation, but each has limitations:</a:t>
            </a:r>
            <a:endParaRPr lang="en-US" sz="1400" b="1"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Manual ISL Interpretation </a:t>
            </a:r>
            <a:r>
              <a:rPr lang="en-US" sz="1400" dirty="0">
                <a:latin typeface="Cambria" panose="02040503050406030204" pitchFamily="18" charset="0"/>
                <a:ea typeface="Cambria" panose="02040503050406030204" pitchFamily="18" charset="0"/>
              </a:rPr>
              <a:t>– Requires human interpreters, which is costly and not always available.</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Rule-Based Translation Systems </a:t>
            </a:r>
            <a:r>
              <a:rPr lang="en-US" sz="1400" dirty="0">
                <a:latin typeface="Cambria" panose="02040503050406030204" pitchFamily="18" charset="0"/>
                <a:ea typeface="Cambria" panose="02040503050406030204" pitchFamily="18" charset="0"/>
              </a:rPr>
              <a:t>– Uses predefined grammar rules, but struggles with context-based translations.</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Text-to-Video Translation (Avatar-based ISL) </a:t>
            </a:r>
            <a:r>
              <a:rPr lang="en-US" sz="1400" dirty="0">
                <a:latin typeface="Cambria" panose="02040503050406030204" pitchFamily="18" charset="0"/>
                <a:ea typeface="Cambria" panose="02040503050406030204" pitchFamily="18" charset="0"/>
              </a:rPr>
              <a:t>– AI-generated sign language avatars exist, but lack expressiveness and accuracy.</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Speech-to-Text Models (Google ASR, Whisper AI) </a:t>
            </a:r>
            <a:r>
              <a:rPr lang="en-US" sz="1400" dirty="0">
                <a:latin typeface="Cambria" panose="02040503050406030204" pitchFamily="18" charset="0"/>
                <a:ea typeface="Cambria" panose="02040503050406030204" pitchFamily="18" charset="0"/>
              </a:rPr>
              <a:t>– Convert speech into text but often struggle with regional Hindi accents and noise.</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Gesture Recognition using Image Processing (OpenCV, </a:t>
            </a:r>
            <a:r>
              <a:rPr lang="en-US" sz="1400" b="1" dirty="0" err="1">
                <a:latin typeface="Cambria" panose="02040503050406030204" pitchFamily="18" charset="0"/>
                <a:ea typeface="Cambria" panose="02040503050406030204" pitchFamily="18" charset="0"/>
              </a:rPr>
              <a:t>MediaPipe</a:t>
            </a:r>
            <a:r>
              <a:rPr lang="en-US" sz="1400" b="1" dirty="0">
                <a:latin typeface="Cambria" panose="02040503050406030204" pitchFamily="18" charset="0"/>
                <a:ea typeface="Cambria" panose="02040503050406030204" pitchFamily="18" charset="0"/>
              </a:rPr>
              <a:t>)</a:t>
            </a:r>
            <a:r>
              <a:rPr lang="en-US" sz="1400" dirty="0">
                <a:latin typeface="Cambria" panose="02040503050406030204" pitchFamily="18" charset="0"/>
                <a:ea typeface="Cambria" panose="02040503050406030204" pitchFamily="18" charset="0"/>
              </a:rPr>
              <a:t> – Good for static signs, but fails in dynamic, sentence-based ISL.</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Deep Learning-based Sign Language Recognition (CNN, LSTM)</a:t>
            </a:r>
            <a:r>
              <a:rPr lang="en-US" sz="1400" dirty="0">
                <a:latin typeface="Cambria" panose="02040503050406030204" pitchFamily="18" charset="0"/>
                <a:ea typeface="Cambria" panose="02040503050406030204" pitchFamily="18" charset="0"/>
              </a:rPr>
              <a:t> – High accuracy but requires large datasets and extensive training.</a:t>
            </a: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Gaps Identified:</a:t>
            </a:r>
            <a:endParaRPr lang="en-US" sz="1400" b="1"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Lack of real-time AI-based ISL translation tools.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Gesture recognition models struggle with complex sign sequences.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Existing solutions focus only on one-way translation (Text-to-ISL or ISL-to-Text) rather than bidirectional communication.</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Difficulties in mapping spoken language to ISL grammar, as ISL follows a different structure than English/Hindi.</a:t>
            </a:r>
            <a:endParaRPr lang="en-US" sz="1400" dirty="0">
              <a:latin typeface="Cambria" panose="02040503050406030204" pitchFamily="18" charset="0"/>
              <a:ea typeface="Cambria" panose="02040503050406030204" pitchFamily="18" charset="0"/>
            </a:endParaRPr>
          </a:p>
          <a:p>
            <a:pPr marL="342900" indent="-190500" algn="just">
              <a:spcBef>
                <a:spcPts val="0"/>
              </a:spcBef>
              <a:buNone/>
            </a:pPr>
            <a:endParaRPr lang="en-US" sz="1400" dirty="0"/>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Literature</a:t>
            </a:r>
            <a:r>
              <a:rPr lang="de-DE" dirty="0"/>
              <a:t> Review                                                       </a:t>
            </a:r>
            <a:endParaRPr lang="en-IN" dirty="0"/>
          </a:p>
        </p:txBody>
      </p:sp>
      <p:sp>
        <p:nvSpPr>
          <p:cNvPr id="3" name="Text Placeholder 2"/>
          <p:cNvSpPr>
            <a:spLocks noGrp="1"/>
          </p:cNvSpPr>
          <p:nvPr>
            <p:ph type="body" idx="1"/>
          </p:nvPr>
        </p:nvSpPr>
        <p:spPr/>
        <p:txBody>
          <a:bodyPr/>
          <a:lstStyle/>
          <a:p>
            <a:pPr marL="76200" indent="0">
              <a:buNone/>
            </a:pPr>
            <a:r>
              <a:rPr lang="en-US" sz="1800" b="1" dirty="0">
                <a:latin typeface="Cambria" panose="02040503050406030204" pitchFamily="18" charset="0"/>
                <a:ea typeface="Cambria" panose="02040503050406030204" pitchFamily="18" charset="0"/>
              </a:rPr>
              <a:t>Relevant Studies:</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Graves (2013) </a:t>
            </a:r>
            <a:r>
              <a:rPr lang="en-US" sz="1800" dirty="0">
                <a:latin typeface="Cambria" panose="02040503050406030204" pitchFamily="18" charset="0"/>
                <a:ea typeface="Cambria" panose="02040503050406030204" pitchFamily="18" charset="0"/>
              </a:rPr>
              <a:t>- RNN-based language modeling for sequential data translation.</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Vaswani et al. (2017) </a:t>
            </a:r>
            <a:r>
              <a:rPr lang="en-US" sz="1800" dirty="0">
                <a:latin typeface="Cambria" panose="02040503050406030204" pitchFamily="18" charset="0"/>
                <a:ea typeface="Cambria" panose="02040503050406030204" pitchFamily="18" charset="0"/>
              </a:rPr>
              <a:t>- Transformer models for better contextual understanding.</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Devlin et al. (2018) </a:t>
            </a:r>
            <a:r>
              <a:rPr lang="en-US" sz="1800" dirty="0">
                <a:latin typeface="Cambria" panose="02040503050406030204" pitchFamily="18" charset="0"/>
                <a:ea typeface="Cambria" panose="02040503050406030204" pitchFamily="18" charset="0"/>
              </a:rPr>
              <a:t>- BERT for natural language processing and semantic understanding.</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Simonyan &amp; Zisserman (2014)</a:t>
            </a:r>
            <a:r>
              <a:rPr lang="en-US" sz="1800" dirty="0">
                <a:latin typeface="Cambria" panose="02040503050406030204" pitchFamily="18" charset="0"/>
                <a:ea typeface="Cambria" panose="02040503050406030204" pitchFamily="18" charset="0"/>
              </a:rPr>
              <a:t> - CNNs for image recognition, useful for hand gesture classification.</a:t>
            </a:r>
            <a:endParaRPr lang="en-US" sz="1800" dirty="0">
              <a:latin typeface="Cambria" panose="02040503050406030204" pitchFamily="18" charset="0"/>
              <a:ea typeface="Cambria" panose="02040503050406030204" pitchFamily="18" charset="0"/>
            </a:endParaRPr>
          </a:p>
          <a:p>
            <a:pPr marL="76200" indent="0">
              <a:buNone/>
            </a:pPr>
            <a:endParaRPr lang="en-IN" dirty="0"/>
          </a:p>
        </p:txBody>
      </p:sp>
      <p:pic>
        <p:nvPicPr>
          <p:cNvPr id="4" name="Picture 3"/>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2000" b="1" dirty="0">
                <a:latin typeface="Cambria" panose="02040503050406030204" pitchFamily="18" charset="0"/>
                <a:ea typeface="Cambria" panose="02040503050406030204" pitchFamily="18" charset="0"/>
              </a:rPr>
              <a:t>Key Features:</a:t>
            </a:r>
            <a:endParaRPr lang="en-US" sz="20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Bidirectional Translation:</a:t>
            </a:r>
            <a:r>
              <a:rPr lang="en-US" sz="1800" dirty="0">
                <a:latin typeface="Cambria" panose="02040503050406030204" pitchFamily="18" charset="0"/>
                <a:ea typeface="Cambria" panose="02040503050406030204" pitchFamily="18" charset="0"/>
              </a:rPr>
              <a:t> English/Hindi ↔ ISL</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Real-time AI Processing:</a:t>
            </a:r>
            <a:r>
              <a:rPr lang="en-US" sz="1800" dirty="0">
                <a:latin typeface="Cambria" panose="02040503050406030204" pitchFamily="18" charset="0"/>
                <a:ea typeface="Cambria" panose="02040503050406030204" pitchFamily="18" charset="0"/>
              </a:rPr>
              <a:t> Using advanced AI models for fast translation</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Understanding ISL hand and facial movements</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Multimodal Input:</a:t>
            </a:r>
            <a:r>
              <a:rPr lang="en-US" sz="1800" dirty="0">
                <a:latin typeface="Cambria" panose="02040503050406030204" pitchFamily="18" charset="0"/>
                <a:ea typeface="Cambria" panose="02040503050406030204" pitchFamily="18" charset="0"/>
              </a:rPr>
              <a:t> Supports audio, text, and video input</a:t>
            </a:r>
            <a:endParaRPr lang="en-US" sz="1800"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Architecture Overview:</a:t>
            </a:r>
            <a:endParaRPr lang="en-US" sz="2000" b="1"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The project consists of the following major components:</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Speech Processing:</a:t>
            </a:r>
            <a:r>
              <a:rPr lang="en-US" sz="1800" dirty="0">
                <a:latin typeface="Cambria" panose="02040503050406030204" pitchFamily="18" charset="0"/>
                <a:ea typeface="Cambria" panose="02040503050406030204" pitchFamily="18" charset="0"/>
              </a:rPr>
              <a:t> Converts spoken language into text.</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Text Processing (NLP):</a:t>
            </a:r>
            <a:r>
              <a:rPr lang="en-US" sz="1800" dirty="0">
                <a:latin typeface="Cambria" panose="02040503050406030204" pitchFamily="18" charset="0"/>
                <a:ea typeface="Cambria" panose="02040503050406030204" pitchFamily="18" charset="0"/>
              </a:rPr>
              <a:t> Understands sentence context and structure.</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Sign Language Generation:</a:t>
            </a:r>
            <a:r>
              <a:rPr lang="en-US" sz="1800" dirty="0">
                <a:latin typeface="Cambria" panose="02040503050406030204" pitchFamily="18" charset="0"/>
                <a:ea typeface="Cambria" panose="02040503050406030204" pitchFamily="18" charset="0"/>
              </a:rPr>
              <a:t> Produces ISL signs through </a:t>
            </a:r>
            <a:r>
              <a:rPr lang="en-US" sz="1800" b="1" dirty="0">
                <a:latin typeface="Cambria" panose="02040503050406030204" pitchFamily="18" charset="0"/>
                <a:ea typeface="Cambria" panose="02040503050406030204" pitchFamily="18" charset="0"/>
              </a:rPr>
              <a:t>AI-based animation</a:t>
            </a:r>
            <a:r>
              <a:rPr lang="en-US" sz="1800" dirty="0">
                <a:latin typeface="Cambria" panose="02040503050406030204" pitchFamily="18" charset="0"/>
                <a:ea typeface="Cambria" panose="02040503050406030204" pitchFamily="18" charset="0"/>
              </a:rPr>
              <a:t> or </a:t>
            </a:r>
            <a:r>
              <a:rPr lang="en-US" sz="1800" b="1" dirty="0">
                <a:latin typeface="Cambria" panose="02040503050406030204" pitchFamily="18" charset="0"/>
                <a:ea typeface="Cambria" panose="02040503050406030204" pitchFamily="18" charset="0"/>
              </a:rPr>
              <a:t>video rendering</a:t>
            </a:r>
            <a:r>
              <a:rPr lang="en-US" sz="1800" dirty="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Converts ISL signs into text/audio output.</a:t>
            </a: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1026864" y="0"/>
            <a:ext cx="1233865" cy="983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mbria" panose="02040503050406030204" pitchFamily="18" charset="0"/>
                <a:ea typeface="Cambria" panose="02040503050406030204" pitchFamily="18" charset="0"/>
              </a:rPr>
              <a:t>Develop an AI-powered translation system that converts speech and text into ISL gestures.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Ensure high accuracy in speech-to-text conversion for English and Hindi.</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Implement a gesture recognition system to interpret ISL signs.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Build a real-time interactive system that works on mobile and web platforms.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Enhance accessibility for the deaf and hard-of-hearing community.</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Cambria" panose="02040503050406030204" pitchFamily="18" charset="0"/>
                <a:ea typeface="Cambria" panose="02040503050406030204" pitchFamily="18" charset="0"/>
              </a:rPr>
              <a:t>Step 1: Data Collection &amp; Preprocessing</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Collect a dataset of Indian Sign Language (ISL) gestures, speech, and text from publicly available resources.</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Preprocessing Steps:</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Normalize text and remove unnecessary symbols.</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Resize and enhance gesture images/videos for better model training.</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Convert speech into text using Google Speech-to-Text API.</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Step 2: Speech &amp; Text Processing</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Use Automatic Speech Recognition (ASR) models like Whisper AI for speech-to-text conversion.</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Implement Natural Language Processing (NLP) techniques using Transformer models (BERT, GPT) to interpret text meaning before ISL translation.</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Step 3: Gesture Recognition &amp; Sign Language Generation</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Gesture Recognition:</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Use Computer Vision models (OpenCV, </a:t>
            </a:r>
            <a:r>
              <a:rPr lang="en-IN" sz="1600" dirty="0" err="1">
                <a:latin typeface="Cambria" panose="02040503050406030204" pitchFamily="18" charset="0"/>
                <a:ea typeface="Cambria" panose="02040503050406030204" pitchFamily="18" charset="0"/>
              </a:rPr>
              <a:t>MediaPipe</a:t>
            </a:r>
            <a:r>
              <a:rPr lang="en-IN" sz="1600" dirty="0">
                <a:latin typeface="Cambria" panose="02040503050406030204" pitchFamily="18" charset="0"/>
                <a:ea typeface="Cambria" panose="02040503050406030204" pitchFamily="18" charset="0"/>
              </a:rPr>
              <a:t>, CNN, LSTM) to track hand gestures and facial expressions.</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Classify static and dynamic ISL signs using Deep Learning.</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Sign Language Generation:</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Develop an AI-based animated avatar or video-based ISL generation system to display the translated ISL gestures.</a:t>
            </a:r>
            <a:endParaRPr lang="en-IN" sz="1600" dirty="0">
              <a:latin typeface="Cambria" panose="02040503050406030204" pitchFamily="18" charset="0"/>
              <a:ea typeface="Cambria" panose="02040503050406030204" pitchFamily="18" charset="0"/>
            </a:endParaRPr>
          </a:p>
          <a:p>
            <a:pPr marL="76200" indent="0">
              <a:buNone/>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12233"/>
            <a:ext cx="1233865" cy="9837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latin typeface="Cambria" panose="02040503050406030204" pitchFamily="18" charset="0"/>
                <a:ea typeface="Cambria" panose="02040503050406030204" pitchFamily="18" charset="0"/>
              </a:rPr>
              <a:t>Methodology</a:t>
            </a:r>
            <a:r>
              <a:rPr lang="de-DE"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p:txBody>
          <a:bodyPr>
            <a:normAutofit/>
          </a:bodyPr>
          <a:lstStyle/>
          <a:p>
            <a:pPr marL="76200" indent="0">
              <a:buNone/>
            </a:pPr>
            <a:r>
              <a:rPr lang="en-IN" sz="1900" b="1" dirty="0">
                <a:latin typeface="Cambria" panose="02040503050406030204" pitchFamily="18" charset="0"/>
                <a:ea typeface="Cambria" panose="02040503050406030204" pitchFamily="18" charset="0"/>
              </a:rPr>
              <a:t>Step 4: Model Training &amp; Testing</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Train AI models using TensorFlow/</a:t>
            </a:r>
            <a:r>
              <a:rPr lang="en-IN" sz="1900" dirty="0" err="1">
                <a:latin typeface="Cambria" panose="02040503050406030204" pitchFamily="18" charset="0"/>
                <a:ea typeface="Cambria" panose="02040503050406030204" pitchFamily="18" charset="0"/>
              </a:rPr>
              <a:t>Keras</a:t>
            </a:r>
            <a:r>
              <a:rPr lang="en-IN" sz="1900" dirty="0">
                <a:latin typeface="Cambria" panose="02040503050406030204" pitchFamily="18" charset="0"/>
                <a:ea typeface="Cambria" panose="02040503050406030204" pitchFamily="18" charset="0"/>
              </a:rPr>
              <a:t> and </a:t>
            </a:r>
            <a:r>
              <a:rPr lang="en-IN" sz="1900" dirty="0" err="1">
                <a:latin typeface="Cambria" panose="02040503050406030204" pitchFamily="18" charset="0"/>
                <a:ea typeface="Cambria" panose="02040503050406030204" pitchFamily="18" charset="0"/>
              </a:rPr>
              <a:t>PyTorch</a:t>
            </a:r>
            <a:r>
              <a:rPr lang="en-IN" sz="1900" dirty="0">
                <a:latin typeface="Cambria" panose="02040503050406030204" pitchFamily="18" charset="0"/>
                <a:ea typeface="Cambria" panose="02040503050406030204" pitchFamily="18" charset="0"/>
              </a:rPr>
              <a:t> for accuracy improvement.</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Validate models on real-world ISL videos and benchmark against existing datasets.</a:t>
            </a:r>
            <a:endParaRPr lang="en-IN" sz="1900" dirty="0">
              <a:latin typeface="Cambria" panose="02040503050406030204" pitchFamily="18" charset="0"/>
              <a:ea typeface="Cambria" panose="02040503050406030204" pitchFamily="18" charset="0"/>
            </a:endParaRPr>
          </a:p>
          <a:p>
            <a:pPr marL="76200" indent="0">
              <a:buNone/>
            </a:pPr>
            <a:r>
              <a:rPr lang="en-IN" sz="1900" b="1" dirty="0">
                <a:latin typeface="Cambria" panose="02040503050406030204" pitchFamily="18" charset="0"/>
                <a:ea typeface="Cambria" panose="02040503050406030204" pitchFamily="18" charset="0"/>
              </a:rPr>
              <a:t>Step 5: Deployment &amp; Real-Time Integration</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Deploy as a web &amp; mobile application using React Native for mobile and Flask/Django for backend services.</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Store processed data in Firebase/PostgreSQL and use AWS/Google Cloud for scalability.</a:t>
            </a:r>
            <a:endParaRPr lang="en-IN" sz="1900" dirty="0">
              <a:latin typeface="Cambria" panose="02040503050406030204" pitchFamily="18" charset="0"/>
              <a:ea typeface="Cambria" panose="02040503050406030204" pitchFamily="18" charset="0"/>
            </a:endParaRPr>
          </a:p>
          <a:p>
            <a:pPr marL="76200" indent="0">
              <a:buNone/>
            </a:pPr>
            <a:r>
              <a:rPr lang="en-IN" sz="1900" b="1" dirty="0">
                <a:latin typeface="Cambria" panose="02040503050406030204" pitchFamily="18" charset="0"/>
                <a:ea typeface="Cambria" panose="02040503050406030204" pitchFamily="18" charset="0"/>
              </a:rPr>
              <a:t>Step 6: User Testing &amp; Optimization</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Conduct real-time user testing with individuals from the deaf community to ensure system effectiveness.</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Optimize model performance for faster processing and better accuracy.</a:t>
            </a:r>
            <a:endParaRPr lang="en-IN" sz="1900" dirty="0">
              <a:latin typeface="Cambria" panose="02040503050406030204" pitchFamily="18" charset="0"/>
              <a:ea typeface="Cambria" panose="02040503050406030204" pitchFamily="18" charset="0"/>
            </a:endParaRPr>
          </a:p>
          <a:p>
            <a:endParaRPr lang="en-IN" dirty="0"/>
          </a:p>
        </p:txBody>
      </p:sp>
      <p:pic>
        <p:nvPicPr>
          <p:cNvPr id="4" name="Picture 3"/>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r>
              <a:rPr lang="en-GB" dirty="0"/>
              <a:t>Timeline of the Project (Gantt Chart)</a:t>
            </a:r>
            <a:endParaRPr lang="en-GB" dirty="0"/>
          </a:p>
        </p:txBody>
      </p:sp>
      <p:sp>
        <p:nvSpPr>
          <p:cNvPr id="6" name="Text Placeholder 5"/>
          <p:cNvSpPr>
            <a:spLocks noGrp="1"/>
          </p:cNvSpPr>
          <p:nvPr>
            <p:ph type="body" idx="1"/>
          </p:nvPr>
        </p:nvSpPr>
        <p:spPr/>
        <p:txBody>
          <a:bodyPr>
            <a:normAutofit/>
          </a:bodyPr>
          <a:lstStyle/>
          <a:p>
            <a:pPr marL="76200" indent="0">
              <a:buNone/>
            </a:pPr>
            <a:r>
              <a:rPr lang="en-GB" sz="1800" b="1" dirty="0">
                <a:latin typeface="Cambria" panose="02040503050406030204" pitchFamily="18" charset="0"/>
                <a:ea typeface="Cambria" panose="02040503050406030204" pitchFamily="18" charset="0"/>
              </a:rPr>
              <a:t>Timeline:</a:t>
            </a:r>
            <a:endParaRPr lang="en-GB" sz="1800" b="1" dirty="0">
              <a:latin typeface="Cambria" panose="02040503050406030204" pitchFamily="18" charset="0"/>
              <a:ea typeface="Cambria" panose="02040503050406030204" pitchFamily="18" charset="0"/>
            </a:endParaRPr>
          </a:p>
          <a:p>
            <a:pPr marL="76200" indent="0">
              <a:buNone/>
            </a:pPr>
            <a:endParaRPr lang="en-GB" sz="1800" b="1" dirty="0">
              <a:latin typeface="Cambria" panose="02040503050406030204" pitchFamily="18" charset="0"/>
              <a:ea typeface="Cambria" panose="02040503050406030204" pitchFamily="18" charset="0"/>
            </a:endParaRPr>
          </a:p>
        </p:txBody>
      </p:sp>
      <p:pic>
        <p:nvPicPr>
          <p:cNvPr id="11" name="Picture 10"/>
          <p:cNvPicPr>
            <a:picLocks noChangeAspect="1"/>
          </p:cNvPicPr>
          <p:nvPr/>
        </p:nvPicPr>
        <p:blipFill>
          <a:blip r:embed="rId1"/>
          <a:stretch>
            <a:fillRect/>
          </a:stretch>
        </p:blipFill>
        <p:spPr>
          <a:xfrm>
            <a:off x="1681175" y="1470211"/>
            <a:ext cx="8829649" cy="4760259"/>
          </a:xfrm>
          <a:prstGeom prst="rect">
            <a:avLst/>
          </a:prstGeom>
        </p:spPr>
      </p:pic>
      <p:pic>
        <p:nvPicPr>
          <p:cNvPr id="2" name="Picture 1"/>
          <p:cNvPicPr>
            <a:picLocks noChangeAspect="1"/>
          </p:cNvPicPr>
          <p:nvPr/>
        </p:nvPicPr>
        <p:blipFill>
          <a:blip r:embed="rId2"/>
          <a:stretch>
            <a:fillRect/>
          </a:stretch>
        </p:blipFill>
        <p:spPr>
          <a:xfrm>
            <a:off x="10958135" y="0"/>
            <a:ext cx="1233865" cy="983712"/>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8036</Words>
  <Application>WPS Slides</Application>
  <PresentationFormat>Widescreen</PresentationFormat>
  <Paragraphs>170</Paragraphs>
  <Slides>14</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Verdana</vt:lpstr>
      <vt:lpstr>Bookman Old Style</vt:lpstr>
      <vt:lpstr>Segoe Print</vt:lpstr>
      <vt:lpstr>Cambria</vt:lpstr>
      <vt:lpstr>Microsoft YaHei</vt:lpstr>
      <vt:lpstr>Arial Unicode MS</vt:lpstr>
      <vt:lpstr>Bioinformatics</vt:lpstr>
      <vt:lpstr>AI tool/mobile app for Indian Sign Language (ISL) generator from audio-visual content in English/Hindi to ISL content and vice-versa.</vt:lpstr>
      <vt:lpstr>INTRODUCTION</vt:lpstr>
      <vt:lpstr>Literature Review  </vt:lpstr>
      <vt:lpstr>Literature Review                                                       </vt:lpstr>
      <vt:lpstr>Proposed Method</vt:lpstr>
      <vt:lpstr>Objectives</vt:lpstr>
      <vt:lpstr>Methodology</vt:lpstr>
      <vt:lpstr>Methodology                                                                                                    </vt:lpstr>
      <vt:lpstr>Timeline of the Project (Gantt Chart)</vt:lpstr>
      <vt:lpstr>Flow-chart</vt:lpstr>
      <vt:lpstr>Expected Outcomes                                                   </vt:lpstr>
      <vt:lpstr>Conclusion                                                                   </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Shreyank Sarwade</cp:lastModifiedBy>
  <cp:revision>45</cp:revision>
  <dcterms:created xsi:type="dcterms:W3CDTF">2025-05-16T04:14:00Z</dcterms:created>
  <dcterms:modified xsi:type="dcterms:W3CDTF">2025-05-16T04:37:53Z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118349844AB94A0FB66CDF279788DC78_12</vt:lpwstr>
  </property>
  <property fmtid="{D5CDD505-2E9C-101B-9397-08002B2CF9AE}" pid="3" name="KSOProductBuildVer">
    <vt:lpwstr>2057-12.2.0.20796</vt:lpwstr>
  </property>
</Properties>
</file>