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69" r:id="rId6"/>
    <p:sldId id="268" r:id="rId7"/>
    <p:sldId id="271" r:id="rId8"/>
    <p:sldId id="273" r:id="rId9"/>
    <p:sldId id="272" r:id="rId10"/>
    <p:sldId id="270" r:id="rId11"/>
    <p:sldId id="265" r:id="rId12"/>
    <p:sldId id="266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7690726-49DA-4552-BDEB-330DD8EA8BD9}" styleName="Table_0">
    <a:wholeTbl>
      <a:tcTxStyle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 panose="020B0604030504040204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 panose="020B0604030504040204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 panose="020B0604030504040204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 panose="020B0604030504040204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 panose="020B0604030504040204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 panose="020B0604030504040204"/>
              <a:buNone/>
              <a:defRPr sz="2800" b="1" i="0" u="none" strike="noStrike" cap="none">
                <a:solidFill>
                  <a:srgbClr val="FF0000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2"/>
          <a:srcRect b="18046"/>
          <a:stretch>
            <a:fillRect/>
          </a:stretch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AI tool/mobile app for Indian Sign Language (ISL) generator from audio-visual content in English/Hindi to ISL content and vice-versa.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</a:t>
            </a:r>
            <a:r>
              <a:rPr lang="en-US" altLang="en-GB" dirty="0">
                <a:latin typeface="Cambria" panose="02040503050406030204" pitchFamily="18" charset="0"/>
                <a:ea typeface="Cambria" panose="02040503050406030204" pitchFamily="18" charset="0"/>
              </a:rPr>
              <a:t>174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/>
        </p:nvGraphicFramePr>
        <p:xfrm>
          <a:off x="553347" y="2721840"/>
          <a:ext cx="5418675" cy="219462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085000"/>
                <a:gridCol w="3333675"/>
              </a:tblGrid>
              <a:tr h="306243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GB" sz="1800" b="1" u="none" strike="noStrike" cap="none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20211CSE0164</a:t>
                      </a:r>
                      <a:endParaRPr sz="1800" b="1" u="none" strike="noStrike" cap="none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 Siva </a:t>
                      </a:r>
                      <a:r>
                        <a:rPr lang="en-GB" sz="1800" b="1" u="none" strike="noStrike" cap="none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Sahithi</a:t>
                      </a:r>
                      <a:endParaRPr sz="1800" b="1" u="none" strike="noStrike" cap="none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20211CSE0884</a:t>
                      </a:r>
                      <a:endParaRPr sz="1800" b="1" u="none" strike="noStrike" cap="none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K Manoj Kumar</a:t>
                      </a:r>
                      <a:endParaRPr sz="1800" b="1" u="none" strike="noStrike" cap="none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20221LCS0005</a:t>
                      </a:r>
                      <a:endParaRPr sz="1800" b="1" u="none" strike="noStrike" cap="none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Shreyank</a:t>
                      </a:r>
                      <a:r>
                        <a:rPr lang="en-GB" sz="1800" b="1" u="none" strike="noStrike" cap="none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Shankar S</a:t>
                      </a:r>
                      <a:endParaRPr sz="1800" b="1" u="none" strike="noStrike" cap="none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597650" y="2513330"/>
            <a:ext cx="5396865" cy="1800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US" altLang="en-GB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                            </a:t>
            </a:r>
            <a:r>
              <a:rPr lang="en-GB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Mr. Akarsh Singh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US" altLang="en-GB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                            </a:t>
            </a:r>
            <a:r>
              <a:rPr lang="en-GB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Assistant Professor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US" altLang="en-GB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                            </a:t>
            </a:r>
            <a:r>
              <a:rPr lang="en-GB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School of Computer Science and Engineering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US" altLang="en-GB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                             </a:t>
            </a:r>
            <a:r>
              <a:rPr lang="en-GB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Presidency University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PIP2001 Capstone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Review-0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Program: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B.Tech</a:t>
            </a:r>
            <a:endParaRPr lang="en-US"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HoD: 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Dr. Asif Mohammed</a:t>
            </a:r>
            <a:endParaRPr lang="en-US" sz="20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Program Project Coordinator: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Mr.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Amarnatha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J L, Dr. Jayanthi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Kamalasekaran</a:t>
            </a:r>
            <a:endParaRPr lang="en-US"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Mr. Jerrin Francis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6935" y="-31142"/>
            <a:ext cx="1233865" cy="98371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46935" y="-31142"/>
            <a:ext cx="1233865" cy="98371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Number: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342900" lvl="0" indent="-190500" algn="just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Organization: </a:t>
            </a: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Ministry of Social Justice and Empowerment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Category : 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Software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Description: </a:t>
            </a:r>
            <a:r>
              <a:rPr lang="en-GB" dirty="0"/>
              <a:t>There is a significant communication gap for the deaf and hard-of-hearing community due to the lack of real-time, automated Indian Sign Language (ISL) translation tools. This project aims to develop an AI-powered tool/mobile application capable of converting spoken and visual content in English/Hindi into ISL and vice versa. The tool will leverage speech-to-text, natural language processing (NLP), computer vision, and deep learning to generate real-time ISL translations, enhancing accessibility for individuals relying on sign language.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Difficulty Level:  Simple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46935" y="-31142"/>
            <a:ext cx="1233865" cy="98371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/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/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Link  - 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                     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https://github.com/shreyank2000/AI-tool-for-ISL-generator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46935" y="-31142"/>
            <a:ext cx="1233865" cy="98371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76200" indent="0">
              <a:buNone/>
            </a:pPr>
            <a:r>
              <a:rPr lang="en-GB" sz="2000" b="1" dirty="0">
                <a:latin typeface="Cambria" panose="02040503050406030204" pitchFamily="18" charset="0"/>
                <a:ea typeface="Cambria" panose="02040503050406030204" pitchFamily="18" charset="0"/>
              </a:rPr>
              <a:t>Problem Understanding :</a:t>
            </a:r>
            <a:endParaRPr lang="en-GB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6200" indent="0">
              <a:buNone/>
            </a:pP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The problem statement focuses on developing an AI tool or mobile application capable of converting audio-visual content in English or Hindi into Indian Sign Language (ISL) and vice-versa. This solution aims to bridge the communication gap between the hearing-impaired community and the general population.</a:t>
            </a:r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6200" indent="0">
              <a:buNone/>
            </a:pPr>
            <a:r>
              <a:rPr lang="en-GB" sz="2000" b="1" dirty="0">
                <a:latin typeface="Cambria" panose="02040503050406030204" pitchFamily="18" charset="0"/>
                <a:ea typeface="Cambria" panose="02040503050406030204" pitchFamily="18" charset="0"/>
              </a:rPr>
              <a:t>Key Challenges:</a:t>
            </a:r>
            <a:endParaRPr lang="en-GB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6200" indent="0">
              <a:buNone/>
            </a:pPr>
            <a:r>
              <a:rPr lang="en-GB" sz="2000" b="1" dirty="0">
                <a:latin typeface="Cambria" panose="02040503050406030204" pitchFamily="18" charset="0"/>
                <a:ea typeface="Cambria" panose="02040503050406030204" pitchFamily="18" charset="0"/>
              </a:rPr>
              <a:t>Language Processing:</a:t>
            </a: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 Translating English/Hindi audio or text into ISL, which is a visual-gestural language with its own grammar and structure.</a:t>
            </a:r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6200" indent="0">
              <a:buNone/>
            </a:pPr>
            <a:r>
              <a:rPr lang="en-GB" sz="2000" b="1" dirty="0">
                <a:latin typeface="Cambria" panose="02040503050406030204" pitchFamily="18" charset="0"/>
                <a:ea typeface="Cambria" panose="02040503050406030204" pitchFamily="18" charset="0"/>
              </a:rPr>
              <a:t>Sign Language Generation:</a:t>
            </a: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 Creating accurate ISL gestures using animated avatars or video-based models.</a:t>
            </a:r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6200" indent="0">
              <a:buNone/>
            </a:pPr>
            <a:r>
              <a:rPr lang="en-GB" sz="2000" b="1" dirty="0">
                <a:latin typeface="Cambria" panose="02040503050406030204" pitchFamily="18" charset="0"/>
                <a:ea typeface="Cambria" panose="02040503050406030204" pitchFamily="18" charset="0"/>
              </a:rPr>
              <a:t>Speech-to-Text Accuracy:</a:t>
            </a: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 Ensuring high precision in converting spoken language into text before translating it into ISL.</a:t>
            </a:r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6200" indent="0">
              <a:buNone/>
            </a:pPr>
            <a:r>
              <a:rPr lang="en-GB" sz="2000" b="1" dirty="0">
                <a:latin typeface="Calisto MT" panose="02040603050505030304" pitchFamily="18" charset="0"/>
                <a:cs typeface="Calibri" panose="020F0502020204030204" pitchFamily="34" charset="0"/>
              </a:rPr>
              <a:t>Gesture Recognition (For ISL to Text/Speech):</a:t>
            </a:r>
            <a:r>
              <a:rPr lang="en-GB" sz="2000" dirty="0">
                <a:latin typeface="Calisto MT" panose="02040603050505030304" pitchFamily="18" charset="0"/>
                <a:cs typeface="Calibri" panose="020F0502020204030204" pitchFamily="34" charset="0"/>
              </a:rPr>
              <a:t> Accurately interpreting ISL gestures from video input and converting them into Hindi/English text/audio.</a:t>
            </a:r>
            <a:endParaRPr lang="en-GB" sz="2000" dirty="0">
              <a:latin typeface="Calisto MT" panose="02040603050505030304" pitchFamily="18" charset="0"/>
              <a:cs typeface="Calibri" panose="020F0502020204030204" pitchFamily="34" charset="0"/>
            </a:endParaRPr>
          </a:p>
          <a:p>
            <a:pPr marL="76200" indent="0">
              <a:buNone/>
            </a:pPr>
            <a:r>
              <a:rPr lang="en-GB" sz="2000" b="1" dirty="0">
                <a:latin typeface="Calisto MT" panose="02040603050505030304" pitchFamily="18" charset="0"/>
                <a:cs typeface="Calibri" panose="020F0502020204030204" pitchFamily="34" charset="0"/>
              </a:rPr>
              <a:t>Real-time Processing:</a:t>
            </a:r>
            <a:r>
              <a:rPr lang="en-GB" sz="2000" dirty="0">
                <a:latin typeface="Calisto MT" panose="02040603050505030304" pitchFamily="18" charset="0"/>
                <a:cs typeface="Calibri" panose="020F0502020204030204" pitchFamily="34" charset="0"/>
              </a:rPr>
              <a:t> Developing a model that works in real-time for live conversations.</a:t>
            </a:r>
            <a:endParaRPr lang="en-GB" sz="2000" dirty="0">
              <a:latin typeface="Calisto MT" panose="02040603050505030304" pitchFamily="18" charset="0"/>
              <a:cs typeface="Calibri" panose="020F0502020204030204" pitchFamily="34" charset="0"/>
            </a:endParaRPr>
          </a:p>
          <a:p>
            <a:pPr marL="76200" indent="0">
              <a:buNone/>
            </a:pPr>
            <a:r>
              <a:rPr lang="en-GB" sz="2000" b="1" dirty="0">
                <a:latin typeface="Calisto MT" panose="02040603050505030304" pitchFamily="18" charset="0"/>
                <a:cs typeface="Calibri" panose="020F0502020204030204" pitchFamily="34" charset="0"/>
              </a:rPr>
              <a:t>Hardware &amp; Software Integration:</a:t>
            </a:r>
            <a:r>
              <a:rPr lang="en-GB" sz="2000" dirty="0">
                <a:latin typeface="Calisto MT" panose="02040603050505030304" pitchFamily="18" charset="0"/>
                <a:cs typeface="Calibri" panose="020F0502020204030204" pitchFamily="34" charset="0"/>
              </a:rPr>
              <a:t> Supporting mobile and web platforms with necessary computational power for AI processing.</a:t>
            </a:r>
            <a:endParaRPr lang="en-GB" sz="2000" dirty="0">
              <a:latin typeface="Calisto MT" panose="02040603050505030304" pitchFamily="18" charset="0"/>
              <a:cs typeface="Calibri" panose="020F0502020204030204" pitchFamily="34" charset="0"/>
            </a:endParaRPr>
          </a:p>
          <a:p>
            <a:pPr marL="76200" indent="0">
              <a:buNone/>
            </a:pPr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46935" y="-31142"/>
            <a:ext cx="1233865" cy="98371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Technology Stack Components:</a:t>
            </a: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>
                <a:latin typeface="Cambria" panose="02040503050406030204" pitchFamily="18" charset="0"/>
                <a:ea typeface="Cambria" panose="02040503050406030204" pitchFamily="18" charset="0"/>
              </a:rPr>
              <a:t>Speech Processing:</a:t>
            </a: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 Google Speech-to-Text, Whisper AI</a:t>
            </a:r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>
                <a:latin typeface="Cambria" panose="02040503050406030204" pitchFamily="18" charset="0"/>
                <a:ea typeface="Cambria" panose="02040503050406030204" pitchFamily="18" charset="0"/>
              </a:rPr>
              <a:t>Natural Language Processing (NLP):</a:t>
            </a: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 Transformer-based models, BERT, GPT</a:t>
            </a:r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>
                <a:latin typeface="Cambria" panose="02040503050406030204" pitchFamily="18" charset="0"/>
                <a:ea typeface="Cambria" panose="02040503050406030204" pitchFamily="18" charset="0"/>
              </a:rPr>
              <a:t>Computer Vision:</a:t>
            </a: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 OpenCV, </a:t>
            </a:r>
            <a:r>
              <a:rPr lang="en-GB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MediaPipe</a:t>
            </a: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, TensorFlow/</a:t>
            </a:r>
            <a:r>
              <a:rPr lang="en-GB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Keras</a:t>
            </a:r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>
                <a:latin typeface="Cambria" panose="02040503050406030204" pitchFamily="18" charset="0"/>
                <a:ea typeface="Cambria" panose="02040503050406030204" pitchFamily="18" charset="0"/>
              </a:rPr>
              <a:t>Sign Language Recognition &amp; Generation:</a:t>
            </a: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 LSTM, CNN, Gesture Recognition Models</a:t>
            </a:r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>
                <a:latin typeface="Cambria" panose="02040503050406030204" pitchFamily="18" charset="0"/>
                <a:ea typeface="Cambria" panose="02040503050406030204" pitchFamily="18" charset="0"/>
              </a:rPr>
              <a:t>Backend Development:</a:t>
            </a: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 Python (Flask/Django), Node.js</a:t>
            </a:r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>
                <a:latin typeface="Cambria" panose="02040503050406030204" pitchFamily="18" charset="0"/>
                <a:ea typeface="Cambria" panose="02040503050406030204" pitchFamily="18" charset="0"/>
              </a:rPr>
              <a:t>Frontend Development:</a:t>
            </a: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 React Native (for mobile app), HTML/CSS/JS (for web app)</a:t>
            </a:r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>
                <a:latin typeface="Cambria" panose="02040503050406030204" pitchFamily="18" charset="0"/>
                <a:ea typeface="Cambria" panose="02040503050406030204" pitchFamily="18" charset="0"/>
              </a:rPr>
              <a:t>Database:</a:t>
            </a: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 Firebase, PostgreSQL</a:t>
            </a:r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>
                <a:latin typeface="Cambria" panose="02040503050406030204" pitchFamily="18" charset="0"/>
                <a:ea typeface="Cambria" panose="02040503050406030204" pitchFamily="18" charset="0"/>
              </a:rPr>
              <a:t>Cloud Services:</a:t>
            </a:r>
            <a:r>
              <a:rPr 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 AWS, Google Cloud, Azure (for deployment &amp; scaling)</a:t>
            </a:r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46935" y="-31142"/>
            <a:ext cx="1233865" cy="98371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Software and Hardware Requirements: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Software Requirements:</a:t>
            </a: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700" dirty="0">
                <a:latin typeface="Cambria" panose="02040503050406030204" pitchFamily="18" charset="0"/>
                <a:ea typeface="Cambria" panose="02040503050406030204" pitchFamily="18" charset="0"/>
              </a:rPr>
              <a:t>Python, TensorFlow/</a:t>
            </a:r>
            <a:r>
              <a:rPr lang="en-GB" sz="1700" dirty="0" err="1">
                <a:latin typeface="Cambria" panose="02040503050406030204" pitchFamily="18" charset="0"/>
                <a:ea typeface="Cambria" panose="02040503050406030204" pitchFamily="18" charset="0"/>
              </a:rPr>
              <a:t>Keras</a:t>
            </a:r>
            <a:r>
              <a:rPr lang="en-GB" sz="17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GB" sz="1700" dirty="0" err="1">
                <a:latin typeface="Cambria" panose="02040503050406030204" pitchFamily="18" charset="0"/>
                <a:ea typeface="Cambria" panose="02040503050406030204" pitchFamily="18" charset="0"/>
              </a:rPr>
              <a:t>PyTorch</a:t>
            </a:r>
            <a:endParaRPr lang="en-GB" sz="17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700" dirty="0">
                <a:latin typeface="Cambria" panose="02040503050406030204" pitchFamily="18" charset="0"/>
                <a:ea typeface="Cambria" panose="02040503050406030204" pitchFamily="18" charset="0"/>
              </a:rPr>
              <a:t>OpenCV, </a:t>
            </a:r>
            <a:r>
              <a:rPr lang="en-GB" sz="1700" dirty="0" err="1">
                <a:latin typeface="Cambria" panose="02040503050406030204" pitchFamily="18" charset="0"/>
                <a:ea typeface="Cambria" panose="02040503050406030204" pitchFamily="18" charset="0"/>
              </a:rPr>
              <a:t>MediaPipe</a:t>
            </a:r>
            <a:endParaRPr lang="en-GB" sz="17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700" dirty="0">
                <a:latin typeface="Cambria" panose="02040503050406030204" pitchFamily="18" charset="0"/>
                <a:ea typeface="Cambria" panose="02040503050406030204" pitchFamily="18" charset="0"/>
              </a:rPr>
              <a:t>Google Speech API, Whisper AI</a:t>
            </a:r>
            <a:endParaRPr lang="en-GB" sz="17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700" dirty="0">
                <a:latin typeface="Cambria" panose="02040503050406030204" pitchFamily="18" charset="0"/>
                <a:ea typeface="Cambria" panose="02040503050406030204" pitchFamily="18" charset="0"/>
              </a:rPr>
              <a:t>Flask/Django for backend</a:t>
            </a:r>
            <a:endParaRPr lang="en-GB" sz="17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700" dirty="0">
                <a:latin typeface="Cambria" panose="02040503050406030204" pitchFamily="18" charset="0"/>
                <a:ea typeface="Cambria" panose="02040503050406030204" pitchFamily="18" charset="0"/>
              </a:rPr>
              <a:t>React Native for mobile UI</a:t>
            </a:r>
            <a:endParaRPr lang="en-GB" sz="17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700" dirty="0">
                <a:latin typeface="Cambria" panose="02040503050406030204" pitchFamily="18" charset="0"/>
                <a:ea typeface="Cambria" panose="02040503050406030204" pitchFamily="18" charset="0"/>
              </a:rPr>
              <a:t>Firebase/PostgreSQL for database</a:t>
            </a:r>
            <a:endParaRPr lang="en-GB" sz="17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6200" indent="0">
              <a:buNone/>
            </a:pPr>
            <a:r>
              <a:rPr lang="en-GB" sz="1700" b="1" dirty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GB" sz="2000" b="1" dirty="0">
                <a:latin typeface="Cambria" panose="02040503050406030204" pitchFamily="18" charset="0"/>
                <a:ea typeface="Cambria" panose="02040503050406030204" pitchFamily="18" charset="0"/>
              </a:rPr>
              <a:t>Hardware</a:t>
            </a:r>
            <a:r>
              <a:rPr lang="en-GB" sz="1700" b="1" dirty="0">
                <a:latin typeface="Cambria" panose="02040503050406030204" pitchFamily="18" charset="0"/>
                <a:ea typeface="Cambria" panose="02040503050406030204" pitchFamily="18" charset="0"/>
              </a:rPr>
              <a:t> Requirements:</a:t>
            </a:r>
            <a:endParaRPr lang="en-GB" sz="17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700" dirty="0">
                <a:latin typeface="Cambria" panose="02040503050406030204" pitchFamily="18" charset="0"/>
                <a:ea typeface="Cambria" panose="02040503050406030204" pitchFamily="18" charset="0"/>
              </a:rPr>
              <a:t>GPU-enabled system for AI model training</a:t>
            </a:r>
            <a:endParaRPr lang="en-GB" sz="17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700" dirty="0">
                <a:latin typeface="Cambria" panose="02040503050406030204" pitchFamily="18" charset="0"/>
                <a:ea typeface="Cambria" panose="02040503050406030204" pitchFamily="18" charset="0"/>
              </a:rPr>
              <a:t>Smartphones/Tablets for real-time testing</a:t>
            </a:r>
            <a:endParaRPr lang="en-GB" sz="17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700" dirty="0">
                <a:latin typeface="Cambria" panose="02040503050406030204" pitchFamily="18" charset="0"/>
                <a:ea typeface="Cambria" panose="02040503050406030204" pitchFamily="18" charset="0"/>
              </a:rPr>
              <a:t>Camera-enabled devices for gesture recognition</a:t>
            </a:r>
            <a:endParaRPr lang="en-GB" sz="17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46935" y="-31142"/>
            <a:ext cx="1233865" cy="98371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/>
              <a:t>Timeline of the Project (Gantt Chart)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76200" indent="0">
              <a:buNone/>
            </a:pPr>
            <a:r>
              <a:rPr lang="en-GB" sz="1800" b="1" dirty="0">
                <a:latin typeface="Cambria" panose="02040503050406030204" pitchFamily="18" charset="0"/>
                <a:ea typeface="Cambria" panose="02040503050406030204" pitchFamily="18" charset="0"/>
              </a:rPr>
              <a:t>Timeline:</a:t>
            </a:r>
            <a:endParaRPr lang="en-GB" sz="18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6200" indent="0">
              <a:buNone/>
            </a:pPr>
            <a:endParaRPr lang="en-GB" sz="18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1175" y="1470211"/>
            <a:ext cx="8829649" cy="476025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6935" y="-31142"/>
            <a:ext cx="1233865" cy="98371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52400" indent="0">
              <a:spcBef>
                <a:spcPts val="0"/>
              </a:spcBef>
              <a:buNone/>
            </a:pPr>
            <a:r>
              <a:rPr lang="en-GB" sz="2000" dirty="0"/>
              <a:t>[1] A. Graves, "Generating Sequences With Recurrent Neural Networks," </a:t>
            </a:r>
            <a:r>
              <a:rPr lang="en-GB" sz="2000" i="1" dirty="0" err="1"/>
              <a:t>arXiv</a:t>
            </a:r>
            <a:r>
              <a:rPr lang="en-GB" sz="2000" i="1" dirty="0"/>
              <a:t> preprint arXiv:1308.0850</a:t>
            </a:r>
            <a:r>
              <a:rPr lang="en-GB" sz="2000" dirty="0"/>
              <a:t>, 2013. </a:t>
            </a:r>
            <a:endParaRPr lang="en-GB" sz="2000" dirty="0"/>
          </a:p>
          <a:p>
            <a:pPr marL="152400" indent="0">
              <a:spcBef>
                <a:spcPts val="0"/>
              </a:spcBef>
              <a:buNone/>
            </a:pPr>
            <a:r>
              <a:rPr lang="en-GB" sz="2000" dirty="0"/>
              <a:t>[2] J. Devlin, M. Chang, K. Lee, and K. Toutanova, "BERT: Pre-training of Deep Bidirectional Transformers for Language Understanding," </a:t>
            </a:r>
            <a:r>
              <a:rPr lang="en-GB" sz="2000" i="1" dirty="0" err="1"/>
              <a:t>arXiv</a:t>
            </a:r>
            <a:r>
              <a:rPr lang="en-GB" sz="2000" i="1" dirty="0"/>
              <a:t> preprint arXiv:1810.04805</a:t>
            </a:r>
            <a:r>
              <a:rPr lang="en-GB" sz="2000" dirty="0"/>
              <a:t>, 2018. </a:t>
            </a:r>
            <a:endParaRPr lang="en-GB" sz="2000" dirty="0"/>
          </a:p>
          <a:p>
            <a:pPr marL="152400" indent="0">
              <a:spcBef>
                <a:spcPts val="0"/>
              </a:spcBef>
              <a:buNone/>
            </a:pPr>
            <a:r>
              <a:rPr lang="en-GB" sz="2000" dirty="0"/>
              <a:t>[3] A. Vaswani et al., "Attention Is All You Need," in </a:t>
            </a:r>
            <a:r>
              <a:rPr lang="en-GB" sz="2000" i="1" dirty="0"/>
              <a:t>Advances in Neural Information Processing Systems (</a:t>
            </a:r>
            <a:r>
              <a:rPr lang="en-GB" sz="2000" i="1" dirty="0" err="1"/>
              <a:t>NeurIPS</a:t>
            </a:r>
            <a:r>
              <a:rPr lang="en-GB" sz="2000" i="1" dirty="0"/>
              <a:t>)</a:t>
            </a:r>
            <a:r>
              <a:rPr lang="en-GB" sz="2000" dirty="0"/>
              <a:t>, 2017. </a:t>
            </a:r>
            <a:endParaRPr lang="en-GB" sz="2000" dirty="0"/>
          </a:p>
          <a:p>
            <a:pPr marL="152400" indent="0">
              <a:spcBef>
                <a:spcPts val="0"/>
              </a:spcBef>
              <a:buNone/>
            </a:pPr>
            <a:r>
              <a:rPr lang="en-GB" sz="2000" dirty="0"/>
              <a:t>[4] F. Chollet, </a:t>
            </a:r>
            <a:r>
              <a:rPr lang="en-GB" sz="2000" i="1" dirty="0"/>
              <a:t>Deep Learning with Python</a:t>
            </a:r>
            <a:r>
              <a:rPr lang="en-GB" sz="2000" dirty="0"/>
              <a:t>, 2nd ed. Shelter Island, NY, USA: Manning Publications, 2021.</a:t>
            </a:r>
            <a:endParaRPr lang="en-GB" sz="2000" dirty="0"/>
          </a:p>
          <a:p>
            <a:pPr marL="152400" indent="0">
              <a:spcBef>
                <a:spcPts val="0"/>
              </a:spcBef>
              <a:buNone/>
            </a:pPr>
            <a:r>
              <a:rPr lang="en-GB" sz="2000" dirty="0"/>
              <a:t>[5] K. Simonyan and A. Zisserman, "Very Deep Convolutional Networks for Large-Scale Image Recognition," </a:t>
            </a:r>
            <a:r>
              <a:rPr lang="en-GB" sz="2000" i="1" dirty="0" err="1"/>
              <a:t>arXiv</a:t>
            </a:r>
            <a:r>
              <a:rPr lang="en-GB" sz="2000" i="1" dirty="0"/>
              <a:t> preprint arXiv:1409.1556</a:t>
            </a:r>
            <a:r>
              <a:rPr lang="en-GB" sz="2000" dirty="0"/>
              <a:t>, 2014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46935" y="-31142"/>
            <a:ext cx="1233865" cy="98371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4409</Words>
  <Application>WPS Slides</Application>
  <PresentationFormat>Widescreen</PresentationFormat>
  <Paragraphs>136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SimSun</vt:lpstr>
      <vt:lpstr>Wingdings</vt:lpstr>
      <vt:lpstr>Arial</vt:lpstr>
      <vt:lpstr>Verdana</vt:lpstr>
      <vt:lpstr>Bookman Old Style</vt:lpstr>
      <vt:lpstr>Segoe Print</vt:lpstr>
      <vt:lpstr>Cambria</vt:lpstr>
      <vt:lpstr>Calisto MT</vt:lpstr>
      <vt:lpstr>Calibri</vt:lpstr>
      <vt:lpstr>Microsoft YaHei</vt:lpstr>
      <vt:lpstr>Arial Unicode MS</vt:lpstr>
      <vt:lpstr>Bioinformatics</vt:lpstr>
      <vt:lpstr>AI tool/mobile app for Indian Sign Language (ISL) generator from audio-visual content in English/Hindi to ISL content and vice-versa.</vt:lpstr>
      <vt:lpstr>Content</vt:lpstr>
      <vt:lpstr>Problem Statement Number: </vt:lpstr>
      <vt:lpstr>Github Link</vt:lpstr>
      <vt:lpstr>Analysis of Problem Statement (contd...)</vt:lpstr>
      <vt:lpstr>Analysis of Problem Statement</vt:lpstr>
      <vt:lpstr>Analysis of Problem Statement (contd...)</vt:lpstr>
      <vt:lpstr>Timeline of the Project (Gantt Chart)</vt:lpstr>
      <vt:lpstr>References (IEEE Paper format)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ADMIN</cp:lastModifiedBy>
  <cp:revision>41</cp:revision>
  <dcterms:created xsi:type="dcterms:W3CDTF">2025-05-16T04:13:25Z</dcterms:created>
  <dcterms:modified xsi:type="dcterms:W3CDTF">2025-05-16T04:20:58Z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C340EF5901A7468EB1AD454E81C296C5_12</vt:lpwstr>
  </property>
  <property fmtid="{D5CDD505-2E9C-101B-9397-08002B2CF9AE}" pid="3" name="KSOProductBuildVer">
    <vt:lpwstr>2057-12.2.0.20796</vt:lpwstr>
  </property>
</Properties>
</file>