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9" r:id="rId4"/>
    <p:sldId id="268" r:id="rId5"/>
    <p:sldId id="271" r:id="rId6"/>
    <p:sldId id="273" r:id="rId7"/>
    <p:sldId id="272" r:id="rId8"/>
    <p:sldId id="270" r:id="rId9"/>
    <p:sldId id="265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AI tool/mobile app for Indian Sign Language (ISL) generator from audio-visual content in English/Hindi to ISL content and vice-versa.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</a:t>
            </a: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205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1031269009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800" b="1" u="none" strike="noStrike" cap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20211CSE0164</a:t>
                      </a:r>
                      <a:endParaRPr sz="1800" b="1" u="none" strike="noStrike" cap="none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 Siva </a:t>
                      </a:r>
                      <a:r>
                        <a:rPr lang="en-GB" sz="1800" b="1" u="none" strike="noStrike" cap="none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Sahithi</a:t>
                      </a:r>
                      <a:endParaRPr sz="1800" b="1" u="none" strike="noStrike" cap="none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20211CSE0884</a:t>
                      </a:r>
                      <a:endParaRPr sz="1800" b="1" u="none" strike="noStrike" cap="none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 Manoj Kumar</a:t>
                      </a:r>
                      <a:endParaRPr sz="1800" b="1" u="none" strike="noStrike" cap="none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20221LCS0005</a:t>
                      </a:r>
                      <a:endParaRPr sz="1800" b="1" u="none" strike="noStrike" cap="none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Shreyank</a:t>
                      </a:r>
                      <a:r>
                        <a:rPr lang="en-GB" sz="1800" b="1" u="none" strike="noStrike" cap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Shankar S</a:t>
                      </a:r>
                      <a:endParaRPr sz="1800" b="1" u="none" strike="noStrike" cap="none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 . </a:t>
            </a:r>
            <a:r>
              <a:rPr lang="en-GB" sz="17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Abdul </a:t>
            </a:r>
            <a:r>
              <a:rPr lang="en-GB" sz="17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Kadhar</a:t>
            </a:r>
            <a:r>
              <a:rPr lang="en-GB" sz="17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Associate Professor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B.Tech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Asif Mohammed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Amarnatha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J L, Dr. Jayanthi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Kamalasekaran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Dr. Abdul Khadar A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5AEE39C-D42E-4BD4-C7CF-88CE20768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6935" y="-31142"/>
            <a:ext cx="1233865" cy="9837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C369F6-9EC8-4690-FD8F-185D21DE2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6935" y="-31142"/>
            <a:ext cx="1233865" cy="9837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Organization: 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Ministry of Social Justice and Empowerment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Category : 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 </a:t>
            </a:r>
            <a:r>
              <a:rPr lang="en-GB" dirty="0"/>
              <a:t>There is a significant communication gap for the deaf and hard-of-hearing community due to the lack of real-time, automated Indian Sign Language (ISL) translation tools. This project aims to develop an AI-powered tool/mobile application capable of converting spoken and visual content in English/Hindi into ISL and vice versa. The tool will leverage speech-to-text, natural language processing (NLP), computer vision, and deep learning to generate real-time ISL translations, enhancing accessibility for individuals relying on sign language.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Difficulty Level:  Simple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8617FA-87F9-17DB-9D02-09BF934C5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6935" y="-31142"/>
            <a:ext cx="1233865" cy="98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Link  - 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https://github.com/shreyank2000/AI-tool-for-ISL-generator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40257F-F7C6-B218-BDA9-2442F2764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6935" y="-31142"/>
            <a:ext cx="1233865" cy="98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76200" indent="0">
              <a:buNone/>
            </a:pP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Problem Understanding :</a:t>
            </a:r>
          </a:p>
          <a:p>
            <a:pPr marL="76200" indent="0">
              <a:buNone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The problem statement focuses on developing an AI tool or mobile application capable of converting audio-visual content in English or Hindi into Indian Sign Language (ISL) and vice-versa. This solution aims to bridge the communication gap between the hearing-impaired community and the general population.</a:t>
            </a:r>
          </a:p>
          <a:p>
            <a:pPr marL="76200" indent="0">
              <a:buNone/>
            </a:pP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Key Challenges:</a:t>
            </a:r>
          </a:p>
          <a:p>
            <a:pPr marL="76200" indent="0">
              <a:buNone/>
            </a:pP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Language Processing: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 Translating English/Hindi audio or text into ISL, which is a visual-gestural language with its own grammar and structure.</a:t>
            </a:r>
          </a:p>
          <a:p>
            <a:pPr marL="76200" indent="0">
              <a:buNone/>
            </a:pP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Sign Language Generation: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 Creating accurate ISL gestures using animated avatars or video-based models.</a:t>
            </a:r>
          </a:p>
          <a:p>
            <a:pPr marL="76200" indent="0">
              <a:buNone/>
            </a:pP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Speech-to-Text Accuracy: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 Ensuring high precision in converting spoken language into text before translating it into ISL.</a:t>
            </a:r>
          </a:p>
          <a:p>
            <a:pPr marL="76200" indent="0">
              <a:buNone/>
            </a:pPr>
            <a:r>
              <a:rPr lang="en-GB" sz="2000" b="1" dirty="0">
                <a:latin typeface="Calisto MT" panose="02040603050505030304" pitchFamily="18" charset="0"/>
                <a:cs typeface="Calibri" panose="020F0502020204030204" pitchFamily="34" charset="0"/>
              </a:rPr>
              <a:t>Gesture Recognition (For ISL to Text/Speech):</a:t>
            </a:r>
            <a:r>
              <a:rPr lang="en-GB" sz="2000" dirty="0">
                <a:latin typeface="Calisto MT" panose="02040603050505030304" pitchFamily="18" charset="0"/>
                <a:cs typeface="Calibri" panose="020F0502020204030204" pitchFamily="34" charset="0"/>
              </a:rPr>
              <a:t> Accurately interpreting ISL gestures from video input and converting them into Hindi/English text/audio.</a:t>
            </a:r>
          </a:p>
          <a:p>
            <a:pPr marL="76200" indent="0">
              <a:buNone/>
            </a:pPr>
            <a:r>
              <a:rPr lang="en-GB" sz="2000" b="1" dirty="0">
                <a:latin typeface="Calisto MT" panose="02040603050505030304" pitchFamily="18" charset="0"/>
                <a:cs typeface="Calibri" panose="020F0502020204030204" pitchFamily="34" charset="0"/>
              </a:rPr>
              <a:t>Real-time Processing:</a:t>
            </a:r>
            <a:r>
              <a:rPr lang="en-GB" sz="2000" dirty="0">
                <a:latin typeface="Calisto MT" panose="02040603050505030304" pitchFamily="18" charset="0"/>
                <a:cs typeface="Calibri" panose="020F0502020204030204" pitchFamily="34" charset="0"/>
              </a:rPr>
              <a:t> Developing a model that works in real-time for live conversations.</a:t>
            </a:r>
          </a:p>
          <a:p>
            <a:pPr marL="76200" indent="0">
              <a:buNone/>
            </a:pPr>
            <a:r>
              <a:rPr lang="en-GB" sz="2000" b="1" dirty="0">
                <a:latin typeface="Calisto MT" panose="02040603050505030304" pitchFamily="18" charset="0"/>
                <a:cs typeface="Calibri" panose="020F0502020204030204" pitchFamily="34" charset="0"/>
              </a:rPr>
              <a:t>Hardware &amp; Software Integration:</a:t>
            </a:r>
            <a:r>
              <a:rPr lang="en-GB" sz="2000" dirty="0">
                <a:latin typeface="Calisto MT" panose="02040603050505030304" pitchFamily="18" charset="0"/>
                <a:cs typeface="Calibri" panose="020F0502020204030204" pitchFamily="34" charset="0"/>
              </a:rPr>
              <a:t> Supporting mobile and web platforms with necessary computational power for AI processing.</a:t>
            </a:r>
          </a:p>
          <a:p>
            <a:pPr marL="76200" indent="0">
              <a:buNone/>
            </a:pP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D9A310-7C30-A1A9-342F-BCD4B4B37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6935" y="-31142"/>
            <a:ext cx="1233865" cy="98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Speech Processing: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 Google Speech-to-Text, Whisper AI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Natural Language Processing (NLP):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 Transformer-based models, BERT, GPT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Computer Vision: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 OpenCV, </a:t>
            </a:r>
            <a:r>
              <a:rPr lang="en-GB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MediaPipe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, TensorFlow/</a:t>
            </a:r>
            <a:r>
              <a:rPr lang="en-GB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Keras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Sign Language Recognition &amp; Generation: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 LSTM, CNN, Gesture Recognition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Backend Development: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 Python (Flask/Django), Node.js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Frontend Development: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 React Native (for mobile app), HTML/CSS/JS (for web app)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Database: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 Firebase, PostgreSQL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Cloud Services: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 AWS, Google Cloud, Azure (for deployment &amp; scaling)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5BD587-75C5-8674-2DBB-2004E1D7B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6935" y="-31142"/>
            <a:ext cx="1233865" cy="98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Software and Hardware Requirements: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Software Requirements: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>
                <a:latin typeface="Cambria" panose="02040503050406030204" pitchFamily="18" charset="0"/>
                <a:ea typeface="Cambria" panose="02040503050406030204" pitchFamily="18" charset="0"/>
              </a:rPr>
              <a:t>Python, TensorFlow/</a:t>
            </a:r>
            <a:r>
              <a:rPr lang="en-GB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Keras</a:t>
            </a:r>
            <a:r>
              <a:rPr lang="en-GB" sz="17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GB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PyTorch</a:t>
            </a:r>
            <a:endParaRPr lang="en-GB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>
                <a:latin typeface="Cambria" panose="02040503050406030204" pitchFamily="18" charset="0"/>
                <a:ea typeface="Cambria" panose="02040503050406030204" pitchFamily="18" charset="0"/>
              </a:rPr>
              <a:t>OpenCV, </a:t>
            </a:r>
            <a:r>
              <a:rPr lang="en-GB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MediaPipe</a:t>
            </a:r>
            <a:endParaRPr lang="en-GB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>
                <a:latin typeface="Cambria" panose="02040503050406030204" pitchFamily="18" charset="0"/>
                <a:ea typeface="Cambria" panose="02040503050406030204" pitchFamily="18" charset="0"/>
              </a:rPr>
              <a:t>Google Speech API, Whisper AI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>
                <a:latin typeface="Cambria" panose="02040503050406030204" pitchFamily="18" charset="0"/>
                <a:ea typeface="Cambria" panose="02040503050406030204" pitchFamily="18" charset="0"/>
              </a:rPr>
              <a:t>Flask/Django for backend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>
                <a:latin typeface="Cambria" panose="02040503050406030204" pitchFamily="18" charset="0"/>
                <a:ea typeface="Cambria" panose="02040503050406030204" pitchFamily="18" charset="0"/>
              </a:rPr>
              <a:t>React Native for mobile 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>
                <a:latin typeface="Cambria" panose="02040503050406030204" pitchFamily="18" charset="0"/>
                <a:ea typeface="Cambria" panose="02040503050406030204" pitchFamily="18" charset="0"/>
              </a:rPr>
              <a:t>Firebase/PostgreSQL for database</a:t>
            </a:r>
          </a:p>
          <a:p>
            <a:pPr marL="76200" indent="0">
              <a:buNone/>
            </a:pPr>
            <a:r>
              <a:rPr lang="en-GB" sz="1700" b="1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Hardware</a:t>
            </a:r>
            <a:r>
              <a:rPr lang="en-GB" sz="1700" b="1" dirty="0">
                <a:latin typeface="Cambria" panose="02040503050406030204" pitchFamily="18" charset="0"/>
                <a:ea typeface="Cambria" panose="02040503050406030204" pitchFamily="18" charset="0"/>
              </a:rPr>
              <a:t> Requirements: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>
                <a:latin typeface="Cambria" panose="02040503050406030204" pitchFamily="18" charset="0"/>
                <a:ea typeface="Cambria" panose="02040503050406030204" pitchFamily="18" charset="0"/>
              </a:rPr>
              <a:t>GPU-enabled system for AI model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>
                <a:latin typeface="Cambria" panose="02040503050406030204" pitchFamily="18" charset="0"/>
                <a:ea typeface="Cambria" panose="02040503050406030204" pitchFamily="18" charset="0"/>
              </a:rPr>
              <a:t>Smartphones/Tablets for real-time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>
                <a:latin typeface="Cambria" panose="02040503050406030204" pitchFamily="18" charset="0"/>
                <a:ea typeface="Cambria" panose="02040503050406030204" pitchFamily="18" charset="0"/>
              </a:rPr>
              <a:t>Camera-enabled devices for gesture recognition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533450-4D39-FC00-2631-49E127468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6935" y="-31142"/>
            <a:ext cx="1233865" cy="98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/>
              <a:t>Timeline of the Project (Gantt Chart)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B55D-C3ED-D56B-9C74-41A33FF0B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76200" indent="0">
              <a:buNone/>
            </a:pPr>
            <a:r>
              <a:rPr lang="en-GB" sz="1800" b="1" dirty="0">
                <a:latin typeface="Cambria" panose="02040503050406030204" pitchFamily="18" charset="0"/>
                <a:ea typeface="Cambria" panose="02040503050406030204" pitchFamily="18" charset="0"/>
              </a:rPr>
              <a:t>Timeline:</a:t>
            </a:r>
          </a:p>
          <a:p>
            <a:pPr marL="76200" indent="0">
              <a:buNone/>
            </a:pPr>
            <a:endParaRPr lang="en-GB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17EA3E-DD48-D548-733B-E9E6C5EC5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75" y="1470211"/>
            <a:ext cx="8829649" cy="476025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F653789-3403-B0A3-C757-CB6CEB836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6935" y="-31142"/>
            <a:ext cx="1233865" cy="98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>
              <a:spcBef>
                <a:spcPts val="0"/>
              </a:spcBef>
              <a:buNone/>
            </a:pPr>
            <a:r>
              <a:rPr lang="en-GB" sz="2000" dirty="0"/>
              <a:t>[1] A. Graves, "Generating Sequences With Recurrent Neural Networks," </a:t>
            </a:r>
            <a:r>
              <a:rPr lang="en-GB" sz="2000" i="1" dirty="0" err="1"/>
              <a:t>arXiv</a:t>
            </a:r>
            <a:r>
              <a:rPr lang="en-GB" sz="2000" i="1" dirty="0"/>
              <a:t> preprint arXiv:1308.0850</a:t>
            </a:r>
            <a:r>
              <a:rPr lang="en-GB" sz="2000" dirty="0"/>
              <a:t>, 2013. 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GB" sz="2000" dirty="0"/>
              <a:t>[2] J. Devlin, M. Chang, K. Lee, and K. Toutanova, "BERT: Pre-training of Deep Bidirectional Transformers for Language Understanding," </a:t>
            </a:r>
            <a:r>
              <a:rPr lang="en-GB" sz="2000" i="1" dirty="0" err="1"/>
              <a:t>arXiv</a:t>
            </a:r>
            <a:r>
              <a:rPr lang="en-GB" sz="2000" i="1" dirty="0"/>
              <a:t> preprint arXiv:1810.04805</a:t>
            </a:r>
            <a:r>
              <a:rPr lang="en-GB" sz="2000" dirty="0"/>
              <a:t>, 2018. 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GB" sz="2000" dirty="0"/>
              <a:t>[3] A. Vaswani et al., "Attention Is All You Need," in </a:t>
            </a:r>
            <a:r>
              <a:rPr lang="en-GB" sz="2000" i="1" dirty="0"/>
              <a:t>Advances in Neural Information Processing Systems (</a:t>
            </a:r>
            <a:r>
              <a:rPr lang="en-GB" sz="2000" i="1" dirty="0" err="1"/>
              <a:t>NeurIPS</a:t>
            </a:r>
            <a:r>
              <a:rPr lang="en-GB" sz="2000" i="1" dirty="0"/>
              <a:t>)</a:t>
            </a:r>
            <a:r>
              <a:rPr lang="en-GB" sz="2000" dirty="0"/>
              <a:t>, 2017. 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GB" sz="2000" dirty="0"/>
              <a:t>[4] F. Chollet, </a:t>
            </a:r>
            <a:r>
              <a:rPr lang="en-GB" sz="2000" i="1" dirty="0"/>
              <a:t>Deep Learning with Python</a:t>
            </a:r>
            <a:r>
              <a:rPr lang="en-GB" sz="2000" dirty="0"/>
              <a:t>, 2nd ed. Shelter Island, NY, USA: Manning Publications, 2021.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GB" sz="2000" dirty="0"/>
              <a:t>[5] K. Simonyan and A. Zisserman, "Very Deep Convolutional Networks for Large-Scale Image Recognition," </a:t>
            </a:r>
            <a:r>
              <a:rPr lang="en-GB" sz="2000" i="1" dirty="0" err="1"/>
              <a:t>arXiv</a:t>
            </a:r>
            <a:r>
              <a:rPr lang="en-GB" sz="2000" i="1" dirty="0"/>
              <a:t> preprint arXiv:1409.1556</a:t>
            </a:r>
            <a:r>
              <a:rPr lang="en-GB" sz="2000" dirty="0"/>
              <a:t>, 2014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33D05E-DFFE-4D7E-428A-12935DCC6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6935" y="-31142"/>
            <a:ext cx="1233865" cy="9837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769</Words>
  <Application>Microsoft Office PowerPoint</Application>
  <PresentationFormat>Widescreen</PresentationFormat>
  <Paragraphs>91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Calisto MT</vt:lpstr>
      <vt:lpstr>Cambria</vt:lpstr>
      <vt:lpstr>Verdana</vt:lpstr>
      <vt:lpstr>Wingdings</vt:lpstr>
      <vt:lpstr>Bioinformatics</vt:lpstr>
      <vt:lpstr>AI tool/mobile app for Indian Sign Language (ISL) generator from audio-visual content in English/Hindi to ISL content and vice-versa.</vt:lpstr>
      <vt:lpstr>Content</vt:lpstr>
      <vt:lpstr>Problem Statement Number: </vt:lpstr>
      <vt:lpstr>Github Link</vt:lpstr>
      <vt:lpstr>Analysis of Problem Statement (contd...)</vt:lpstr>
      <vt:lpstr>Analysis of Problem Statement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VINITH CHAVAN</cp:lastModifiedBy>
  <cp:revision>39</cp:revision>
  <dcterms:modified xsi:type="dcterms:W3CDTF">2025-01-23T13:34:51Z</dcterms:modified>
</cp:coreProperties>
</file>