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a969ef233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969ef233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a969ef233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969ef233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a969ef233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a969ef233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a969ef233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a969ef233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969ef233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969ef233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a969ef233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a969ef233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a969ef23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969ef233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969ef23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969ef23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969ef233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969ef233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969ef23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a969ef23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a969ef233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a969ef233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969ef23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969ef23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a969ef233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969ef233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a969ef23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a969ef23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a969ef233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a969ef233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a969ef233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a969ef233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a969ef233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969ef233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8575"/>
            <a:ext cx="8274300" cy="22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Presentation on </a:t>
            </a:r>
            <a:endParaRPr/>
          </a:p>
          <a:p>
            <a:pPr indent="0" lvl="0" marL="0" rtl="0" algn="ctr">
              <a:spcBef>
                <a:spcPts val="0"/>
              </a:spcBef>
              <a:spcAft>
                <a:spcPts val="0"/>
              </a:spcAft>
              <a:buNone/>
            </a:pPr>
            <a:r>
              <a:rPr lang="en"/>
              <a:t>API for QR Code Based Merchant Payments</a:t>
            </a:r>
            <a:endParaRPr/>
          </a:p>
        </p:txBody>
      </p:sp>
      <p:sp>
        <p:nvSpPr>
          <p:cNvPr id="55" name="Google Shape;55;p13"/>
          <p:cNvSpPr txBox="1"/>
          <p:nvPr>
            <p:ph idx="1" type="subTitle"/>
          </p:nvPr>
        </p:nvSpPr>
        <p:spPr>
          <a:xfrm>
            <a:off x="311700" y="2834125"/>
            <a:ext cx="8520600" cy="209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                                                    </a:t>
            </a:r>
            <a:r>
              <a:rPr lang="en" sz="1400">
                <a:solidFill>
                  <a:srgbClr val="EFEFEF"/>
                </a:solidFill>
              </a:rPr>
              <a:t>Prepared By:</a:t>
            </a:r>
            <a:endParaRPr sz="1400">
              <a:solidFill>
                <a:srgbClr val="EFEFEF"/>
              </a:solidFill>
            </a:endParaRPr>
          </a:p>
          <a:p>
            <a:pPr indent="0" lvl="0" marL="0" rtl="0" algn="ctr">
              <a:spcBef>
                <a:spcPts val="0"/>
              </a:spcBef>
              <a:spcAft>
                <a:spcPts val="0"/>
              </a:spcAft>
              <a:buNone/>
            </a:pPr>
            <a:r>
              <a:rPr lang="en" sz="1400">
                <a:solidFill>
                  <a:srgbClr val="EFEFEF"/>
                </a:solidFill>
              </a:rPr>
              <a:t>                                                                                                                    Sreyans Singhi</a:t>
            </a:r>
            <a:endParaRPr sz="1400">
              <a:solidFill>
                <a:srgbClr val="EFEFEF"/>
              </a:solidFill>
            </a:endParaRPr>
          </a:p>
          <a:p>
            <a:pPr indent="0" lvl="0" marL="0" rtl="0" algn="ctr">
              <a:spcBef>
                <a:spcPts val="0"/>
              </a:spcBef>
              <a:spcAft>
                <a:spcPts val="0"/>
              </a:spcAft>
              <a:buNone/>
            </a:pPr>
            <a:r>
              <a:rPr lang="en" sz="1400">
                <a:solidFill>
                  <a:srgbClr val="EFEFEF"/>
                </a:solidFill>
              </a:rPr>
              <a:t>                                                                                                                     Project Trainee</a:t>
            </a:r>
            <a:endParaRPr sz="1400">
              <a:solidFill>
                <a:srgbClr val="EFEFEF"/>
              </a:solidFill>
            </a:endParaRPr>
          </a:p>
          <a:p>
            <a:pPr indent="0" lvl="0" marL="0" rtl="0" algn="ctr">
              <a:spcBef>
                <a:spcPts val="0"/>
              </a:spcBef>
              <a:spcAft>
                <a:spcPts val="0"/>
              </a:spcAft>
              <a:buNone/>
            </a:pPr>
            <a:r>
              <a:rPr lang="en" sz="1400">
                <a:solidFill>
                  <a:srgbClr val="EFEFEF"/>
                </a:solidFill>
              </a:rPr>
              <a:t>                                                                                                                         IIIT Bhubaneswar</a:t>
            </a:r>
            <a:endParaRPr sz="14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UPI</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UPI stands for Unified Payment Interface. It is a system that combines multiple bank accounts into a single mobile application, merging several banking features, seamless fund routing and merchant payments into one hood. </a:t>
            </a:r>
            <a:endParaRPr>
              <a:solidFill>
                <a:srgbClr val="EFEFEF"/>
              </a:solidFill>
            </a:endParaRPr>
          </a:p>
          <a:p>
            <a:pPr indent="0" lvl="0" marL="0" rtl="0" algn="l">
              <a:spcBef>
                <a:spcPts val="1600"/>
              </a:spcBef>
              <a:spcAft>
                <a:spcPts val="0"/>
              </a:spcAft>
              <a:buNone/>
            </a:pPr>
            <a:r>
              <a:rPr lang="en">
                <a:solidFill>
                  <a:srgbClr val="EFEFEF"/>
                </a:solidFill>
              </a:rPr>
              <a:t>FEATURES:</a:t>
            </a:r>
            <a:endParaRPr>
              <a:solidFill>
                <a:srgbClr val="EFEFEF"/>
              </a:solidFill>
            </a:endParaRPr>
          </a:p>
          <a:p>
            <a:pPr indent="-342900" lvl="0" marL="457200" rtl="0" algn="l">
              <a:spcBef>
                <a:spcPts val="1600"/>
              </a:spcBef>
              <a:spcAft>
                <a:spcPts val="0"/>
              </a:spcAft>
              <a:buClr>
                <a:srgbClr val="EFEFEF"/>
              </a:buClr>
              <a:buSzPts val="1800"/>
              <a:buAutoNum type="arabicPeriod"/>
            </a:pPr>
            <a:r>
              <a:rPr lang="en">
                <a:solidFill>
                  <a:srgbClr val="EFEFEF"/>
                </a:solidFill>
              </a:rPr>
              <a:t>Immediate money transfer round the clock 24*7 and 365 days.</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Single Mobile Application for accessing different bank accounts.</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Merchant Payment with single application or in-app payments.</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Removes cash on delivery hassle, running to an ATM or rendering exact amount.</a:t>
            </a:r>
            <a:endParaRPr>
              <a:solidFill>
                <a:srgbClr val="EFEF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3"/>
          <p:cNvPicPr preferRelativeResize="0"/>
          <p:nvPr/>
        </p:nvPicPr>
        <p:blipFill>
          <a:blip r:embed="rId3">
            <a:alphaModFix/>
          </a:blip>
          <a:stretch>
            <a:fillRect/>
          </a:stretch>
        </p:blipFill>
        <p:spPr>
          <a:xfrm>
            <a:off x="311700" y="1265875"/>
            <a:ext cx="8437975" cy="261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5425"/>
            <a:ext cx="85206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NEFT</a:t>
            </a:r>
            <a:endParaRPr/>
          </a:p>
        </p:txBody>
      </p:sp>
      <p:sp>
        <p:nvSpPr>
          <p:cNvPr id="119" name="Google Shape;119;p24"/>
          <p:cNvSpPr txBox="1"/>
          <p:nvPr>
            <p:ph idx="1" type="body"/>
          </p:nvPr>
        </p:nvSpPr>
        <p:spPr>
          <a:xfrm>
            <a:off x="311700" y="792825"/>
            <a:ext cx="8520600" cy="3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NEFT stand for national electronic funds transfer. It is a nation wide payment system facilitating one to one funds transfer. Under this payment system individuals, firms and corporates can  electronically transfer funds from any bank branch to any individual, firm or corporate having an account with any other bank branch in the country.</a:t>
            </a:r>
            <a:endParaRPr>
              <a:solidFill>
                <a:srgbClr val="EFEFEF"/>
              </a:solidFill>
            </a:endParaRPr>
          </a:p>
          <a:p>
            <a:pPr indent="0" lvl="0" marL="0" rtl="0" algn="l">
              <a:spcBef>
                <a:spcPts val="1600"/>
              </a:spcBef>
              <a:spcAft>
                <a:spcPts val="0"/>
              </a:spcAft>
              <a:buNone/>
            </a:pPr>
            <a:r>
              <a:rPr lang="en">
                <a:solidFill>
                  <a:srgbClr val="EFEFEF"/>
                </a:solidFill>
              </a:rPr>
              <a:t>Requirements for Transaction:</a:t>
            </a:r>
            <a:endParaRPr>
              <a:solidFill>
                <a:srgbClr val="EFEFEF"/>
              </a:solidFill>
            </a:endParaRPr>
          </a:p>
          <a:p>
            <a:pPr indent="-342900" lvl="0" marL="457200" rtl="0" algn="l">
              <a:spcBef>
                <a:spcPts val="1600"/>
              </a:spcBef>
              <a:spcAft>
                <a:spcPts val="0"/>
              </a:spcAft>
              <a:buClr>
                <a:srgbClr val="EFEFEF"/>
              </a:buClr>
              <a:buSzPts val="1800"/>
              <a:buAutoNum type="arabicPeriod"/>
            </a:pPr>
            <a:r>
              <a:rPr lang="en">
                <a:solidFill>
                  <a:srgbClr val="EFEFEF"/>
                </a:solidFill>
              </a:rPr>
              <a:t>Name of the beneficiary and the name of the bank branch where he has an account.</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IFSC code of the beneficiary bank branch.</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Account Type</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Account Number </a:t>
            </a:r>
            <a:endParaRPr>
              <a:solidFill>
                <a:srgbClr val="EFEF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AePS</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AePS stands for Aadhaar Enabled Payment System. It is a bank led model which allows online interoperable financial inclusion transaction at PoS(Micro ATM) through the business correspondent of any bank using the aadhaar authentication. The only inputs required for a customer to do a transaction under this scenario are:</a:t>
            </a:r>
            <a:endParaRPr>
              <a:solidFill>
                <a:srgbClr val="EFEFEF"/>
              </a:solidFill>
            </a:endParaRPr>
          </a:p>
          <a:p>
            <a:pPr indent="-342900" lvl="0" marL="457200" rtl="0" algn="l">
              <a:spcBef>
                <a:spcPts val="1600"/>
              </a:spcBef>
              <a:spcAft>
                <a:spcPts val="0"/>
              </a:spcAft>
              <a:buClr>
                <a:srgbClr val="EFEFEF"/>
              </a:buClr>
              <a:buSzPts val="1800"/>
              <a:buAutoNum type="arabicPeriod"/>
            </a:pPr>
            <a:r>
              <a:rPr lang="en">
                <a:solidFill>
                  <a:srgbClr val="EFEFEF"/>
                </a:solidFill>
              </a:rPr>
              <a:t>IIN(Identifying the bank to which the customer is associated)</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Aadhaar Number</a:t>
            </a:r>
            <a:endParaRPr>
              <a:solidFill>
                <a:srgbClr val="EFEFEF"/>
              </a:solidFill>
            </a:endParaRPr>
          </a:p>
          <a:p>
            <a:pPr indent="-342900" lvl="0" marL="457200" rtl="0" algn="l">
              <a:spcBef>
                <a:spcPts val="0"/>
              </a:spcBef>
              <a:spcAft>
                <a:spcPts val="0"/>
              </a:spcAft>
              <a:buClr>
                <a:srgbClr val="EFEFEF"/>
              </a:buClr>
              <a:buSzPts val="1800"/>
              <a:buAutoNum type="arabicPeriod"/>
            </a:pPr>
            <a:r>
              <a:rPr lang="en">
                <a:solidFill>
                  <a:srgbClr val="EFEFEF"/>
                </a:solidFill>
              </a:rPr>
              <a:t>Fingerprint captured during their enrollment</a:t>
            </a:r>
            <a:endParaRPr>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QR Code</a:t>
            </a:r>
            <a:endParaRPr/>
          </a:p>
        </p:txBody>
      </p:sp>
      <p:sp>
        <p:nvSpPr>
          <p:cNvPr id="131" name="Google Shape;131;p26"/>
          <p:cNvSpPr txBox="1"/>
          <p:nvPr>
            <p:ph idx="1" type="body"/>
          </p:nvPr>
        </p:nvSpPr>
        <p:spPr>
          <a:xfrm>
            <a:off x="311700" y="1152475"/>
            <a:ext cx="8520600" cy="3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QR Code stands for Quick Response Code which refers to instant access to the information hidden in the code. It is two dimensional version of the barcode. Originally developed for process optimization in the logistics of automotive industry, the QR Code has found its way into mobile marketing with the widespread adoption of the smartphones.</a:t>
            </a:r>
            <a:endParaRPr>
              <a:solidFill>
                <a:srgbClr val="F3F3F3"/>
              </a:solidFill>
            </a:endParaRPr>
          </a:p>
          <a:p>
            <a:pPr indent="0" lvl="0" marL="0" rtl="0" algn="l">
              <a:spcBef>
                <a:spcPts val="1600"/>
              </a:spcBef>
              <a:spcAft>
                <a:spcPts val="0"/>
              </a:spcAft>
              <a:buNone/>
            </a:pPr>
            <a:r>
              <a:rPr lang="en">
                <a:solidFill>
                  <a:srgbClr val="F3F3F3"/>
                </a:solidFill>
              </a:rPr>
              <a:t>Advantages:</a:t>
            </a:r>
            <a:endParaRPr>
              <a:solidFill>
                <a:srgbClr val="F3F3F3"/>
              </a:solidFill>
            </a:endParaRPr>
          </a:p>
          <a:p>
            <a:pPr indent="-342900" lvl="0" marL="457200" rtl="0" algn="l">
              <a:spcBef>
                <a:spcPts val="1600"/>
              </a:spcBef>
              <a:spcAft>
                <a:spcPts val="0"/>
              </a:spcAft>
              <a:buClr>
                <a:srgbClr val="F3F3F3"/>
              </a:buClr>
              <a:buSzPts val="1800"/>
              <a:buAutoNum type="arabicPeriod"/>
            </a:pPr>
            <a:r>
              <a:rPr lang="en">
                <a:solidFill>
                  <a:srgbClr val="F3F3F3"/>
                </a:solidFill>
              </a:rPr>
              <a:t>Versatility</a:t>
            </a:r>
            <a:endParaRPr>
              <a:solidFill>
                <a:srgbClr val="F3F3F3"/>
              </a:solidFill>
            </a:endParaRPr>
          </a:p>
          <a:p>
            <a:pPr indent="-342900" lvl="0" marL="457200" rtl="0" algn="l">
              <a:spcBef>
                <a:spcPts val="0"/>
              </a:spcBef>
              <a:spcAft>
                <a:spcPts val="0"/>
              </a:spcAft>
              <a:buClr>
                <a:srgbClr val="F3F3F3"/>
              </a:buClr>
              <a:buSzPts val="1800"/>
              <a:buAutoNum type="arabicPeriod"/>
            </a:pPr>
            <a:r>
              <a:rPr lang="en">
                <a:solidFill>
                  <a:srgbClr val="F3F3F3"/>
                </a:solidFill>
              </a:rPr>
              <a:t>Saves time</a:t>
            </a:r>
            <a:endParaRPr>
              <a:solidFill>
                <a:srgbClr val="F3F3F3"/>
              </a:solidFill>
            </a:endParaRPr>
          </a:p>
          <a:p>
            <a:pPr indent="-342900" lvl="0" marL="457200" rtl="0" algn="l">
              <a:spcBef>
                <a:spcPts val="0"/>
              </a:spcBef>
              <a:spcAft>
                <a:spcPts val="0"/>
              </a:spcAft>
              <a:buClr>
                <a:srgbClr val="F3F3F3"/>
              </a:buClr>
              <a:buSzPts val="1800"/>
              <a:buAutoNum type="arabicPeriod"/>
            </a:pPr>
            <a:r>
              <a:rPr lang="en">
                <a:solidFill>
                  <a:srgbClr val="F3F3F3"/>
                </a:solidFill>
              </a:rPr>
              <a:t>Chances of entering wrong data for transaction is nil</a:t>
            </a:r>
            <a:endParaRPr>
              <a:solidFill>
                <a:srgbClr val="F3F3F3"/>
              </a:solidFill>
            </a:endParaRPr>
          </a:p>
          <a:p>
            <a:pPr indent="0" lvl="0" marL="457200" rtl="0" algn="l">
              <a:spcBef>
                <a:spcPts val="1600"/>
              </a:spcBef>
              <a:spcAft>
                <a:spcPts val="1600"/>
              </a:spcAft>
              <a:buNone/>
            </a:pPr>
            <a:r>
              <a:t/>
            </a:r>
            <a:endParaRPr>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a QR Code Structured?</a:t>
            </a:r>
            <a:endParaRPr/>
          </a:p>
        </p:txBody>
      </p:sp>
      <p:sp>
        <p:nvSpPr>
          <p:cNvPr id="137" name="Google Shape;137;p27"/>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EFEFEF"/>
                </a:solidFill>
              </a:rPr>
              <a:t>Positioning Markings</a:t>
            </a:r>
            <a:endParaRPr>
              <a:solidFill>
                <a:srgbClr val="EFEFEF"/>
              </a:solidFill>
            </a:endParaRPr>
          </a:p>
          <a:p>
            <a:pPr indent="0" lvl="0" marL="0" rtl="0" algn="l">
              <a:spcBef>
                <a:spcPts val="1600"/>
              </a:spcBef>
              <a:spcAft>
                <a:spcPts val="0"/>
              </a:spcAft>
              <a:buNone/>
            </a:pPr>
            <a:r>
              <a:rPr lang="en">
                <a:solidFill>
                  <a:srgbClr val="EFEFEF"/>
                </a:solidFill>
              </a:rPr>
              <a:t>                           They indicate the direction in which code is printed.</a:t>
            </a:r>
            <a:endParaRPr>
              <a:solidFill>
                <a:srgbClr val="EFEFEF"/>
              </a:solidFill>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0"/>
              </a:spcAft>
              <a:buNone/>
            </a:pPr>
            <a:r>
              <a:rPr lang="en">
                <a:solidFill>
                  <a:srgbClr val="EFEFEF"/>
                </a:solidFill>
              </a:rPr>
              <a:t>                          Alignment Markings</a:t>
            </a:r>
            <a:endParaRPr>
              <a:solidFill>
                <a:srgbClr val="EFEFEF"/>
              </a:solidFill>
            </a:endParaRPr>
          </a:p>
          <a:p>
            <a:pPr indent="0" lvl="0" marL="0" rtl="0" algn="l">
              <a:spcBef>
                <a:spcPts val="1600"/>
              </a:spcBef>
              <a:spcAft>
                <a:spcPts val="0"/>
              </a:spcAft>
              <a:buNone/>
            </a:pPr>
            <a:r>
              <a:rPr lang="en">
                <a:solidFill>
                  <a:srgbClr val="EFEFEF"/>
                </a:solidFill>
              </a:rPr>
              <a:t>                          If the QR Code is large this additional element helps with         </a:t>
            </a:r>
            <a:endParaRPr>
              <a:solidFill>
                <a:srgbClr val="EFEFEF"/>
              </a:solidFill>
            </a:endParaRPr>
          </a:p>
          <a:p>
            <a:pPr indent="0" lvl="0" marL="0" rtl="0" algn="l">
              <a:spcBef>
                <a:spcPts val="1600"/>
              </a:spcBef>
              <a:spcAft>
                <a:spcPts val="1600"/>
              </a:spcAft>
              <a:buNone/>
            </a:pPr>
            <a:r>
              <a:rPr lang="en">
                <a:solidFill>
                  <a:srgbClr val="EFEFEF"/>
                </a:solidFill>
              </a:rPr>
              <a:t>                          orientation.</a:t>
            </a:r>
            <a:endParaRPr>
              <a:solidFill>
                <a:srgbClr val="EFEFEF"/>
              </a:solidFill>
            </a:endParaRPr>
          </a:p>
        </p:txBody>
      </p:sp>
      <p:pic>
        <p:nvPicPr>
          <p:cNvPr id="138" name="Google Shape;138;p27"/>
          <p:cNvPicPr preferRelativeResize="0"/>
          <p:nvPr/>
        </p:nvPicPr>
        <p:blipFill>
          <a:blip r:embed="rId3">
            <a:alphaModFix/>
          </a:blip>
          <a:stretch>
            <a:fillRect/>
          </a:stretch>
        </p:blipFill>
        <p:spPr>
          <a:xfrm>
            <a:off x="390500" y="1078825"/>
            <a:ext cx="1305875" cy="1220200"/>
          </a:xfrm>
          <a:prstGeom prst="rect">
            <a:avLst/>
          </a:prstGeom>
          <a:noFill/>
          <a:ln>
            <a:noFill/>
          </a:ln>
        </p:spPr>
      </p:pic>
      <p:pic>
        <p:nvPicPr>
          <p:cNvPr id="139" name="Google Shape;139;p27"/>
          <p:cNvPicPr preferRelativeResize="0"/>
          <p:nvPr/>
        </p:nvPicPr>
        <p:blipFill>
          <a:blip r:embed="rId4">
            <a:alphaModFix/>
          </a:blip>
          <a:stretch>
            <a:fillRect/>
          </a:stretch>
        </p:blipFill>
        <p:spPr>
          <a:xfrm>
            <a:off x="476175" y="2623925"/>
            <a:ext cx="1134525" cy="113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EFEFEF"/>
                </a:solidFill>
              </a:rPr>
              <a:t>Timing Pattern</a:t>
            </a:r>
            <a:endParaRPr>
              <a:solidFill>
                <a:srgbClr val="EFEFEF"/>
              </a:solidFill>
            </a:endParaRPr>
          </a:p>
          <a:p>
            <a:pPr indent="0" lvl="0" marL="0" rtl="0" algn="l">
              <a:spcBef>
                <a:spcPts val="1600"/>
              </a:spcBef>
              <a:spcAft>
                <a:spcPts val="0"/>
              </a:spcAft>
              <a:buNone/>
            </a:pPr>
            <a:r>
              <a:rPr lang="en">
                <a:solidFill>
                  <a:srgbClr val="EFEFEF"/>
                </a:solidFill>
              </a:rPr>
              <a:t>                         Using these lines, the scanner determines how large the data</a:t>
            </a:r>
            <a:endParaRPr>
              <a:solidFill>
                <a:srgbClr val="EFEFEF"/>
              </a:solidFill>
            </a:endParaRPr>
          </a:p>
          <a:p>
            <a:pPr indent="0" lvl="0" marL="0" rtl="0" algn="l">
              <a:spcBef>
                <a:spcPts val="1600"/>
              </a:spcBef>
              <a:spcAft>
                <a:spcPts val="0"/>
              </a:spcAft>
              <a:buNone/>
            </a:pPr>
            <a:r>
              <a:rPr lang="en">
                <a:solidFill>
                  <a:srgbClr val="EFEFEF"/>
                </a:solidFill>
              </a:rPr>
              <a:t>                         matrix is.</a:t>
            </a:r>
            <a:endParaRPr>
              <a:solidFill>
                <a:srgbClr val="EFEFEF"/>
              </a:solidFill>
            </a:endParaRPr>
          </a:p>
          <a:p>
            <a:pPr indent="0" lvl="0" marL="0" rtl="0" algn="l">
              <a:spcBef>
                <a:spcPts val="1600"/>
              </a:spcBef>
              <a:spcAft>
                <a:spcPts val="0"/>
              </a:spcAft>
              <a:buNone/>
            </a:pPr>
            <a:r>
              <a:rPr lang="en">
                <a:solidFill>
                  <a:srgbClr val="EFEFEF"/>
                </a:solidFill>
              </a:rPr>
              <a:t>                       Version Information</a:t>
            </a:r>
            <a:endParaRPr>
              <a:solidFill>
                <a:srgbClr val="EFEFEF"/>
              </a:solidFill>
            </a:endParaRPr>
          </a:p>
          <a:p>
            <a:pPr indent="0" lvl="0" marL="0" rtl="0" algn="l">
              <a:spcBef>
                <a:spcPts val="1600"/>
              </a:spcBef>
              <a:spcAft>
                <a:spcPts val="0"/>
              </a:spcAft>
              <a:buNone/>
            </a:pPr>
            <a:r>
              <a:rPr lang="en">
                <a:solidFill>
                  <a:srgbClr val="EFEFEF"/>
                </a:solidFill>
              </a:rPr>
              <a:t>                          This specify the version of QR Code that is being used.</a:t>
            </a:r>
            <a:endParaRPr>
              <a:solidFill>
                <a:srgbClr val="EFEFEF"/>
              </a:solidFill>
            </a:endParaRPr>
          </a:p>
          <a:p>
            <a:pPr indent="0" lvl="0" marL="0" rtl="0" algn="l">
              <a:spcBef>
                <a:spcPts val="1600"/>
              </a:spcBef>
              <a:spcAft>
                <a:spcPts val="1600"/>
              </a:spcAft>
              <a:buNone/>
            </a:pPr>
            <a:r>
              <a:rPr lang="en">
                <a:solidFill>
                  <a:srgbClr val="EFEFEF"/>
                </a:solidFill>
              </a:rPr>
              <a:t>                           There are  about 40 versions of QR Code.</a:t>
            </a:r>
            <a:endParaRPr>
              <a:solidFill>
                <a:srgbClr val="EFEFEF"/>
              </a:solidFill>
            </a:endParaRPr>
          </a:p>
        </p:txBody>
      </p:sp>
      <p:pic>
        <p:nvPicPr>
          <p:cNvPr id="145" name="Google Shape;145;p28"/>
          <p:cNvPicPr preferRelativeResize="0"/>
          <p:nvPr/>
        </p:nvPicPr>
        <p:blipFill>
          <a:blip r:embed="rId3">
            <a:alphaModFix/>
          </a:blip>
          <a:stretch>
            <a:fillRect/>
          </a:stretch>
        </p:blipFill>
        <p:spPr>
          <a:xfrm>
            <a:off x="375625" y="1210075"/>
            <a:ext cx="1171925" cy="1171925"/>
          </a:xfrm>
          <a:prstGeom prst="rect">
            <a:avLst/>
          </a:prstGeom>
          <a:noFill/>
          <a:ln>
            <a:noFill/>
          </a:ln>
        </p:spPr>
      </p:pic>
      <p:pic>
        <p:nvPicPr>
          <p:cNvPr id="146" name="Google Shape;146;p28"/>
          <p:cNvPicPr preferRelativeResize="0"/>
          <p:nvPr/>
        </p:nvPicPr>
        <p:blipFill>
          <a:blip r:embed="rId4">
            <a:alphaModFix/>
          </a:blip>
          <a:stretch>
            <a:fillRect/>
          </a:stretch>
        </p:blipFill>
        <p:spPr>
          <a:xfrm>
            <a:off x="461050" y="2916600"/>
            <a:ext cx="1086500" cy="108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idx="1" type="body"/>
          </p:nvPr>
        </p:nvSpPr>
        <p:spPr>
          <a:xfrm>
            <a:off x="311700" y="171125"/>
            <a:ext cx="8520600" cy="49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rgbClr val="EFEFEF"/>
                </a:solidFill>
              </a:rPr>
              <a:t>Format Information</a:t>
            </a:r>
            <a:endParaRPr>
              <a:solidFill>
                <a:srgbClr val="EFEFEF"/>
              </a:solidFill>
            </a:endParaRPr>
          </a:p>
          <a:p>
            <a:pPr indent="0" lvl="0" marL="0" rtl="0" algn="l">
              <a:spcBef>
                <a:spcPts val="1600"/>
              </a:spcBef>
              <a:spcAft>
                <a:spcPts val="0"/>
              </a:spcAft>
              <a:buNone/>
            </a:pPr>
            <a:r>
              <a:rPr lang="en">
                <a:solidFill>
                  <a:srgbClr val="EFEFEF"/>
                </a:solidFill>
              </a:rPr>
              <a:t>                       The format pattern contains information about the error tolerance </a:t>
            </a:r>
            <a:endParaRPr>
              <a:solidFill>
                <a:srgbClr val="EFEFEF"/>
              </a:solidFill>
            </a:endParaRPr>
          </a:p>
          <a:p>
            <a:pPr indent="0" lvl="0" marL="0" rtl="0" algn="l">
              <a:spcBef>
                <a:spcPts val="1600"/>
              </a:spcBef>
              <a:spcAft>
                <a:spcPts val="0"/>
              </a:spcAft>
              <a:buNone/>
            </a:pPr>
            <a:r>
              <a:rPr lang="en">
                <a:solidFill>
                  <a:srgbClr val="EFEFEF"/>
                </a:solidFill>
              </a:rPr>
              <a:t>                       and the data mask pattern and makes easier to scan the code.</a:t>
            </a:r>
            <a:endParaRPr>
              <a:solidFill>
                <a:srgbClr val="EFEFEF"/>
              </a:solidFill>
            </a:endParaRPr>
          </a:p>
          <a:p>
            <a:pPr indent="0" lvl="0" marL="0" rtl="0" algn="l">
              <a:spcBef>
                <a:spcPts val="1600"/>
              </a:spcBef>
              <a:spcAft>
                <a:spcPts val="0"/>
              </a:spcAft>
              <a:buNone/>
            </a:pPr>
            <a:r>
              <a:rPr lang="en">
                <a:solidFill>
                  <a:srgbClr val="EFEFEF"/>
                </a:solidFill>
              </a:rPr>
              <a:t>                     </a:t>
            </a:r>
            <a:endParaRPr>
              <a:solidFill>
                <a:srgbClr val="EFEFEF"/>
              </a:solidFill>
            </a:endParaRPr>
          </a:p>
          <a:p>
            <a:pPr indent="0" lvl="0" marL="0" rtl="0" algn="l">
              <a:spcBef>
                <a:spcPts val="1600"/>
              </a:spcBef>
              <a:spcAft>
                <a:spcPts val="0"/>
              </a:spcAft>
              <a:buNone/>
            </a:pPr>
            <a:r>
              <a:rPr lang="en">
                <a:solidFill>
                  <a:srgbClr val="EFEFEF"/>
                </a:solidFill>
              </a:rPr>
              <a:t>                      Data and Error Correction Keys</a:t>
            </a:r>
            <a:endParaRPr>
              <a:solidFill>
                <a:srgbClr val="EFEFEF"/>
              </a:solidFill>
            </a:endParaRPr>
          </a:p>
          <a:p>
            <a:pPr indent="0" lvl="0" marL="0" rtl="0" algn="l">
              <a:spcBef>
                <a:spcPts val="1600"/>
              </a:spcBef>
              <a:spcAft>
                <a:spcPts val="0"/>
              </a:spcAft>
              <a:buNone/>
            </a:pPr>
            <a:r>
              <a:rPr lang="en">
                <a:solidFill>
                  <a:srgbClr val="EFEFEF"/>
                </a:solidFill>
              </a:rPr>
              <a:t>                        These pattern hold the actual data.</a:t>
            </a:r>
            <a:endParaRPr>
              <a:solidFill>
                <a:srgbClr val="EFEFEF"/>
              </a:solidFill>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0"/>
              </a:spcAft>
              <a:buNone/>
            </a:pPr>
            <a:r>
              <a:rPr lang="en">
                <a:solidFill>
                  <a:srgbClr val="EFEFEF"/>
                </a:solidFill>
              </a:rPr>
              <a:t>                     Quiet Zone</a:t>
            </a:r>
            <a:endParaRPr>
              <a:solidFill>
                <a:srgbClr val="EFEFEF"/>
              </a:solidFill>
            </a:endParaRPr>
          </a:p>
          <a:p>
            <a:pPr indent="0" lvl="0" marL="0" rtl="0" algn="l">
              <a:spcBef>
                <a:spcPts val="1600"/>
              </a:spcBef>
              <a:spcAft>
                <a:spcPts val="0"/>
              </a:spcAft>
              <a:buNone/>
            </a:pPr>
            <a:r>
              <a:rPr lang="en">
                <a:solidFill>
                  <a:srgbClr val="EFEFEF"/>
                </a:solidFill>
              </a:rPr>
              <a:t>                       This spacing is important for the scanning program in order to </a:t>
            </a:r>
            <a:endParaRPr>
              <a:solidFill>
                <a:srgbClr val="EFEFEF"/>
              </a:solidFill>
            </a:endParaRPr>
          </a:p>
          <a:p>
            <a:pPr indent="0" lvl="0" marL="0" rtl="0" algn="l">
              <a:spcBef>
                <a:spcPts val="1600"/>
              </a:spcBef>
              <a:spcAft>
                <a:spcPts val="1600"/>
              </a:spcAft>
              <a:buNone/>
            </a:pPr>
            <a:r>
              <a:rPr lang="en">
                <a:solidFill>
                  <a:srgbClr val="EFEFEF"/>
                </a:solidFill>
              </a:rPr>
              <a:t>                        distinguish the QR Code from its surroundings.</a:t>
            </a:r>
            <a:endParaRPr>
              <a:solidFill>
                <a:srgbClr val="EFEFEF"/>
              </a:solidFill>
            </a:endParaRPr>
          </a:p>
        </p:txBody>
      </p:sp>
      <p:pic>
        <p:nvPicPr>
          <p:cNvPr id="152" name="Google Shape;152;p29"/>
          <p:cNvPicPr preferRelativeResize="0"/>
          <p:nvPr/>
        </p:nvPicPr>
        <p:blipFill>
          <a:blip r:embed="rId3">
            <a:alphaModFix/>
          </a:blip>
          <a:stretch>
            <a:fillRect/>
          </a:stretch>
        </p:blipFill>
        <p:spPr>
          <a:xfrm>
            <a:off x="311700" y="280050"/>
            <a:ext cx="1235850" cy="1235850"/>
          </a:xfrm>
          <a:prstGeom prst="rect">
            <a:avLst/>
          </a:prstGeom>
          <a:noFill/>
          <a:ln>
            <a:noFill/>
          </a:ln>
        </p:spPr>
      </p:pic>
      <p:pic>
        <p:nvPicPr>
          <p:cNvPr id="153" name="Google Shape;153;p29"/>
          <p:cNvPicPr preferRelativeResize="0"/>
          <p:nvPr/>
        </p:nvPicPr>
        <p:blipFill>
          <a:blip r:embed="rId4">
            <a:alphaModFix/>
          </a:blip>
          <a:stretch>
            <a:fillRect/>
          </a:stretch>
        </p:blipFill>
        <p:spPr>
          <a:xfrm>
            <a:off x="364325" y="2098125"/>
            <a:ext cx="1183225" cy="1183225"/>
          </a:xfrm>
          <a:prstGeom prst="rect">
            <a:avLst/>
          </a:prstGeom>
          <a:noFill/>
          <a:ln>
            <a:noFill/>
          </a:ln>
        </p:spPr>
      </p:pic>
      <p:pic>
        <p:nvPicPr>
          <p:cNvPr id="154" name="Google Shape;154;p29"/>
          <p:cNvPicPr preferRelativeResize="0"/>
          <p:nvPr/>
        </p:nvPicPr>
        <p:blipFill>
          <a:blip r:embed="rId5">
            <a:alphaModFix/>
          </a:blip>
          <a:stretch>
            <a:fillRect/>
          </a:stretch>
        </p:blipFill>
        <p:spPr>
          <a:xfrm>
            <a:off x="364325" y="3593625"/>
            <a:ext cx="1299325" cy="1299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400175" y="2224625"/>
            <a:ext cx="2283900" cy="10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70350" y="-59550"/>
            <a:ext cx="8520600" cy="152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61" name="Google Shape;61;p14"/>
          <p:cNvSpPr txBox="1"/>
          <p:nvPr>
            <p:ph idx="1" type="subTitle"/>
          </p:nvPr>
        </p:nvSpPr>
        <p:spPr>
          <a:xfrm>
            <a:off x="311700" y="1767650"/>
            <a:ext cx="8520600" cy="303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rPr>
              <a:t>  </a:t>
            </a:r>
            <a:r>
              <a:rPr lang="en" sz="1800">
                <a:solidFill>
                  <a:srgbClr val="EFEFEF"/>
                </a:solidFill>
              </a:rPr>
              <a:t>API  stands for Application Programming Interface. It helps a user’s product or service  to communicate with other product or service like dynamically posting content from one application to another, extracting data from a database in a more systematic way than a regular UI might allow. Basically it is a part of the server that receives requests and sends responses.</a:t>
            </a:r>
            <a:endParaRPr sz="1800">
              <a:solidFill>
                <a:srgbClr val="EFEFEF"/>
              </a:solidFill>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727550" y="519450"/>
            <a:ext cx="203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67" name="Google Shape;67;p15"/>
          <p:cNvSpPr txBox="1"/>
          <p:nvPr>
            <p:ph idx="1" type="body"/>
          </p:nvPr>
        </p:nvSpPr>
        <p:spPr>
          <a:xfrm>
            <a:off x="311700" y="1145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Example :</a:t>
            </a:r>
            <a:endParaRPr>
              <a:solidFill>
                <a:srgbClr val="F3F3F3"/>
              </a:solidFill>
            </a:endParaRPr>
          </a:p>
          <a:p>
            <a:pPr indent="0" lvl="0" marL="0" rtl="0" algn="l">
              <a:spcBef>
                <a:spcPts val="1600"/>
              </a:spcBef>
              <a:spcAft>
                <a:spcPts val="1600"/>
              </a:spcAft>
              <a:buNone/>
            </a:pPr>
            <a:r>
              <a:rPr lang="en">
                <a:solidFill>
                  <a:srgbClr val="F3F3F3"/>
                </a:solidFill>
              </a:rPr>
              <a:t>When we use an application on our mobile phone, the application connects to the Internet and sends data to the server. The server then retrieves that data, interprets it and sends it back to our phone. The application then interprets that data and presents us with the information we wanted in a readable way. This is what an API is - all of this happens via API.</a:t>
            </a:r>
            <a:endParaRPr>
              <a:solidFill>
                <a:srgbClr val="F3F3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035600" y="445025"/>
            <a:ext cx="35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APIs:</a:t>
            </a:r>
            <a:endParaRPr/>
          </a:p>
        </p:txBody>
      </p:sp>
      <p:sp>
        <p:nvSpPr>
          <p:cNvPr id="73" name="Google Shape;73;p16"/>
          <p:cNvSpPr txBox="1"/>
          <p:nvPr>
            <p:ph idx="1" type="body"/>
          </p:nvPr>
        </p:nvSpPr>
        <p:spPr>
          <a:xfrm>
            <a:off x="311700" y="1017725"/>
            <a:ext cx="8520600" cy="32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3F3F3"/>
              </a:solidFill>
            </a:endParaRPr>
          </a:p>
          <a:p>
            <a:pPr indent="0" lvl="0" marL="0" rtl="0" algn="l">
              <a:spcBef>
                <a:spcPts val="0"/>
              </a:spcBef>
              <a:spcAft>
                <a:spcPts val="0"/>
              </a:spcAft>
              <a:buNone/>
            </a:pPr>
            <a:r>
              <a:rPr b="1" lang="en">
                <a:solidFill>
                  <a:srgbClr val="F3F3F3"/>
                </a:solidFill>
              </a:rPr>
              <a:t> </a:t>
            </a:r>
            <a:endParaRPr b="1">
              <a:solidFill>
                <a:srgbClr val="F3F3F3"/>
              </a:solidFill>
            </a:endParaRPr>
          </a:p>
          <a:p>
            <a:pPr indent="0" lvl="0" marL="0" rtl="0" algn="l">
              <a:spcBef>
                <a:spcPts val="0"/>
              </a:spcBef>
              <a:spcAft>
                <a:spcPts val="0"/>
              </a:spcAft>
              <a:buNone/>
            </a:pPr>
            <a:r>
              <a:rPr lang="en" sz="1400">
                <a:solidFill>
                  <a:srgbClr val="F3F3F3"/>
                </a:solidFill>
              </a:rPr>
              <a:t>  1.WebAPIs</a:t>
            </a:r>
            <a:endParaRPr sz="1400">
              <a:solidFill>
                <a:srgbClr val="F3F3F3"/>
              </a:solidFill>
            </a:endParaRPr>
          </a:p>
          <a:p>
            <a:pPr indent="0" lvl="0" marL="457200" rtl="0" algn="l">
              <a:spcBef>
                <a:spcPts val="0"/>
              </a:spcBef>
              <a:spcAft>
                <a:spcPts val="0"/>
              </a:spcAft>
              <a:buNone/>
            </a:pPr>
            <a:r>
              <a:rPr lang="en" sz="1400">
                <a:solidFill>
                  <a:srgbClr val="F3F3F3"/>
                </a:solidFill>
              </a:rPr>
              <a:t>A Web API also called as Web Services is an extensively used API and can be easily accessed using the HTTP protocols. It is an open source interface and can used by large number of clients through their phones, tablets or PCs.</a:t>
            </a:r>
            <a:endParaRPr sz="1400">
              <a:solidFill>
                <a:srgbClr val="F3F3F3"/>
              </a:solidFill>
            </a:endParaRPr>
          </a:p>
          <a:p>
            <a:pPr indent="0" lvl="0" marL="0" rtl="0" algn="l">
              <a:spcBef>
                <a:spcPts val="0"/>
              </a:spcBef>
              <a:spcAft>
                <a:spcPts val="0"/>
              </a:spcAft>
              <a:buNone/>
            </a:pPr>
            <a:r>
              <a:rPr lang="en" sz="1400">
                <a:solidFill>
                  <a:srgbClr val="F3F3F3"/>
                </a:solidFill>
              </a:rPr>
              <a:t>   </a:t>
            </a:r>
            <a:endParaRPr sz="1400">
              <a:solidFill>
                <a:srgbClr val="F3F3F3"/>
              </a:solidFill>
            </a:endParaRPr>
          </a:p>
          <a:p>
            <a:pPr indent="0" lvl="0" marL="0" rtl="0" algn="l">
              <a:spcBef>
                <a:spcPts val="0"/>
              </a:spcBef>
              <a:spcAft>
                <a:spcPts val="0"/>
              </a:spcAft>
              <a:buNone/>
            </a:pPr>
            <a:r>
              <a:rPr lang="en" sz="1400">
                <a:solidFill>
                  <a:srgbClr val="F3F3F3"/>
                </a:solidFill>
              </a:rPr>
              <a:t>  2. Local APIs</a:t>
            </a:r>
            <a:endParaRPr sz="1400">
              <a:solidFill>
                <a:srgbClr val="F3F3F3"/>
              </a:solidFill>
            </a:endParaRPr>
          </a:p>
          <a:p>
            <a:pPr indent="0" lvl="0" marL="0" rtl="0" algn="l">
              <a:spcBef>
                <a:spcPts val="0"/>
              </a:spcBef>
              <a:spcAft>
                <a:spcPts val="0"/>
              </a:spcAft>
              <a:buNone/>
            </a:pPr>
            <a:r>
              <a:rPr lang="en" sz="1400">
                <a:solidFill>
                  <a:srgbClr val="F3F3F3"/>
                </a:solidFill>
              </a:rPr>
              <a:t>        In this type of APIs the programmer get the local middleware services.         </a:t>
            </a:r>
            <a:endParaRPr sz="1400">
              <a:solidFill>
                <a:srgbClr val="F3F3F3"/>
              </a:solidFill>
            </a:endParaRPr>
          </a:p>
          <a:p>
            <a:pPr indent="0" lvl="0" marL="0" rtl="0" algn="l">
              <a:spcBef>
                <a:spcPts val="0"/>
              </a:spcBef>
              <a:spcAft>
                <a:spcPts val="0"/>
              </a:spcAft>
              <a:buNone/>
            </a:pPr>
            <a:r>
              <a:rPr lang="en" sz="1400">
                <a:solidFill>
                  <a:srgbClr val="F3F3F3"/>
                </a:solidFill>
              </a:rPr>
              <a:t>        TAPI(Telephony Application Programming Interface), .NET are           </a:t>
            </a:r>
            <a:endParaRPr sz="1400">
              <a:solidFill>
                <a:srgbClr val="F3F3F3"/>
              </a:solidFill>
            </a:endParaRPr>
          </a:p>
          <a:p>
            <a:pPr indent="0" lvl="0" marL="0" rtl="0" algn="l">
              <a:spcBef>
                <a:spcPts val="0"/>
              </a:spcBef>
              <a:spcAft>
                <a:spcPts val="0"/>
              </a:spcAft>
              <a:buNone/>
            </a:pPr>
            <a:r>
              <a:rPr lang="en" sz="1400">
                <a:solidFill>
                  <a:srgbClr val="F3F3F3"/>
                </a:solidFill>
              </a:rPr>
              <a:t>        common example of Local APIs.</a:t>
            </a:r>
            <a:endParaRPr sz="1400">
              <a:solidFill>
                <a:srgbClr val="F3F3F3"/>
              </a:solidFill>
            </a:endParaRPr>
          </a:p>
          <a:p>
            <a:pPr indent="0" lvl="0" marL="457200" rtl="0" algn="l">
              <a:spcBef>
                <a:spcPts val="0"/>
              </a:spcBef>
              <a:spcAft>
                <a:spcPts val="0"/>
              </a:spcAft>
              <a:buNone/>
            </a:pPr>
            <a:r>
              <a:t/>
            </a:r>
            <a:endParaRPr sz="1400">
              <a:solidFill>
                <a:srgbClr val="F3F3F3"/>
              </a:solidFill>
            </a:endParaRPr>
          </a:p>
          <a:p>
            <a:pPr indent="0" lvl="0" marL="0" rtl="0" algn="l">
              <a:spcBef>
                <a:spcPts val="0"/>
              </a:spcBef>
              <a:spcAft>
                <a:spcPts val="0"/>
              </a:spcAft>
              <a:buNone/>
            </a:pPr>
            <a:r>
              <a:rPr lang="en" sz="1400">
                <a:solidFill>
                  <a:srgbClr val="F3F3F3"/>
                </a:solidFill>
              </a:rPr>
              <a:t>  3.Program APIs</a:t>
            </a:r>
            <a:endParaRPr sz="1400">
              <a:solidFill>
                <a:srgbClr val="F3F3F3"/>
              </a:solidFill>
            </a:endParaRPr>
          </a:p>
          <a:p>
            <a:pPr indent="0" lvl="0" marL="0" rtl="0" algn="l">
              <a:spcBef>
                <a:spcPts val="0"/>
              </a:spcBef>
              <a:spcAft>
                <a:spcPts val="0"/>
              </a:spcAft>
              <a:buNone/>
            </a:pPr>
            <a:r>
              <a:rPr lang="en" sz="1400">
                <a:solidFill>
                  <a:srgbClr val="F3F3F3"/>
                </a:solidFill>
              </a:rPr>
              <a:t>       It makes a remote program appear to be local by making use of         </a:t>
            </a:r>
            <a:endParaRPr sz="1400">
              <a:solidFill>
                <a:srgbClr val="F3F3F3"/>
              </a:solidFill>
            </a:endParaRPr>
          </a:p>
          <a:p>
            <a:pPr indent="0" lvl="0" marL="0" rtl="0" algn="l">
              <a:spcBef>
                <a:spcPts val="0"/>
              </a:spcBef>
              <a:spcAft>
                <a:spcPts val="0"/>
              </a:spcAft>
              <a:buNone/>
            </a:pPr>
            <a:r>
              <a:rPr lang="en" sz="1400">
                <a:solidFill>
                  <a:srgbClr val="F3F3F3"/>
                </a:solidFill>
              </a:rPr>
              <a:t>       RPC’s(Remote Procedural Calls)</a:t>
            </a:r>
            <a:endParaRPr sz="1400">
              <a:solidFill>
                <a:srgbClr val="F3F3F3"/>
              </a:solidFill>
            </a:endParaRPr>
          </a:p>
          <a:p>
            <a:pPr indent="0" lvl="0" marL="0" rtl="0" algn="l">
              <a:spcBef>
                <a:spcPts val="0"/>
              </a:spcBef>
              <a:spcAft>
                <a:spcPts val="0"/>
              </a:spcAft>
              <a:buNone/>
            </a:pPr>
            <a:r>
              <a:t/>
            </a:r>
            <a:endParaRPr sz="1400" u="sng">
              <a:solidFill>
                <a:srgbClr val="000000"/>
              </a:solidFill>
            </a:endParaRPr>
          </a:p>
          <a:p>
            <a:pPr indent="0" lvl="0" marL="0" rtl="0" algn="l">
              <a:spcBef>
                <a:spcPts val="0"/>
              </a:spcBef>
              <a:spcAft>
                <a:spcPts val="1600"/>
              </a:spcAft>
              <a:buNone/>
            </a:pPr>
            <a:r>
              <a:t/>
            </a:r>
            <a:endParaRPr>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a:t>
            </a:r>
            <a:endParaRPr/>
          </a:p>
        </p:txBody>
      </p:sp>
      <p:sp>
        <p:nvSpPr>
          <p:cNvPr id="79" name="Google Shape;79;p17"/>
          <p:cNvSpPr txBox="1"/>
          <p:nvPr>
            <p:ph idx="1" type="body"/>
          </p:nvPr>
        </p:nvSpPr>
        <p:spPr>
          <a:xfrm>
            <a:off x="311700" y="677050"/>
            <a:ext cx="8520600" cy="43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XML:</a:t>
            </a:r>
            <a:endParaRPr>
              <a:solidFill>
                <a:srgbClr val="EFEFEF"/>
              </a:solidFill>
            </a:endParaRPr>
          </a:p>
          <a:p>
            <a:pPr indent="0" lvl="0" marL="0" rtl="0" algn="l">
              <a:spcBef>
                <a:spcPts val="1600"/>
              </a:spcBef>
              <a:spcAft>
                <a:spcPts val="0"/>
              </a:spcAft>
              <a:buNone/>
            </a:pPr>
            <a:r>
              <a:rPr lang="en" sz="1400">
                <a:solidFill>
                  <a:srgbClr val="EFEFEF"/>
                </a:solidFill>
              </a:rPr>
              <a:t>XML stands for eXtensible markup language. It is a software and hardware- independent tool for storing and transporting the data. It is a markup language much like HTML. It defines a set of rules for encoding documents in a format that is both machine readable and human readable. It doesn’t have predefined tags just like HTML. </a:t>
            </a:r>
            <a:endParaRPr sz="1400">
              <a:solidFill>
                <a:srgbClr val="EFEFEF"/>
              </a:solidFill>
            </a:endParaRPr>
          </a:p>
          <a:p>
            <a:pPr indent="0" lvl="0" marL="0" rtl="0" algn="l">
              <a:spcBef>
                <a:spcPts val="1600"/>
              </a:spcBef>
              <a:spcAft>
                <a:spcPts val="0"/>
              </a:spcAft>
              <a:buNone/>
            </a:pPr>
            <a:r>
              <a:rPr lang="en" sz="1400">
                <a:solidFill>
                  <a:srgbClr val="EFEFEF"/>
                </a:solidFill>
              </a:rPr>
              <a:t>-</a:t>
            </a:r>
            <a:endParaRPr sz="1400">
              <a:solidFill>
                <a:srgbClr val="EFEFEF"/>
              </a:solidFill>
            </a:endParaRPr>
          </a:p>
          <a:p>
            <a:pPr indent="0" lvl="0" marL="0" rtl="0" algn="l">
              <a:spcBef>
                <a:spcPts val="1600"/>
              </a:spcBef>
              <a:spcAft>
                <a:spcPts val="0"/>
              </a:spcAft>
              <a:buNone/>
            </a:pPr>
            <a:r>
              <a:rPr lang="en">
                <a:solidFill>
                  <a:srgbClr val="EFEFEF"/>
                </a:solidFill>
              </a:rPr>
              <a:t>JSON</a:t>
            </a:r>
            <a:r>
              <a:rPr lang="en" sz="1400">
                <a:solidFill>
                  <a:srgbClr val="EFEFEF"/>
                </a:solidFill>
              </a:rPr>
              <a:t>:</a:t>
            </a:r>
            <a:endParaRPr sz="1400">
              <a:solidFill>
                <a:srgbClr val="EFEFEF"/>
              </a:solidFill>
            </a:endParaRPr>
          </a:p>
          <a:p>
            <a:pPr indent="0" lvl="0" marL="0" rtl="0" algn="l">
              <a:spcBef>
                <a:spcPts val="1600"/>
              </a:spcBef>
              <a:spcAft>
                <a:spcPts val="0"/>
              </a:spcAft>
              <a:buNone/>
            </a:pPr>
            <a:r>
              <a:rPr lang="en" sz="1400">
                <a:solidFill>
                  <a:srgbClr val="EFEFEF"/>
                </a:solidFill>
              </a:rPr>
              <a:t>JSON stands for JavaScript Object Notation. It is a lightweight data-interchange format and is completely language independent. It is based on JavaScript Programming language. It is often used when data is sent from a server to web page. </a:t>
            </a:r>
            <a:endParaRPr sz="1400">
              <a:solidFill>
                <a:srgbClr val="EFEFEF"/>
              </a:solidFill>
            </a:endParaRPr>
          </a:p>
          <a:p>
            <a:pPr indent="0" lvl="0" marL="0" rtl="0" algn="l">
              <a:spcBef>
                <a:spcPts val="1600"/>
              </a:spcBef>
              <a:spcAft>
                <a:spcPts val="1600"/>
              </a:spcAft>
              <a:buNone/>
            </a:pPr>
            <a:r>
              <a:t/>
            </a:r>
            <a:endParaRPr sz="1400">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63675"/>
            <a:ext cx="8520600" cy="4405200"/>
          </a:xfrm>
          <a:prstGeom prst="rect">
            <a:avLst/>
          </a:prstGeom>
        </p:spPr>
        <p:txBody>
          <a:bodyPr anchorCtr="0" anchor="t" bIns="91425" lIns="91425" spcFirstLastPara="1" rIns="91425" wrap="square" tIns="91425">
            <a:noAutofit/>
          </a:bodyPr>
          <a:lstStyle/>
          <a:p>
            <a:pPr indent="0" lvl="0" marL="0" marR="266700" rtl="0" algn="l">
              <a:spcBef>
                <a:spcPts val="1500"/>
              </a:spcBef>
              <a:spcAft>
                <a:spcPts val="0"/>
              </a:spcAft>
              <a:buNone/>
            </a:pPr>
            <a:r>
              <a:rPr lang="en">
                <a:solidFill>
                  <a:srgbClr val="EFEFEF"/>
                </a:solidFill>
                <a:latin typeface="Courier New"/>
                <a:ea typeface="Courier New"/>
                <a:cs typeface="Courier New"/>
                <a:sym typeface="Courier New"/>
              </a:rPr>
              <a:t>JSON                                        XML                                            </a:t>
            </a:r>
            <a:endParaRPr>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{"employees":[                                      &lt;employees&gt;</a:t>
            </a:r>
            <a:endParaRPr sz="1200">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rPr lang="en" sz="1200">
                <a:solidFill>
                  <a:srgbClr val="EFEFEF"/>
                </a:solidFill>
                <a:latin typeface="Courier New"/>
                <a:ea typeface="Courier New"/>
                <a:cs typeface="Courier New"/>
                <a:sym typeface="Courier New"/>
              </a:rPr>
              <a:t>  { "firstName":"John", "lastName":"Doe" },         &lt;employee&gt;</a:t>
            </a:r>
            <a:endParaRPr sz="1200">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rPr lang="en" sz="1200">
                <a:solidFill>
                  <a:srgbClr val="EFEFEF"/>
                </a:solidFill>
                <a:latin typeface="Courier New"/>
                <a:ea typeface="Courier New"/>
                <a:cs typeface="Courier New"/>
                <a:sym typeface="Courier New"/>
              </a:rPr>
              <a:t>  { "firstName":"Anna", "lastName":"Smith" },           &lt;firstname&gt;John&lt;/firstname&gt; </a:t>
            </a:r>
            <a:endParaRPr sz="1200">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rPr lang="en" sz="1200">
                <a:solidFill>
                  <a:srgbClr val="EFEFEF"/>
                </a:solidFill>
                <a:latin typeface="Courier New"/>
                <a:ea typeface="Courier New"/>
                <a:cs typeface="Courier New"/>
                <a:sym typeface="Courier New"/>
              </a:rPr>
              <a:t> ]}                                                     &lt;lastname&gt;Doe&lt;/lastname&gt;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&lt;/employee&gt;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&lt;employee&gt;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&lt;firstname&gt;Anna&lt;/firstname&gt;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&lt;lastname&gt;Smith&lt;/lastname&gt;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&lt;/employee&gt;</a:t>
            </a:r>
            <a:endParaRPr sz="1200">
              <a:solidFill>
                <a:srgbClr val="EFEFEF"/>
              </a:solidFill>
              <a:latin typeface="Courier New"/>
              <a:ea typeface="Courier New"/>
              <a:cs typeface="Courier New"/>
              <a:sym typeface="Courier New"/>
            </a:endParaRPr>
          </a:p>
          <a:p>
            <a:pPr indent="0" lvl="0" marL="0" marR="266700" rtl="0" algn="l">
              <a:spcBef>
                <a:spcPts val="1500"/>
              </a:spcBef>
              <a:spcAft>
                <a:spcPts val="0"/>
              </a:spcAft>
              <a:buNone/>
            </a:pPr>
            <a:r>
              <a:rPr lang="en" sz="1200">
                <a:solidFill>
                  <a:srgbClr val="EFEFEF"/>
                </a:solidFill>
                <a:latin typeface="Courier New"/>
                <a:ea typeface="Courier New"/>
                <a:cs typeface="Courier New"/>
                <a:sym typeface="Courier New"/>
              </a:rPr>
              <a:t>                                                   &lt;/employees&gt;</a:t>
            </a:r>
            <a:endParaRPr sz="1200">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t/>
            </a:r>
            <a:endParaRPr>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t/>
            </a:r>
            <a:endParaRPr>
              <a:solidFill>
                <a:srgbClr val="EFEFEF"/>
              </a:solidFill>
              <a:latin typeface="Courier New"/>
              <a:ea typeface="Courier New"/>
              <a:cs typeface="Courier New"/>
              <a:sym typeface="Courier New"/>
            </a:endParaRPr>
          </a:p>
          <a:p>
            <a:pPr indent="0" lvl="0" marL="266700" marR="266700" rtl="0" algn="l">
              <a:spcBef>
                <a:spcPts val="1500"/>
              </a:spcBef>
              <a:spcAft>
                <a:spcPts val="0"/>
              </a:spcAft>
              <a:buNone/>
            </a:pPr>
            <a:r>
              <a:t/>
            </a:r>
            <a:endParaRPr>
              <a:solidFill>
                <a:srgbClr val="EFEFEF"/>
              </a:solidFill>
              <a:latin typeface="Courier New"/>
              <a:ea typeface="Courier New"/>
              <a:cs typeface="Courier New"/>
              <a:sym typeface="Courier New"/>
            </a:endParaRPr>
          </a:p>
          <a:p>
            <a:pPr indent="0" lvl="0" marL="0" rtl="0" algn="l">
              <a:spcBef>
                <a:spcPts val="15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MODES OF  PAYMENTS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EFEFEF"/>
                </a:solidFill>
              </a:rPr>
              <a:t>1. </a:t>
            </a:r>
            <a:r>
              <a:rPr lang="en" sz="1400">
                <a:solidFill>
                  <a:srgbClr val="EFEFEF"/>
                </a:solidFill>
              </a:rPr>
              <a:t>IMPS(Immediate Payment Service)</a:t>
            </a:r>
            <a:endParaRPr sz="1400">
              <a:solidFill>
                <a:srgbClr val="EFEFEF"/>
              </a:solidFill>
            </a:endParaRPr>
          </a:p>
          <a:p>
            <a:pPr indent="0" lvl="0" marL="457200" rtl="0" algn="l">
              <a:spcBef>
                <a:spcPts val="1600"/>
              </a:spcBef>
              <a:spcAft>
                <a:spcPts val="0"/>
              </a:spcAft>
              <a:buNone/>
            </a:pPr>
            <a:r>
              <a:rPr lang="en" sz="1400">
                <a:solidFill>
                  <a:srgbClr val="EFEFEF"/>
                </a:solidFill>
              </a:rPr>
              <a:t>2. NEFT(National Electronic Funds Transfer)</a:t>
            </a:r>
            <a:endParaRPr sz="1400">
              <a:solidFill>
                <a:srgbClr val="EFEFEF"/>
              </a:solidFill>
            </a:endParaRPr>
          </a:p>
          <a:p>
            <a:pPr indent="0" lvl="0" marL="457200" rtl="0" algn="l">
              <a:spcBef>
                <a:spcPts val="1600"/>
              </a:spcBef>
              <a:spcAft>
                <a:spcPts val="0"/>
              </a:spcAft>
              <a:buNone/>
            </a:pPr>
            <a:r>
              <a:rPr lang="en" sz="1400">
                <a:solidFill>
                  <a:srgbClr val="EFEFEF"/>
                </a:solidFill>
              </a:rPr>
              <a:t>3. UPI(Unified Payments Interface)</a:t>
            </a:r>
            <a:endParaRPr sz="1400">
              <a:solidFill>
                <a:srgbClr val="EFEFEF"/>
              </a:solidFill>
            </a:endParaRPr>
          </a:p>
          <a:p>
            <a:pPr indent="0" lvl="0" marL="457200" rtl="0" algn="l">
              <a:spcBef>
                <a:spcPts val="1600"/>
              </a:spcBef>
              <a:spcAft>
                <a:spcPts val="1600"/>
              </a:spcAft>
              <a:buNone/>
            </a:pPr>
            <a:r>
              <a:rPr lang="en" sz="1400">
                <a:solidFill>
                  <a:srgbClr val="EFEFEF"/>
                </a:solidFill>
              </a:rPr>
              <a:t>4.AePS(Aadhar Enabled Payment System)</a:t>
            </a:r>
            <a:endParaRPr sz="1400">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IMPS provides robust and real time fund transfer which offers an instant, 24*7, interbank electronic fund transfer service that could be accessed on multiple channels like Mobile, Internet, ATM, SMS, Branch and USSD(*99#). It allows the transfer of funds across banks in the country </a:t>
            </a:r>
            <a:r>
              <a:rPr lang="en">
                <a:solidFill>
                  <a:srgbClr val="EFEFEF"/>
                </a:solidFill>
              </a:rPr>
              <a:t>in a safe and economical way. </a:t>
            </a:r>
            <a:endParaRPr>
              <a:solidFill>
                <a:srgbClr val="EFEFEF"/>
              </a:solidFill>
            </a:endParaRPr>
          </a:p>
          <a:p>
            <a:pPr indent="0" lvl="0" marL="0" rtl="0" algn="l">
              <a:spcBef>
                <a:spcPts val="1600"/>
              </a:spcBef>
              <a:spcAft>
                <a:spcPts val="0"/>
              </a:spcAft>
              <a:buNone/>
            </a:pPr>
            <a:r>
              <a:rPr lang="en">
                <a:solidFill>
                  <a:srgbClr val="EFEFEF"/>
                </a:solidFill>
              </a:rPr>
              <a:t>FUND TRANSFER:</a:t>
            </a:r>
            <a:endParaRPr>
              <a:solidFill>
                <a:srgbClr val="EFEFEF"/>
              </a:solidFill>
            </a:endParaRPr>
          </a:p>
          <a:p>
            <a:pPr indent="0" lvl="0" marL="0" rtl="0" algn="l">
              <a:spcBef>
                <a:spcPts val="1600"/>
              </a:spcBef>
              <a:spcAft>
                <a:spcPts val="0"/>
              </a:spcAft>
              <a:buNone/>
            </a:pPr>
            <a:r>
              <a:rPr lang="en">
                <a:solidFill>
                  <a:srgbClr val="EFEFEF"/>
                </a:solidFill>
              </a:rPr>
              <a:t>1. Using Mobile Number and MMID</a:t>
            </a:r>
            <a:endParaRPr>
              <a:solidFill>
                <a:srgbClr val="EFEFEF"/>
              </a:solidFill>
            </a:endParaRPr>
          </a:p>
          <a:p>
            <a:pPr indent="0" lvl="0" marL="0" rtl="0" algn="l">
              <a:spcBef>
                <a:spcPts val="1600"/>
              </a:spcBef>
              <a:spcAft>
                <a:spcPts val="0"/>
              </a:spcAft>
              <a:buNone/>
            </a:pPr>
            <a:r>
              <a:rPr lang="en">
                <a:solidFill>
                  <a:srgbClr val="EFEFEF"/>
                </a:solidFill>
              </a:rPr>
              <a:t>2. Using Account Number and IFSC Code</a:t>
            </a:r>
            <a:endParaRPr>
              <a:solidFill>
                <a:srgbClr val="EFEFEF"/>
              </a:solidFill>
            </a:endParaRPr>
          </a:p>
          <a:p>
            <a:pPr indent="0" lvl="0" marL="0" rtl="0" algn="l">
              <a:spcBef>
                <a:spcPts val="1600"/>
              </a:spcBef>
              <a:spcAft>
                <a:spcPts val="0"/>
              </a:spcAft>
              <a:buNone/>
            </a:pPr>
            <a:r>
              <a:rPr lang="en">
                <a:solidFill>
                  <a:srgbClr val="EFEFEF"/>
                </a:solidFill>
              </a:rPr>
              <a:t>3. Using Aadhaar Number</a:t>
            </a:r>
            <a:endParaRPr>
              <a:solidFill>
                <a:srgbClr val="EFEFEF"/>
              </a:solidFill>
            </a:endParaRPr>
          </a:p>
          <a:p>
            <a:pPr indent="0" lvl="0" marL="0" rtl="0" algn="l">
              <a:spcBef>
                <a:spcPts val="1600"/>
              </a:spcBef>
              <a:spcAft>
                <a:spcPts val="0"/>
              </a:spcAft>
              <a:buNone/>
            </a:pPr>
            <a:r>
              <a:t/>
            </a:r>
            <a:endParaRPr>
              <a:solidFill>
                <a:srgbClr val="EFEFEF"/>
              </a:solidFill>
            </a:endParaRPr>
          </a:p>
          <a:p>
            <a:pPr indent="0" lvl="0" marL="0" rtl="0" algn="l">
              <a:spcBef>
                <a:spcPts val="1600"/>
              </a:spcBef>
              <a:spcAft>
                <a:spcPts val="0"/>
              </a:spcAft>
              <a:buNone/>
            </a:pPr>
            <a:r>
              <a:t/>
            </a:r>
            <a:endParaRPr>
              <a:solidFill>
                <a:srgbClr val="EFEFEF"/>
              </a:solidFill>
            </a:endParaRPr>
          </a:p>
          <a:p>
            <a:pPr indent="0" lvl="0" marL="457200" rtl="0" algn="l">
              <a:spcBef>
                <a:spcPts val="1600"/>
              </a:spcBef>
              <a:spcAft>
                <a:spcPts val="1600"/>
              </a:spcAft>
              <a:buNone/>
            </a:pPr>
            <a:r>
              <a:t/>
            </a:r>
            <a:endParaRPr>
              <a:solidFill>
                <a:srgbClr val="EFEFE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091950" y="327349"/>
            <a:ext cx="5019675" cy="467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