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8"/>
  </p:notesMasterIdLst>
  <p:handoutMasterIdLst>
    <p:handoutMasterId r:id="rId129"/>
  </p:handoutMasterIdLst>
  <p:sldIdLst>
    <p:sldId id="440" r:id="rId2"/>
    <p:sldId id="441" r:id="rId3"/>
    <p:sldId id="442" r:id="rId4"/>
    <p:sldId id="443" r:id="rId5"/>
    <p:sldId id="256" r:id="rId6"/>
    <p:sldId id="444" r:id="rId7"/>
    <p:sldId id="352" r:id="rId8"/>
    <p:sldId id="296" r:id="rId9"/>
    <p:sldId id="425" r:id="rId10"/>
    <p:sldId id="406" r:id="rId11"/>
    <p:sldId id="407" r:id="rId12"/>
    <p:sldId id="351" r:id="rId13"/>
    <p:sldId id="353" r:id="rId14"/>
    <p:sldId id="360" r:id="rId15"/>
    <p:sldId id="361" r:id="rId16"/>
    <p:sldId id="354" r:id="rId17"/>
    <p:sldId id="355" r:id="rId18"/>
    <p:sldId id="362" r:id="rId19"/>
    <p:sldId id="356" r:id="rId20"/>
    <p:sldId id="357" r:id="rId21"/>
    <p:sldId id="358" r:id="rId22"/>
    <p:sldId id="363" r:id="rId23"/>
    <p:sldId id="426" r:id="rId24"/>
    <p:sldId id="359" r:id="rId25"/>
    <p:sldId id="365" r:id="rId26"/>
    <p:sldId id="366" r:id="rId27"/>
    <p:sldId id="367" r:id="rId28"/>
    <p:sldId id="368" r:id="rId29"/>
    <p:sldId id="369" r:id="rId30"/>
    <p:sldId id="370" r:id="rId31"/>
    <p:sldId id="371" r:id="rId32"/>
    <p:sldId id="373" r:id="rId33"/>
    <p:sldId id="374" r:id="rId34"/>
    <p:sldId id="375" r:id="rId35"/>
    <p:sldId id="376" r:id="rId36"/>
    <p:sldId id="377" r:id="rId37"/>
    <p:sldId id="378" r:id="rId38"/>
    <p:sldId id="379" r:id="rId39"/>
    <p:sldId id="408" r:id="rId40"/>
    <p:sldId id="409" r:id="rId41"/>
    <p:sldId id="410" r:id="rId42"/>
    <p:sldId id="412" r:id="rId43"/>
    <p:sldId id="411" r:id="rId44"/>
    <p:sldId id="414" r:id="rId45"/>
    <p:sldId id="438" r:id="rId46"/>
    <p:sldId id="424" r:id="rId47"/>
    <p:sldId id="415" r:id="rId48"/>
    <p:sldId id="420" r:id="rId49"/>
    <p:sldId id="421" r:id="rId50"/>
    <p:sldId id="422" r:id="rId51"/>
    <p:sldId id="423" r:id="rId52"/>
    <p:sldId id="419" r:id="rId53"/>
    <p:sldId id="439" r:id="rId54"/>
    <p:sldId id="402" r:id="rId55"/>
    <p:sldId id="260" r:id="rId56"/>
    <p:sldId id="265" r:id="rId57"/>
    <p:sldId id="262" r:id="rId58"/>
    <p:sldId id="283" r:id="rId59"/>
    <p:sldId id="321" r:id="rId60"/>
    <p:sldId id="383" r:id="rId61"/>
    <p:sldId id="269" r:id="rId62"/>
    <p:sldId id="322" r:id="rId63"/>
    <p:sldId id="384" r:id="rId64"/>
    <p:sldId id="385" r:id="rId65"/>
    <p:sldId id="386" r:id="rId66"/>
    <p:sldId id="387" r:id="rId67"/>
    <p:sldId id="388" r:id="rId68"/>
    <p:sldId id="389" r:id="rId69"/>
    <p:sldId id="299" r:id="rId70"/>
    <p:sldId id="393" r:id="rId71"/>
    <p:sldId id="390" r:id="rId72"/>
    <p:sldId id="392" r:id="rId73"/>
    <p:sldId id="396" r:id="rId74"/>
    <p:sldId id="397" r:id="rId75"/>
    <p:sldId id="398" r:id="rId76"/>
    <p:sldId id="399" r:id="rId77"/>
    <p:sldId id="400" r:id="rId78"/>
    <p:sldId id="427" r:id="rId79"/>
    <p:sldId id="445" r:id="rId80"/>
    <p:sldId id="446" r:id="rId81"/>
    <p:sldId id="401" r:id="rId82"/>
    <p:sldId id="447" r:id="rId83"/>
    <p:sldId id="327" r:id="rId84"/>
    <p:sldId id="394" r:id="rId85"/>
    <p:sldId id="395" r:id="rId86"/>
    <p:sldId id="297" r:id="rId87"/>
    <p:sldId id="330" r:id="rId88"/>
    <p:sldId id="304" r:id="rId89"/>
    <p:sldId id="264" r:id="rId90"/>
    <p:sldId id="277" r:id="rId91"/>
    <p:sldId id="276" r:id="rId92"/>
    <p:sldId id="280" r:id="rId93"/>
    <p:sldId id="331" r:id="rId94"/>
    <p:sldId id="293" r:id="rId95"/>
    <p:sldId id="292" r:id="rId96"/>
    <p:sldId id="291" r:id="rId97"/>
    <p:sldId id="346" r:id="rId98"/>
    <p:sldId id="294" r:id="rId99"/>
    <p:sldId id="295" r:id="rId100"/>
    <p:sldId id="307" r:id="rId101"/>
    <p:sldId id="332" r:id="rId102"/>
    <p:sldId id="308" r:id="rId103"/>
    <p:sldId id="333" r:id="rId104"/>
    <p:sldId id="313" r:id="rId105"/>
    <p:sldId id="430" r:id="rId106"/>
    <p:sldId id="310" r:id="rId107"/>
    <p:sldId id="431" r:id="rId108"/>
    <p:sldId id="432" r:id="rId109"/>
    <p:sldId id="335" r:id="rId110"/>
    <p:sldId id="433" r:id="rId111"/>
    <p:sldId id="434" r:id="rId112"/>
    <p:sldId id="435" r:id="rId113"/>
    <p:sldId id="436" r:id="rId114"/>
    <p:sldId id="437" r:id="rId115"/>
    <p:sldId id="319" r:id="rId116"/>
    <p:sldId id="403" r:id="rId117"/>
    <p:sldId id="404" r:id="rId118"/>
    <p:sldId id="405" r:id="rId119"/>
    <p:sldId id="320" r:id="rId120"/>
    <p:sldId id="340" r:id="rId121"/>
    <p:sldId id="342" r:id="rId122"/>
    <p:sldId id="341" r:id="rId123"/>
    <p:sldId id="349" r:id="rId124"/>
    <p:sldId id="343" r:id="rId125"/>
    <p:sldId id="281" r:id="rId126"/>
    <p:sldId id="347" r:id="rId1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7" autoAdjust="0"/>
    <p:restoredTop sz="91104" autoAdjust="0"/>
  </p:normalViewPr>
  <p:slideViewPr>
    <p:cSldViewPr snapToGrid="0" snapToObjects="1">
      <p:cViewPr varScale="1">
        <p:scale>
          <a:sx n="83" d="100"/>
          <a:sy n="83" d="100"/>
        </p:scale>
        <p:origin x="84" y="5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B59374-101A-F748-9F9A-A91161A24313}" type="datetimeFigureOut">
              <a:rPr lang="en-US" smtClean="0"/>
              <a:t>11/16/2017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F47979-66BB-0A4A-8964-63D1CD189CF7}" type="slidenum">
              <a:rPr lang="en-US" smtClean="0"/>
              <a:t>‹#›</a:t>
            </a:fld>
            <a:endParaRPr lang="en-US"/>
          </a:p>
        </p:txBody>
      </p:sp>
    </p:spTree>
    <p:extLst>
      <p:ext uri="{BB962C8B-B14F-4D97-AF65-F5344CB8AC3E}">
        <p14:creationId xmlns:p14="http://schemas.microsoft.com/office/powerpoint/2010/main" val="16705166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9D0CBD-5111-F345-BFA9-022274E2E12B}" type="datetimeFigureOut">
              <a:rPr lang="en-US" smtClean="0"/>
              <a:t>11/16/2017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0B84C7-8C45-C748-B99A-41E126887D93}" type="slidenum">
              <a:rPr lang="en-US" smtClean="0"/>
              <a:t>‹#›</a:t>
            </a:fld>
            <a:endParaRPr lang="en-US"/>
          </a:p>
        </p:txBody>
      </p:sp>
    </p:spTree>
    <p:extLst>
      <p:ext uri="{BB962C8B-B14F-4D97-AF65-F5344CB8AC3E}">
        <p14:creationId xmlns:p14="http://schemas.microsoft.com/office/powerpoint/2010/main" val="32897005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Rotate about axis of maximum variance is called as varimax rotation</a:t>
            </a:r>
            <a:endParaRPr lang="en-IN" dirty="0"/>
          </a:p>
        </p:txBody>
      </p:sp>
      <p:sp>
        <p:nvSpPr>
          <p:cNvPr id="4" name="Slide Number Placeholder 3"/>
          <p:cNvSpPr>
            <a:spLocks noGrp="1"/>
          </p:cNvSpPr>
          <p:nvPr>
            <p:ph type="sldNum" sz="quarter" idx="10"/>
          </p:nvPr>
        </p:nvSpPr>
        <p:spPr/>
        <p:txBody>
          <a:bodyPr/>
          <a:lstStyle/>
          <a:p>
            <a:fld id="{C20B84C7-8C45-C748-B99A-41E126887D93}" type="slidenum">
              <a:rPr lang="en-US" smtClean="0"/>
              <a:t>61</a:t>
            </a:fld>
            <a:endParaRPr lang="en-US"/>
          </a:p>
        </p:txBody>
      </p:sp>
    </p:spTree>
    <p:extLst>
      <p:ext uri="{BB962C8B-B14F-4D97-AF65-F5344CB8AC3E}">
        <p14:creationId xmlns:p14="http://schemas.microsoft.com/office/powerpoint/2010/main" val="852574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26CE15-0B29-0944-BAEE-E7E5B485B230}" type="datetime1">
              <a:rPr lang="en-US" smtClean="0"/>
              <a:t>11/16/2017</a:t>
            </a:fld>
            <a:endParaRPr lang="en-US"/>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
        <p:nvSpPr>
          <p:cNvPr id="6" name="Slide Number Placeholder 5"/>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51650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0A9F7-BB1E-5446-8DD0-B49B3BF989AD}" type="datetime1">
              <a:rPr lang="en-US" smtClean="0"/>
              <a:t>11/16/2017</a:t>
            </a:fld>
            <a:endParaRPr lang="en-US"/>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
        <p:nvSpPr>
          <p:cNvPr id="6" name="Slide Number Placeholder 5"/>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567604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F4929D-A3DE-EC48-AA8D-5D87081C4386}" type="datetime1">
              <a:rPr lang="en-US" smtClean="0"/>
              <a:t>11/16/2017</a:t>
            </a:fld>
            <a:endParaRPr lang="en-US"/>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
        <p:nvSpPr>
          <p:cNvPr id="6" name="Slide Number Placeholder 5"/>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2490899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DD83E-4193-B547-994D-8E9D0CBC68EB}" type="datetime1">
              <a:rPr lang="en-US" smtClean="0"/>
              <a:t>11/16/2017</a:t>
            </a:fld>
            <a:endParaRPr lang="en-US"/>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
        <p:nvSpPr>
          <p:cNvPr id="6" name="Slide Number Placeholder 5"/>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1407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EA7404-778A-A547-A9FE-A737D0B04D84}" type="datetime1">
              <a:rPr lang="en-US" smtClean="0"/>
              <a:t>11/16/2017</a:t>
            </a:fld>
            <a:endParaRPr lang="en-US"/>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
        <p:nvSpPr>
          <p:cNvPr id="6" name="Slide Number Placeholder 5"/>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1050274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743966-19DE-454A-9AF8-A815C44FC7E0}" type="datetime1">
              <a:rPr lang="en-US" smtClean="0"/>
              <a:t>11/16/2017</a:t>
            </a:fld>
            <a:endParaRPr lang="en-US"/>
          </a:p>
        </p:txBody>
      </p:sp>
      <p:sp>
        <p:nvSpPr>
          <p:cNvPr id="6" name="Footer Placeholder 5"/>
          <p:cNvSpPr>
            <a:spLocks noGrp="1"/>
          </p:cNvSpPr>
          <p:nvPr>
            <p:ph type="ftr" sz="quarter" idx="11"/>
          </p:nvPr>
        </p:nvSpPr>
        <p:spPr/>
        <p:txBody>
          <a:bodyPr/>
          <a:lstStyle/>
          <a:p>
            <a:r>
              <a:rPr lang="en-US"/>
              <a:t>StatQuest: PCA Clearly Explained, by Joshua Starmer, www.seqquest.com</a:t>
            </a:r>
          </a:p>
        </p:txBody>
      </p:sp>
      <p:sp>
        <p:nvSpPr>
          <p:cNvPr id="7" name="Slide Number Placeholder 6"/>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320851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05A31D-3EB4-7A49-8C15-F2B224BE08F1}" type="datetime1">
              <a:rPr lang="en-US" smtClean="0"/>
              <a:t>11/16/2017</a:t>
            </a:fld>
            <a:endParaRPr lang="en-US"/>
          </a:p>
        </p:txBody>
      </p:sp>
      <p:sp>
        <p:nvSpPr>
          <p:cNvPr id="8" name="Footer Placeholder 7"/>
          <p:cNvSpPr>
            <a:spLocks noGrp="1"/>
          </p:cNvSpPr>
          <p:nvPr>
            <p:ph type="ftr" sz="quarter" idx="11"/>
          </p:nvPr>
        </p:nvSpPr>
        <p:spPr/>
        <p:txBody>
          <a:bodyPr/>
          <a:lstStyle/>
          <a:p>
            <a:r>
              <a:rPr lang="en-US"/>
              <a:t>StatQuest: PCA Clearly Explained, by Joshua Starmer, www.seqquest.com</a:t>
            </a:r>
          </a:p>
        </p:txBody>
      </p:sp>
      <p:sp>
        <p:nvSpPr>
          <p:cNvPr id="9" name="Slide Number Placeholder 8"/>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382897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AF8FEC-BF61-8D4F-AEF7-17CA8EAA4EC9}" type="datetime1">
              <a:rPr lang="en-US" smtClean="0"/>
              <a:t>11/16/2017</a:t>
            </a:fld>
            <a:endParaRPr lang="en-US"/>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
        <p:nvSpPr>
          <p:cNvPr id="5" name="Slide Number Placeholder 4"/>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339969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476A6-FEDA-2046-A7FE-CBCA0318EBC9}" type="datetime1">
              <a:rPr lang="en-US" smtClean="0"/>
              <a:t>11/16/2017</a:t>
            </a:fld>
            <a:endParaRPr lang="en-US"/>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
        <p:nvSpPr>
          <p:cNvPr id="4" name="Slide Number Placeholder 3"/>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354801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9E5CED-383D-F049-BFE5-4D500C45151A}" type="datetime1">
              <a:rPr lang="en-US" smtClean="0"/>
              <a:t>11/16/2017</a:t>
            </a:fld>
            <a:endParaRPr lang="en-US"/>
          </a:p>
        </p:txBody>
      </p:sp>
      <p:sp>
        <p:nvSpPr>
          <p:cNvPr id="6" name="Footer Placeholder 5"/>
          <p:cNvSpPr>
            <a:spLocks noGrp="1"/>
          </p:cNvSpPr>
          <p:nvPr>
            <p:ph type="ftr" sz="quarter" idx="11"/>
          </p:nvPr>
        </p:nvSpPr>
        <p:spPr/>
        <p:txBody>
          <a:bodyPr/>
          <a:lstStyle/>
          <a:p>
            <a:r>
              <a:rPr lang="en-US"/>
              <a:t>StatQuest: PCA Clearly Explained, by Joshua Starmer, www.seqquest.com</a:t>
            </a:r>
          </a:p>
        </p:txBody>
      </p:sp>
      <p:sp>
        <p:nvSpPr>
          <p:cNvPr id="7" name="Slide Number Placeholder 6"/>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166695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26981F-82F3-C448-BE7E-5D735658227C}" type="datetime1">
              <a:rPr lang="en-US" smtClean="0"/>
              <a:t>11/16/2017</a:t>
            </a:fld>
            <a:endParaRPr lang="en-US"/>
          </a:p>
        </p:txBody>
      </p:sp>
      <p:sp>
        <p:nvSpPr>
          <p:cNvPr id="6" name="Footer Placeholder 5"/>
          <p:cNvSpPr>
            <a:spLocks noGrp="1"/>
          </p:cNvSpPr>
          <p:nvPr>
            <p:ph type="ftr" sz="quarter" idx="11"/>
          </p:nvPr>
        </p:nvSpPr>
        <p:spPr/>
        <p:txBody>
          <a:bodyPr/>
          <a:lstStyle/>
          <a:p>
            <a:r>
              <a:rPr lang="en-US"/>
              <a:t>StatQuest: PCA Clearly Explained, by Joshua Starmer, www.seqquest.com</a:t>
            </a:r>
          </a:p>
        </p:txBody>
      </p:sp>
      <p:sp>
        <p:nvSpPr>
          <p:cNvPr id="7" name="Slide Number Placeholder 6"/>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50905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4E2D0-33B6-FB40-8A5A-19CAD7F708D9}" type="datetime1">
              <a:rPr lang="en-US" smtClean="0"/>
              <a:t>11/16/2017</a:t>
            </a:fld>
            <a:endParaRPr lang="en-US"/>
          </a:p>
        </p:txBody>
      </p:sp>
      <p:sp>
        <p:nvSpPr>
          <p:cNvPr id="5" name="Footer Placeholder 4"/>
          <p:cNvSpPr>
            <a:spLocks noGrp="1"/>
          </p:cNvSpPr>
          <p:nvPr>
            <p:ph type="ftr" sz="quarter" idx="3"/>
          </p:nvPr>
        </p:nvSpPr>
        <p:spPr>
          <a:xfrm>
            <a:off x="1717842" y="6476662"/>
            <a:ext cx="570831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StatQuest: PCA Clearly Explained, by Joshua Starmer, www.seqquest.com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024A0-29E1-AE48-8D86-AEF34A286A43}" type="slidenum">
              <a:rPr lang="en-US" smtClean="0"/>
              <a:t>‹#›</a:t>
            </a:fld>
            <a:endParaRPr lang="en-US"/>
          </a:p>
        </p:txBody>
      </p:sp>
    </p:spTree>
    <p:extLst>
      <p:ext uri="{BB962C8B-B14F-4D97-AF65-F5344CB8AC3E}">
        <p14:creationId xmlns:p14="http://schemas.microsoft.com/office/powerpoint/2010/main" val="4081197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7400" y="2659062"/>
            <a:ext cx="556563" cy="369332"/>
          </a:xfrm>
          <a:prstGeom prst="rect">
            <a:avLst/>
          </a:prstGeom>
          <a:noFill/>
        </p:spPr>
        <p:txBody>
          <a:bodyPr wrap="none" rtlCol="0">
            <a:spAutoFit/>
          </a:bodyPr>
          <a:lstStyle/>
          <a:p>
            <a:r>
              <a:rPr lang="en-US" dirty="0"/>
              <a:t>Stat</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146945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This PCA plot shows clusters of cell types.</a:t>
            </a:r>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843280" y="2367280"/>
            <a:ext cx="7754408" cy="4236720"/>
          </a:xfrm>
          <a:prstGeom prst="rect">
            <a:avLst/>
          </a:prstGeom>
        </p:spPr>
      </p:pic>
      <p:sp>
        <p:nvSpPr>
          <p:cNvPr id="5" name="Rectangle 4"/>
          <p:cNvSpPr/>
          <p:nvPr/>
        </p:nvSpPr>
        <p:spPr>
          <a:xfrm>
            <a:off x="826180" y="2355368"/>
            <a:ext cx="7772400" cy="4170362"/>
          </a:xfrm>
          <a:prstGeom prst="rect">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543220" y="1722678"/>
            <a:ext cx="4389120" cy="923330"/>
          </a:xfrm>
          <a:prstGeom prst="rect">
            <a:avLst/>
          </a:prstGeom>
          <a:solidFill>
            <a:srgbClr val="FFFFFF"/>
          </a:solidFill>
        </p:spPr>
        <p:txBody>
          <a:bodyPr wrap="square" rtlCol="0">
            <a:spAutoFit/>
          </a:bodyPr>
          <a:lstStyle/>
          <a:p>
            <a:r>
              <a:rPr lang="en-US" dirty="0"/>
              <a:t>How does transcription from 10,000 genes get compressed to a single dot on a graph?</a:t>
            </a:r>
          </a:p>
          <a:p>
            <a:endParaRPr lang="en-US" dirty="0"/>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7594973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Using the two Principle Components to plot cells</a:t>
            </a:r>
            <a:br>
              <a:rPr lang="en-US" sz="3200" dirty="0"/>
            </a:br>
            <a:r>
              <a:rPr lang="en-US" sz="1800" dirty="0"/>
              <a:t>Combining the read counts for all genes in a cell to get a single value.</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190815738"/>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PC2</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medium</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high</a:t>
                      </a:r>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high</a:t>
                      </a:r>
                    </a:p>
                  </a:txBody>
                  <a:tcPr/>
                </a:tc>
                <a:tc>
                  <a:txBody>
                    <a:bodyPr/>
                    <a:lstStyle/>
                    <a:p>
                      <a:r>
                        <a:rPr lang="en-US" dirty="0"/>
                        <a:t>-12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low</a:t>
                      </a:r>
                    </a:p>
                  </a:txBody>
                  <a:tcPr/>
                </a:tc>
                <a:tc>
                  <a:txBody>
                    <a:bodyPr/>
                    <a:lstStyle/>
                    <a:p>
                      <a:r>
                        <a:rPr lang="en-US" dirty="0"/>
                        <a:t>-0.1</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a:t>PC1</a:t>
            </a:r>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a:t>PC2</a:t>
            </a:r>
          </a:p>
        </p:txBody>
      </p:sp>
      <p:graphicFrame>
        <p:nvGraphicFramePr>
          <p:cNvPr id="7" name="Table 6"/>
          <p:cNvGraphicFramePr>
            <a:graphicFrameLocks noGrp="1"/>
          </p:cNvGraphicFramePr>
          <p:nvPr>
            <p:extLst>
              <p:ext uri="{D42A27DB-BD31-4B8C-83A1-F6EECF244321}">
                <p14:modId xmlns:p14="http://schemas.microsoft.com/office/powerpoint/2010/main" val="1217913281"/>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PC1</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low</a:t>
                      </a:r>
                    </a:p>
                  </a:txBody>
                  <a:tcPr/>
                </a:tc>
                <a:tc>
                  <a:txBody>
                    <a:bodyPr/>
                    <a:lstStyle/>
                    <a:p>
                      <a:r>
                        <a:rPr lang="en-US" dirty="0"/>
                        <a:t>0.5</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high</a:t>
                      </a:r>
                    </a:p>
                  </a:txBody>
                  <a:tcPr/>
                </a:tc>
                <a:tc>
                  <a:txBody>
                    <a:bodyPr/>
                    <a:lstStyle/>
                    <a:p>
                      <a:r>
                        <a:rPr lang="en-US" dirty="0"/>
                        <a:t>13</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high</a:t>
                      </a:r>
                    </a:p>
                  </a:txBody>
                  <a:tcPr/>
                </a:tc>
                <a:tc>
                  <a:txBody>
                    <a:bodyPr/>
                    <a:lstStyle/>
                    <a:p>
                      <a:r>
                        <a:rPr lang="en-US" dirty="0"/>
                        <a:t>-14</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6128590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Using the two Principle Components to plot cells</a:t>
            </a:r>
            <a:br>
              <a:rPr lang="en-US" sz="3200" dirty="0"/>
            </a:br>
            <a:r>
              <a:rPr lang="en-US" sz="1800" dirty="0"/>
              <a:t>Combining the read counts for all genes in a cell to get a single value.</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116616523"/>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PC2</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medium</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high</a:t>
                      </a:r>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high</a:t>
                      </a:r>
                    </a:p>
                  </a:txBody>
                  <a:tcPr/>
                </a:tc>
                <a:tc>
                  <a:txBody>
                    <a:bodyPr/>
                    <a:lstStyle/>
                    <a:p>
                      <a:r>
                        <a:rPr lang="en-US" dirty="0"/>
                        <a:t>-12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low</a:t>
                      </a:r>
                    </a:p>
                  </a:txBody>
                  <a:tcPr/>
                </a:tc>
                <a:tc>
                  <a:txBody>
                    <a:bodyPr/>
                    <a:lstStyle/>
                    <a:p>
                      <a:r>
                        <a:rPr lang="en-US" dirty="0"/>
                        <a:t>-0.1</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a:t>PC1</a:t>
            </a:r>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a:t>PC2</a:t>
            </a:r>
          </a:p>
        </p:txBody>
      </p:sp>
      <p:graphicFrame>
        <p:nvGraphicFramePr>
          <p:cNvPr id="7" name="Table 6"/>
          <p:cNvGraphicFramePr>
            <a:graphicFrameLocks noGrp="1"/>
          </p:cNvGraphicFramePr>
          <p:nvPr>
            <p:extLst>
              <p:ext uri="{D42A27DB-BD31-4B8C-83A1-F6EECF244321}">
                <p14:modId xmlns:p14="http://schemas.microsoft.com/office/powerpoint/2010/main" val="83192499"/>
              </p:ext>
            </p:extLst>
          </p:nvPr>
        </p:nvGraphicFramePr>
        <p:xfrm>
          <a:off x="0" y="2099420"/>
          <a:ext cx="2103120" cy="4079240"/>
        </p:xfrm>
        <a:graphic>
          <a:graphicData uri="http://schemas.openxmlformats.org/drawingml/2006/table">
            <a:tbl>
              <a:tblPr firstRow="1" bandRow="1">
                <a:tableStyleId>{7E9639D4-E3E2-4D34-9284-5A2195B3D0D7}</a:tableStyleId>
              </a:tblPr>
              <a:tblGrid>
                <a:gridCol w="701040">
                  <a:extLst>
                    <a:ext uri="{9D8B030D-6E8A-4147-A177-3AD203B41FA5}">
                      <a16:colId xmlns:a16="http://schemas.microsoft.com/office/drawing/2014/main" val="20000"/>
                    </a:ext>
                  </a:extLst>
                </a:gridCol>
                <a:gridCol w="701040">
                  <a:extLst>
                    <a:ext uri="{9D8B030D-6E8A-4147-A177-3AD203B41FA5}">
                      <a16:colId xmlns:a16="http://schemas.microsoft.com/office/drawing/2014/main" val="20001"/>
                    </a:ext>
                  </a:extLst>
                </a:gridCol>
                <a:gridCol w="701040">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Cell1</a:t>
                      </a:r>
                    </a:p>
                  </a:txBody>
                  <a:tcPr/>
                </a:tc>
                <a:tc>
                  <a:txBody>
                    <a:bodyPr/>
                    <a:lstStyle/>
                    <a:p>
                      <a:r>
                        <a:rPr lang="en-US" dirty="0"/>
                        <a:t>Cell2</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10</a:t>
                      </a:r>
                    </a:p>
                  </a:txBody>
                  <a:tcPr/>
                </a:tc>
                <a:tc>
                  <a:txBody>
                    <a:bodyPr/>
                    <a:lstStyle/>
                    <a:p>
                      <a:r>
                        <a:rPr lang="en-US" dirty="0"/>
                        <a:t>8</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14</a:t>
                      </a:r>
                    </a:p>
                  </a:txBody>
                  <a:tcPr/>
                </a:tc>
                <a:tc>
                  <a:txBody>
                    <a:bodyPr/>
                    <a:lstStyle/>
                    <a:p>
                      <a:r>
                        <a:rPr lang="en-US" dirty="0"/>
                        <a:t>10</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33</a:t>
                      </a:r>
                    </a:p>
                  </a:txBody>
                  <a:tcPr/>
                </a:tc>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50</a:t>
                      </a:r>
                    </a:p>
                  </a:txBody>
                  <a:tcPr/>
                </a:tc>
                <a:tc>
                  <a:txBody>
                    <a:bodyPr/>
                    <a:lstStyle/>
                    <a:p>
                      <a:r>
                        <a:rPr lang="en-US" dirty="0"/>
                        <a:t>42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80</a:t>
                      </a:r>
                    </a:p>
                  </a:txBody>
                  <a:tcPr/>
                </a:tc>
                <a:tc>
                  <a:txBody>
                    <a:bodyPr/>
                    <a:lstStyle/>
                    <a:p>
                      <a:r>
                        <a:rPr lang="en-US" dirty="0"/>
                        <a:t>72</a:t>
                      </a:r>
                    </a:p>
                  </a:txBody>
                  <a:tcPr/>
                </a:tc>
                <a:extLst>
                  <a:ext uri="{0D108BD9-81ED-4DB2-BD59-A6C34878D82A}">
                    <a16:rowId xmlns:a16="http://schemas.microsoft.com/office/drawing/2014/main" val="10006"/>
                  </a:ext>
                </a:extLst>
              </a:tr>
              <a:tr h="370840">
                <a:tc>
                  <a:txBody>
                    <a:bodyPr/>
                    <a:lstStyle/>
                    <a:p>
                      <a:r>
                        <a:rPr lang="en-US" dirty="0"/>
                        <a:t>g</a:t>
                      </a:r>
                    </a:p>
                  </a:txBody>
                  <a:tcPr/>
                </a:tc>
                <a:tc>
                  <a:txBody>
                    <a:bodyPr/>
                    <a:lstStyle/>
                    <a:p>
                      <a:r>
                        <a:rPr lang="en-US" dirty="0"/>
                        <a:t>95</a:t>
                      </a:r>
                    </a:p>
                  </a:txBody>
                  <a:tcPr/>
                </a:tc>
                <a:tc>
                  <a:txBody>
                    <a:bodyPr/>
                    <a:lstStyle/>
                    <a:p>
                      <a:r>
                        <a:rPr lang="en-US" dirty="0"/>
                        <a:t>90</a:t>
                      </a:r>
                    </a:p>
                  </a:txBody>
                  <a:tcPr/>
                </a:tc>
                <a:extLst>
                  <a:ext uri="{0D108BD9-81ED-4DB2-BD59-A6C34878D82A}">
                    <a16:rowId xmlns:a16="http://schemas.microsoft.com/office/drawing/2014/main" val="10007"/>
                  </a:ext>
                </a:extLst>
              </a:tr>
              <a:tr h="370840">
                <a:tc>
                  <a:txBody>
                    <a:bodyPr/>
                    <a:lstStyle/>
                    <a:p>
                      <a:r>
                        <a:rPr lang="en-US" dirty="0"/>
                        <a:t>h</a:t>
                      </a:r>
                    </a:p>
                  </a:txBody>
                  <a:tcPr/>
                </a:tc>
                <a:tc>
                  <a:txBody>
                    <a:bodyPr/>
                    <a:lstStyle/>
                    <a:p>
                      <a:r>
                        <a:rPr lang="en-US" dirty="0"/>
                        <a:t>44</a:t>
                      </a:r>
                    </a:p>
                  </a:txBody>
                  <a:tcPr/>
                </a:tc>
                <a:tc>
                  <a:txBody>
                    <a:bodyPr/>
                    <a:lstStyle/>
                    <a:p>
                      <a:r>
                        <a:rPr lang="en-US" dirty="0"/>
                        <a:t>50</a:t>
                      </a:r>
                    </a:p>
                  </a:txBody>
                  <a:tcPr/>
                </a:tc>
                <a:extLst>
                  <a:ext uri="{0D108BD9-81ED-4DB2-BD59-A6C34878D82A}">
                    <a16:rowId xmlns:a16="http://schemas.microsoft.com/office/drawing/2014/main" val="10008"/>
                  </a:ext>
                </a:extLst>
              </a:tr>
              <a:tr h="370840">
                <a:tc>
                  <a:txBody>
                    <a:bodyPr/>
                    <a:lstStyle/>
                    <a:p>
                      <a:r>
                        <a:rPr lang="en-US" dirty="0" err="1"/>
                        <a:t>i</a:t>
                      </a:r>
                      <a:endParaRPr lang="en-US" dirty="0"/>
                    </a:p>
                  </a:txBody>
                  <a:tcPr/>
                </a:tc>
                <a:tc>
                  <a:txBody>
                    <a:bodyPr/>
                    <a:lstStyle/>
                    <a:p>
                      <a:r>
                        <a:rPr lang="en-US" dirty="0"/>
                        <a:t>60</a:t>
                      </a:r>
                    </a:p>
                  </a:txBody>
                  <a:tcPr/>
                </a:tc>
                <a:tc>
                  <a:txBody>
                    <a:bodyPr/>
                    <a:lstStyle/>
                    <a:p>
                      <a:r>
                        <a:rPr lang="en-US" dirty="0"/>
                        <a:t>50</a:t>
                      </a:r>
                    </a:p>
                  </a:txBody>
                  <a:tcPr/>
                </a:tc>
                <a:extLst>
                  <a:ext uri="{0D108BD9-81ED-4DB2-BD59-A6C34878D82A}">
                    <a16:rowId xmlns:a16="http://schemas.microsoft.com/office/drawing/2014/main" val="10009"/>
                  </a:ext>
                </a:extLst>
              </a:tr>
              <a:tr h="370840">
                <a:tc>
                  <a:txBody>
                    <a:bodyPr/>
                    <a:lstStyle/>
                    <a:p>
                      <a:r>
                        <a:rPr lang="en-US" dirty="0"/>
                        <a:t> </a:t>
                      </a:r>
                      <a:r>
                        <a:rPr lang="en-US" dirty="0" err="1"/>
                        <a:t>etc</a:t>
                      </a:r>
                      <a:endParaRPr lang="en-US" dirty="0"/>
                    </a:p>
                  </a:txBody>
                  <a:tcPr/>
                </a:tc>
                <a:tc>
                  <a:txBody>
                    <a:bodyPr/>
                    <a:lstStyle/>
                    <a:p>
                      <a:r>
                        <a:rPr lang="en-US" dirty="0" err="1"/>
                        <a:t>etc</a:t>
                      </a:r>
                      <a:endParaRPr lang="en-US" dirty="0"/>
                    </a:p>
                  </a:txBody>
                  <a:tcPr/>
                </a:tc>
                <a:tc>
                  <a:txBody>
                    <a:bodyPr/>
                    <a:lstStyle/>
                    <a:p>
                      <a:r>
                        <a:rPr lang="en-US" dirty="0" err="1"/>
                        <a:t>etc</a:t>
                      </a:r>
                      <a:endParaRPr lang="en-US" dirty="0"/>
                    </a:p>
                  </a:txBody>
                  <a:tcPr/>
                </a:tc>
                <a:extLst>
                  <a:ext uri="{0D108BD9-81ED-4DB2-BD59-A6C34878D82A}">
                    <a16:rowId xmlns:a16="http://schemas.microsoft.com/office/drawing/2014/main" val="10010"/>
                  </a:ext>
                </a:extLst>
              </a:tr>
            </a:tbl>
          </a:graphicData>
        </a:graphic>
      </p:graphicFrame>
      <p:sp>
        <p:nvSpPr>
          <p:cNvPr id="8" name="TextBox 7"/>
          <p:cNvSpPr txBox="1"/>
          <p:nvPr/>
        </p:nvSpPr>
        <p:spPr>
          <a:xfrm>
            <a:off x="81280" y="1463040"/>
            <a:ext cx="1899920" cy="646331"/>
          </a:xfrm>
          <a:prstGeom prst="rect">
            <a:avLst/>
          </a:prstGeom>
          <a:noFill/>
        </p:spPr>
        <p:txBody>
          <a:bodyPr wrap="square" rtlCol="0">
            <a:spAutoFit/>
          </a:bodyPr>
          <a:lstStyle/>
          <a:p>
            <a:pPr algn="ctr"/>
            <a:r>
              <a:rPr lang="en-US" dirty="0"/>
              <a:t>The original read counts</a:t>
            </a:r>
          </a:p>
        </p:txBody>
      </p:sp>
      <p:graphicFrame>
        <p:nvGraphicFramePr>
          <p:cNvPr id="9" name="Table 8"/>
          <p:cNvGraphicFramePr>
            <a:graphicFrameLocks noGrp="1"/>
          </p:cNvGraphicFramePr>
          <p:nvPr>
            <p:extLst>
              <p:ext uri="{D42A27DB-BD31-4B8C-83A1-F6EECF244321}">
                <p14:modId xmlns:p14="http://schemas.microsoft.com/office/powerpoint/2010/main" val="1217913281"/>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PC1</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low</a:t>
                      </a:r>
                    </a:p>
                  </a:txBody>
                  <a:tcPr/>
                </a:tc>
                <a:tc>
                  <a:txBody>
                    <a:bodyPr/>
                    <a:lstStyle/>
                    <a:p>
                      <a:r>
                        <a:rPr lang="en-US" dirty="0"/>
                        <a:t>0.5</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high</a:t>
                      </a:r>
                    </a:p>
                  </a:txBody>
                  <a:tcPr/>
                </a:tc>
                <a:tc>
                  <a:txBody>
                    <a:bodyPr/>
                    <a:lstStyle/>
                    <a:p>
                      <a:r>
                        <a:rPr lang="en-US" dirty="0"/>
                        <a:t>13</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high</a:t>
                      </a:r>
                    </a:p>
                  </a:txBody>
                  <a:tcPr/>
                </a:tc>
                <a:tc>
                  <a:txBody>
                    <a:bodyPr/>
                    <a:lstStyle/>
                    <a:p>
                      <a:r>
                        <a:rPr lang="en-US" dirty="0"/>
                        <a:t>-14</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0592618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122389991"/>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PC1</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low</a:t>
                      </a:r>
                    </a:p>
                  </a:txBody>
                  <a:tcPr/>
                </a:tc>
                <a:tc>
                  <a:txBody>
                    <a:bodyPr/>
                    <a:lstStyle/>
                    <a:p>
                      <a:r>
                        <a:rPr lang="en-US" dirty="0"/>
                        <a:t>0.5</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high</a:t>
                      </a:r>
                    </a:p>
                  </a:txBody>
                  <a:tcPr/>
                </a:tc>
                <a:tc>
                  <a:txBody>
                    <a:bodyPr/>
                    <a:lstStyle/>
                    <a:p>
                      <a:r>
                        <a:rPr lang="en-US" dirty="0"/>
                        <a:t>13</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high</a:t>
                      </a:r>
                    </a:p>
                  </a:txBody>
                  <a:tcPr/>
                </a:tc>
                <a:tc>
                  <a:txBody>
                    <a:bodyPr/>
                    <a:lstStyle/>
                    <a:p>
                      <a:r>
                        <a:rPr lang="en-US" dirty="0"/>
                        <a:t>-14</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normAutofit/>
          </a:bodyPr>
          <a:lstStyle/>
          <a:p>
            <a:r>
              <a:rPr lang="en-US" sz="3200" dirty="0"/>
              <a:t>Using the two Principle Components to plot cells</a:t>
            </a:r>
            <a:br>
              <a:rPr lang="en-US" sz="3200" dirty="0"/>
            </a:br>
            <a:r>
              <a:rPr lang="en-US" sz="1800" dirty="0"/>
              <a:t>Combining the read counts for all genes in a cell to get a single value.</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569361856"/>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PC2</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medium</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high</a:t>
                      </a:r>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high</a:t>
                      </a:r>
                    </a:p>
                  </a:txBody>
                  <a:tcPr/>
                </a:tc>
                <a:tc>
                  <a:txBody>
                    <a:bodyPr/>
                    <a:lstStyle/>
                    <a:p>
                      <a:r>
                        <a:rPr lang="en-US" dirty="0"/>
                        <a:t>-12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low</a:t>
                      </a:r>
                    </a:p>
                  </a:txBody>
                  <a:tcPr/>
                </a:tc>
                <a:tc>
                  <a:txBody>
                    <a:bodyPr/>
                    <a:lstStyle/>
                    <a:p>
                      <a:r>
                        <a:rPr lang="en-US" dirty="0"/>
                        <a:t>-0.1</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a:t>PC1</a:t>
            </a:r>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a:t>PC2</a:t>
            </a:r>
          </a:p>
        </p:txBody>
      </p:sp>
      <p:graphicFrame>
        <p:nvGraphicFramePr>
          <p:cNvPr id="7" name="Table 6"/>
          <p:cNvGraphicFramePr>
            <a:graphicFrameLocks noGrp="1"/>
          </p:cNvGraphicFramePr>
          <p:nvPr>
            <p:extLst>
              <p:ext uri="{D42A27DB-BD31-4B8C-83A1-F6EECF244321}">
                <p14:modId xmlns:p14="http://schemas.microsoft.com/office/powerpoint/2010/main" val="419403404"/>
              </p:ext>
            </p:extLst>
          </p:nvPr>
        </p:nvGraphicFramePr>
        <p:xfrm>
          <a:off x="0" y="2099420"/>
          <a:ext cx="2103120" cy="4079240"/>
        </p:xfrm>
        <a:graphic>
          <a:graphicData uri="http://schemas.openxmlformats.org/drawingml/2006/table">
            <a:tbl>
              <a:tblPr firstRow="1" bandRow="1">
                <a:tableStyleId>{7E9639D4-E3E2-4D34-9284-5A2195B3D0D7}</a:tableStyleId>
              </a:tblPr>
              <a:tblGrid>
                <a:gridCol w="701040">
                  <a:extLst>
                    <a:ext uri="{9D8B030D-6E8A-4147-A177-3AD203B41FA5}">
                      <a16:colId xmlns:a16="http://schemas.microsoft.com/office/drawing/2014/main" val="20000"/>
                    </a:ext>
                  </a:extLst>
                </a:gridCol>
                <a:gridCol w="701040">
                  <a:extLst>
                    <a:ext uri="{9D8B030D-6E8A-4147-A177-3AD203B41FA5}">
                      <a16:colId xmlns:a16="http://schemas.microsoft.com/office/drawing/2014/main" val="20001"/>
                    </a:ext>
                  </a:extLst>
                </a:gridCol>
                <a:gridCol w="701040">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Cell1</a:t>
                      </a:r>
                    </a:p>
                  </a:txBody>
                  <a:tcPr/>
                </a:tc>
                <a:tc>
                  <a:txBody>
                    <a:bodyPr/>
                    <a:lstStyle/>
                    <a:p>
                      <a:r>
                        <a:rPr lang="en-US" dirty="0"/>
                        <a:t>Cell2</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10</a:t>
                      </a:r>
                    </a:p>
                  </a:txBody>
                  <a:tcPr/>
                </a:tc>
                <a:tc>
                  <a:txBody>
                    <a:bodyPr/>
                    <a:lstStyle/>
                    <a:p>
                      <a:r>
                        <a:rPr lang="en-US" dirty="0"/>
                        <a:t>8</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14</a:t>
                      </a:r>
                    </a:p>
                  </a:txBody>
                  <a:tcPr/>
                </a:tc>
                <a:tc>
                  <a:txBody>
                    <a:bodyPr/>
                    <a:lstStyle/>
                    <a:p>
                      <a:r>
                        <a:rPr lang="en-US" dirty="0"/>
                        <a:t>10</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33</a:t>
                      </a:r>
                    </a:p>
                  </a:txBody>
                  <a:tcPr/>
                </a:tc>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50</a:t>
                      </a:r>
                    </a:p>
                  </a:txBody>
                  <a:tcPr/>
                </a:tc>
                <a:tc>
                  <a:txBody>
                    <a:bodyPr/>
                    <a:lstStyle/>
                    <a:p>
                      <a:r>
                        <a:rPr lang="en-US" dirty="0"/>
                        <a:t>42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80</a:t>
                      </a:r>
                    </a:p>
                  </a:txBody>
                  <a:tcPr/>
                </a:tc>
                <a:tc>
                  <a:txBody>
                    <a:bodyPr/>
                    <a:lstStyle/>
                    <a:p>
                      <a:r>
                        <a:rPr lang="en-US" dirty="0"/>
                        <a:t>72</a:t>
                      </a:r>
                    </a:p>
                  </a:txBody>
                  <a:tcPr/>
                </a:tc>
                <a:extLst>
                  <a:ext uri="{0D108BD9-81ED-4DB2-BD59-A6C34878D82A}">
                    <a16:rowId xmlns:a16="http://schemas.microsoft.com/office/drawing/2014/main" val="10006"/>
                  </a:ext>
                </a:extLst>
              </a:tr>
              <a:tr h="370840">
                <a:tc>
                  <a:txBody>
                    <a:bodyPr/>
                    <a:lstStyle/>
                    <a:p>
                      <a:r>
                        <a:rPr lang="en-US" dirty="0"/>
                        <a:t>g</a:t>
                      </a:r>
                    </a:p>
                  </a:txBody>
                  <a:tcPr/>
                </a:tc>
                <a:tc>
                  <a:txBody>
                    <a:bodyPr/>
                    <a:lstStyle/>
                    <a:p>
                      <a:r>
                        <a:rPr lang="en-US" dirty="0"/>
                        <a:t>95</a:t>
                      </a:r>
                    </a:p>
                  </a:txBody>
                  <a:tcPr/>
                </a:tc>
                <a:tc>
                  <a:txBody>
                    <a:bodyPr/>
                    <a:lstStyle/>
                    <a:p>
                      <a:r>
                        <a:rPr lang="en-US" dirty="0"/>
                        <a:t>90</a:t>
                      </a:r>
                    </a:p>
                  </a:txBody>
                  <a:tcPr/>
                </a:tc>
                <a:extLst>
                  <a:ext uri="{0D108BD9-81ED-4DB2-BD59-A6C34878D82A}">
                    <a16:rowId xmlns:a16="http://schemas.microsoft.com/office/drawing/2014/main" val="10007"/>
                  </a:ext>
                </a:extLst>
              </a:tr>
              <a:tr h="370840">
                <a:tc>
                  <a:txBody>
                    <a:bodyPr/>
                    <a:lstStyle/>
                    <a:p>
                      <a:r>
                        <a:rPr lang="en-US" dirty="0"/>
                        <a:t>h</a:t>
                      </a:r>
                    </a:p>
                  </a:txBody>
                  <a:tcPr/>
                </a:tc>
                <a:tc>
                  <a:txBody>
                    <a:bodyPr/>
                    <a:lstStyle/>
                    <a:p>
                      <a:r>
                        <a:rPr lang="en-US" dirty="0"/>
                        <a:t>44</a:t>
                      </a:r>
                    </a:p>
                  </a:txBody>
                  <a:tcPr/>
                </a:tc>
                <a:tc>
                  <a:txBody>
                    <a:bodyPr/>
                    <a:lstStyle/>
                    <a:p>
                      <a:r>
                        <a:rPr lang="en-US" dirty="0"/>
                        <a:t>50</a:t>
                      </a:r>
                    </a:p>
                  </a:txBody>
                  <a:tcPr/>
                </a:tc>
                <a:extLst>
                  <a:ext uri="{0D108BD9-81ED-4DB2-BD59-A6C34878D82A}">
                    <a16:rowId xmlns:a16="http://schemas.microsoft.com/office/drawing/2014/main" val="10008"/>
                  </a:ext>
                </a:extLst>
              </a:tr>
              <a:tr h="370840">
                <a:tc>
                  <a:txBody>
                    <a:bodyPr/>
                    <a:lstStyle/>
                    <a:p>
                      <a:r>
                        <a:rPr lang="en-US" dirty="0" err="1"/>
                        <a:t>i</a:t>
                      </a:r>
                      <a:endParaRPr lang="en-US" dirty="0"/>
                    </a:p>
                  </a:txBody>
                  <a:tcPr/>
                </a:tc>
                <a:tc>
                  <a:txBody>
                    <a:bodyPr/>
                    <a:lstStyle/>
                    <a:p>
                      <a:r>
                        <a:rPr lang="en-US" dirty="0"/>
                        <a:t>60</a:t>
                      </a:r>
                    </a:p>
                  </a:txBody>
                  <a:tcPr/>
                </a:tc>
                <a:tc>
                  <a:txBody>
                    <a:bodyPr/>
                    <a:lstStyle/>
                    <a:p>
                      <a:r>
                        <a:rPr lang="en-US" dirty="0"/>
                        <a:t>50</a:t>
                      </a:r>
                    </a:p>
                  </a:txBody>
                  <a:tcPr/>
                </a:tc>
                <a:extLst>
                  <a:ext uri="{0D108BD9-81ED-4DB2-BD59-A6C34878D82A}">
                    <a16:rowId xmlns:a16="http://schemas.microsoft.com/office/drawing/2014/main" val="10009"/>
                  </a:ext>
                </a:extLst>
              </a:tr>
              <a:tr h="370840">
                <a:tc>
                  <a:txBody>
                    <a:bodyPr/>
                    <a:lstStyle/>
                    <a:p>
                      <a:r>
                        <a:rPr lang="en-US" dirty="0"/>
                        <a:t> </a:t>
                      </a:r>
                      <a:r>
                        <a:rPr lang="en-US" dirty="0" err="1"/>
                        <a:t>etc</a:t>
                      </a:r>
                      <a:endParaRPr lang="en-US" dirty="0"/>
                    </a:p>
                  </a:txBody>
                  <a:tcPr/>
                </a:tc>
                <a:tc>
                  <a:txBody>
                    <a:bodyPr/>
                    <a:lstStyle/>
                    <a:p>
                      <a:r>
                        <a:rPr lang="en-US" dirty="0" err="1"/>
                        <a:t>etc</a:t>
                      </a:r>
                      <a:endParaRPr lang="en-US" dirty="0"/>
                    </a:p>
                  </a:txBody>
                  <a:tcPr/>
                </a:tc>
                <a:tc>
                  <a:txBody>
                    <a:bodyPr/>
                    <a:lstStyle/>
                    <a:p>
                      <a:r>
                        <a:rPr lang="en-US" dirty="0" err="1"/>
                        <a:t>etc</a:t>
                      </a:r>
                      <a:endParaRPr lang="en-US" dirty="0"/>
                    </a:p>
                  </a:txBody>
                  <a:tcPr/>
                </a:tc>
                <a:extLst>
                  <a:ext uri="{0D108BD9-81ED-4DB2-BD59-A6C34878D82A}">
                    <a16:rowId xmlns:a16="http://schemas.microsoft.com/office/drawing/2014/main" val="10010"/>
                  </a:ext>
                </a:extLst>
              </a:tr>
            </a:tbl>
          </a:graphicData>
        </a:graphic>
      </p:graphicFrame>
      <p:sp>
        <p:nvSpPr>
          <p:cNvPr id="8" name="TextBox 7"/>
          <p:cNvSpPr txBox="1"/>
          <p:nvPr/>
        </p:nvSpPr>
        <p:spPr>
          <a:xfrm>
            <a:off x="81280" y="1463040"/>
            <a:ext cx="1899920" cy="646331"/>
          </a:xfrm>
          <a:prstGeom prst="rect">
            <a:avLst/>
          </a:prstGeom>
          <a:noFill/>
        </p:spPr>
        <p:txBody>
          <a:bodyPr wrap="square" rtlCol="0">
            <a:spAutoFit/>
          </a:bodyPr>
          <a:lstStyle/>
          <a:p>
            <a:pPr algn="ctr"/>
            <a:r>
              <a:rPr lang="en-US" dirty="0"/>
              <a:t>The original read counts</a:t>
            </a:r>
          </a:p>
        </p:txBody>
      </p:sp>
      <p:sp>
        <p:nvSpPr>
          <p:cNvPr id="9" name="TextBox 8"/>
          <p:cNvSpPr txBox="1"/>
          <p:nvPr/>
        </p:nvSpPr>
        <p:spPr>
          <a:xfrm>
            <a:off x="2349284" y="5659120"/>
            <a:ext cx="5652058" cy="369332"/>
          </a:xfrm>
          <a:prstGeom prst="rect">
            <a:avLst/>
          </a:prstGeom>
          <a:noFill/>
        </p:spPr>
        <p:txBody>
          <a:bodyPr wrap="none" rtlCol="0">
            <a:spAutoFit/>
          </a:bodyPr>
          <a:lstStyle/>
          <a:p>
            <a:r>
              <a:rPr lang="en-US" dirty="0"/>
              <a:t>Cell1 PC1 score = (read count * influence) + … for all genes</a:t>
            </a:r>
          </a:p>
        </p:txBody>
      </p:sp>
      <p:cxnSp>
        <p:nvCxnSpPr>
          <p:cNvPr id="11" name="Straight Arrow Connector 10"/>
          <p:cNvCxnSpPr/>
          <p:nvPr/>
        </p:nvCxnSpPr>
        <p:spPr>
          <a:xfrm>
            <a:off x="1117600" y="2804160"/>
            <a:ext cx="3108960" cy="285496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632960" y="3048000"/>
            <a:ext cx="1071877" cy="261112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8911372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3541640534"/>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PC1</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low</a:t>
                      </a:r>
                    </a:p>
                  </a:txBody>
                  <a:tcPr/>
                </a:tc>
                <a:tc>
                  <a:txBody>
                    <a:bodyPr/>
                    <a:lstStyle/>
                    <a:p>
                      <a:r>
                        <a:rPr lang="en-US" dirty="0"/>
                        <a:t>0.5</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high</a:t>
                      </a:r>
                    </a:p>
                  </a:txBody>
                  <a:tcPr/>
                </a:tc>
                <a:tc>
                  <a:txBody>
                    <a:bodyPr/>
                    <a:lstStyle/>
                    <a:p>
                      <a:r>
                        <a:rPr lang="en-US" dirty="0"/>
                        <a:t>13</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high</a:t>
                      </a:r>
                    </a:p>
                  </a:txBody>
                  <a:tcPr/>
                </a:tc>
                <a:tc>
                  <a:txBody>
                    <a:bodyPr/>
                    <a:lstStyle/>
                    <a:p>
                      <a:r>
                        <a:rPr lang="en-US" dirty="0"/>
                        <a:t>-14</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normAutofit/>
          </a:bodyPr>
          <a:lstStyle/>
          <a:p>
            <a:r>
              <a:rPr lang="en-US" sz="3200" dirty="0"/>
              <a:t>Using the two Principle Components to plot cells</a:t>
            </a:r>
            <a:br>
              <a:rPr lang="en-US" sz="1800" dirty="0"/>
            </a:br>
            <a:r>
              <a:rPr lang="en-US" sz="1800" dirty="0"/>
              <a:t>Combining the read counts for all genes in a cell to get a single value.</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102240978"/>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PC2</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medium</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high</a:t>
                      </a:r>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high</a:t>
                      </a:r>
                    </a:p>
                  </a:txBody>
                  <a:tcPr/>
                </a:tc>
                <a:tc>
                  <a:txBody>
                    <a:bodyPr/>
                    <a:lstStyle/>
                    <a:p>
                      <a:r>
                        <a:rPr lang="en-US" dirty="0"/>
                        <a:t>-12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low</a:t>
                      </a:r>
                    </a:p>
                  </a:txBody>
                  <a:tcPr/>
                </a:tc>
                <a:tc>
                  <a:txBody>
                    <a:bodyPr/>
                    <a:lstStyle/>
                    <a:p>
                      <a:r>
                        <a:rPr lang="en-US" dirty="0"/>
                        <a:t>-0.1</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a:t>PC1</a:t>
            </a:r>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a:t>PC2</a:t>
            </a:r>
          </a:p>
        </p:txBody>
      </p:sp>
      <p:graphicFrame>
        <p:nvGraphicFramePr>
          <p:cNvPr id="7" name="Table 6"/>
          <p:cNvGraphicFramePr>
            <a:graphicFrameLocks noGrp="1"/>
          </p:cNvGraphicFramePr>
          <p:nvPr>
            <p:extLst>
              <p:ext uri="{D42A27DB-BD31-4B8C-83A1-F6EECF244321}">
                <p14:modId xmlns:p14="http://schemas.microsoft.com/office/powerpoint/2010/main" val="1916955650"/>
              </p:ext>
            </p:extLst>
          </p:nvPr>
        </p:nvGraphicFramePr>
        <p:xfrm>
          <a:off x="0" y="2099420"/>
          <a:ext cx="2103120" cy="4079240"/>
        </p:xfrm>
        <a:graphic>
          <a:graphicData uri="http://schemas.openxmlformats.org/drawingml/2006/table">
            <a:tbl>
              <a:tblPr firstRow="1" bandRow="1">
                <a:tableStyleId>{7E9639D4-E3E2-4D34-9284-5A2195B3D0D7}</a:tableStyleId>
              </a:tblPr>
              <a:tblGrid>
                <a:gridCol w="701040">
                  <a:extLst>
                    <a:ext uri="{9D8B030D-6E8A-4147-A177-3AD203B41FA5}">
                      <a16:colId xmlns:a16="http://schemas.microsoft.com/office/drawing/2014/main" val="20000"/>
                    </a:ext>
                  </a:extLst>
                </a:gridCol>
                <a:gridCol w="701040">
                  <a:extLst>
                    <a:ext uri="{9D8B030D-6E8A-4147-A177-3AD203B41FA5}">
                      <a16:colId xmlns:a16="http://schemas.microsoft.com/office/drawing/2014/main" val="20001"/>
                    </a:ext>
                  </a:extLst>
                </a:gridCol>
                <a:gridCol w="701040">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Cell1</a:t>
                      </a:r>
                    </a:p>
                  </a:txBody>
                  <a:tcPr/>
                </a:tc>
                <a:tc>
                  <a:txBody>
                    <a:bodyPr/>
                    <a:lstStyle/>
                    <a:p>
                      <a:r>
                        <a:rPr lang="en-US" dirty="0"/>
                        <a:t>Cell2</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10</a:t>
                      </a:r>
                    </a:p>
                  </a:txBody>
                  <a:tcPr/>
                </a:tc>
                <a:tc>
                  <a:txBody>
                    <a:bodyPr/>
                    <a:lstStyle/>
                    <a:p>
                      <a:r>
                        <a:rPr lang="en-US" dirty="0"/>
                        <a:t>8</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14</a:t>
                      </a:r>
                    </a:p>
                  </a:txBody>
                  <a:tcPr/>
                </a:tc>
                <a:tc>
                  <a:txBody>
                    <a:bodyPr/>
                    <a:lstStyle/>
                    <a:p>
                      <a:r>
                        <a:rPr lang="en-US" dirty="0"/>
                        <a:t>10</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33</a:t>
                      </a:r>
                    </a:p>
                  </a:txBody>
                  <a:tcPr/>
                </a:tc>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50</a:t>
                      </a:r>
                    </a:p>
                  </a:txBody>
                  <a:tcPr/>
                </a:tc>
                <a:tc>
                  <a:txBody>
                    <a:bodyPr/>
                    <a:lstStyle/>
                    <a:p>
                      <a:r>
                        <a:rPr lang="en-US" dirty="0"/>
                        <a:t>42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80</a:t>
                      </a:r>
                    </a:p>
                  </a:txBody>
                  <a:tcPr/>
                </a:tc>
                <a:tc>
                  <a:txBody>
                    <a:bodyPr/>
                    <a:lstStyle/>
                    <a:p>
                      <a:r>
                        <a:rPr lang="en-US" dirty="0"/>
                        <a:t>72</a:t>
                      </a:r>
                    </a:p>
                  </a:txBody>
                  <a:tcPr/>
                </a:tc>
                <a:extLst>
                  <a:ext uri="{0D108BD9-81ED-4DB2-BD59-A6C34878D82A}">
                    <a16:rowId xmlns:a16="http://schemas.microsoft.com/office/drawing/2014/main" val="10006"/>
                  </a:ext>
                </a:extLst>
              </a:tr>
              <a:tr h="370840">
                <a:tc>
                  <a:txBody>
                    <a:bodyPr/>
                    <a:lstStyle/>
                    <a:p>
                      <a:r>
                        <a:rPr lang="en-US" dirty="0"/>
                        <a:t>g</a:t>
                      </a:r>
                    </a:p>
                  </a:txBody>
                  <a:tcPr/>
                </a:tc>
                <a:tc>
                  <a:txBody>
                    <a:bodyPr/>
                    <a:lstStyle/>
                    <a:p>
                      <a:r>
                        <a:rPr lang="en-US" dirty="0"/>
                        <a:t>95</a:t>
                      </a:r>
                    </a:p>
                  </a:txBody>
                  <a:tcPr/>
                </a:tc>
                <a:tc>
                  <a:txBody>
                    <a:bodyPr/>
                    <a:lstStyle/>
                    <a:p>
                      <a:r>
                        <a:rPr lang="en-US" dirty="0"/>
                        <a:t>90</a:t>
                      </a:r>
                    </a:p>
                  </a:txBody>
                  <a:tcPr/>
                </a:tc>
                <a:extLst>
                  <a:ext uri="{0D108BD9-81ED-4DB2-BD59-A6C34878D82A}">
                    <a16:rowId xmlns:a16="http://schemas.microsoft.com/office/drawing/2014/main" val="10007"/>
                  </a:ext>
                </a:extLst>
              </a:tr>
              <a:tr h="370840">
                <a:tc>
                  <a:txBody>
                    <a:bodyPr/>
                    <a:lstStyle/>
                    <a:p>
                      <a:r>
                        <a:rPr lang="en-US" dirty="0"/>
                        <a:t>h</a:t>
                      </a:r>
                    </a:p>
                  </a:txBody>
                  <a:tcPr/>
                </a:tc>
                <a:tc>
                  <a:txBody>
                    <a:bodyPr/>
                    <a:lstStyle/>
                    <a:p>
                      <a:r>
                        <a:rPr lang="en-US" dirty="0"/>
                        <a:t>44</a:t>
                      </a:r>
                    </a:p>
                  </a:txBody>
                  <a:tcPr/>
                </a:tc>
                <a:tc>
                  <a:txBody>
                    <a:bodyPr/>
                    <a:lstStyle/>
                    <a:p>
                      <a:r>
                        <a:rPr lang="en-US" dirty="0"/>
                        <a:t>50</a:t>
                      </a:r>
                    </a:p>
                  </a:txBody>
                  <a:tcPr/>
                </a:tc>
                <a:extLst>
                  <a:ext uri="{0D108BD9-81ED-4DB2-BD59-A6C34878D82A}">
                    <a16:rowId xmlns:a16="http://schemas.microsoft.com/office/drawing/2014/main" val="10008"/>
                  </a:ext>
                </a:extLst>
              </a:tr>
              <a:tr h="370840">
                <a:tc>
                  <a:txBody>
                    <a:bodyPr/>
                    <a:lstStyle/>
                    <a:p>
                      <a:r>
                        <a:rPr lang="en-US" dirty="0" err="1"/>
                        <a:t>i</a:t>
                      </a:r>
                      <a:endParaRPr lang="en-US" dirty="0"/>
                    </a:p>
                  </a:txBody>
                  <a:tcPr/>
                </a:tc>
                <a:tc>
                  <a:txBody>
                    <a:bodyPr/>
                    <a:lstStyle/>
                    <a:p>
                      <a:r>
                        <a:rPr lang="en-US" dirty="0"/>
                        <a:t>60</a:t>
                      </a:r>
                    </a:p>
                  </a:txBody>
                  <a:tcPr/>
                </a:tc>
                <a:tc>
                  <a:txBody>
                    <a:bodyPr/>
                    <a:lstStyle/>
                    <a:p>
                      <a:r>
                        <a:rPr lang="en-US" dirty="0"/>
                        <a:t>50</a:t>
                      </a:r>
                    </a:p>
                  </a:txBody>
                  <a:tcPr/>
                </a:tc>
                <a:extLst>
                  <a:ext uri="{0D108BD9-81ED-4DB2-BD59-A6C34878D82A}">
                    <a16:rowId xmlns:a16="http://schemas.microsoft.com/office/drawing/2014/main" val="10009"/>
                  </a:ext>
                </a:extLst>
              </a:tr>
              <a:tr h="370840">
                <a:tc>
                  <a:txBody>
                    <a:bodyPr/>
                    <a:lstStyle/>
                    <a:p>
                      <a:r>
                        <a:rPr lang="en-US" dirty="0"/>
                        <a:t> </a:t>
                      </a:r>
                      <a:r>
                        <a:rPr lang="en-US" dirty="0" err="1"/>
                        <a:t>etc</a:t>
                      </a:r>
                      <a:endParaRPr lang="en-US" dirty="0"/>
                    </a:p>
                  </a:txBody>
                  <a:tcPr/>
                </a:tc>
                <a:tc>
                  <a:txBody>
                    <a:bodyPr/>
                    <a:lstStyle/>
                    <a:p>
                      <a:r>
                        <a:rPr lang="en-US" dirty="0" err="1"/>
                        <a:t>etc</a:t>
                      </a:r>
                      <a:endParaRPr lang="en-US" dirty="0"/>
                    </a:p>
                  </a:txBody>
                  <a:tcPr/>
                </a:tc>
                <a:tc>
                  <a:txBody>
                    <a:bodyPr/>
                    <a:lstStyle/>
                    <a:p>
                      <a:r>
                        <a:rPr lang="en-US" dirty="0" err="1"/>
                        <a:t>etc</a:t>
                      </a:r>
                      <a:endParaRPr lang="en-US" dirty="0"/>
                    </a:p>
                  </a:txBody>
                  <a:tcPr/>
                </a:tc>
                <a:extLst>
                  <a:ext uri="{0D108BD9-81ED-4DB2-BD59-A6C34878D82A}">
                    <a16:rowId xmlns:a16="http://schemas.microsoft.com/office/drawing/2014/main" val="10010"/>
                  </a:ext>
                </a:extLst>
              </a:tr>
            </a:tbl>
          </a:graphicData>
        </a:graphic>
      </p:graphicFrame>
      <p:sp>
        <p:nvSpPr>
          <p:cNvPr id="8" name="TextBox 7"/>
          <p:cNvSpPr txBox="1"/>
          <p:nvPr/>
        </p:nvSpPr>
        <p:spPr>
          <a:xfrm>
            <a:off x="81280" y="1463040"/>
            <a:ext cx="1899920" cy="646331"/>
          </a:xfrm>
          <a:prstGeom prst="rect">
            <a:avLst/>
          </a:prstGeom>
          <a:noFill/>
        </p:spPr>
        <p:txBody>
          <a:bodyPr wrap="square" rtlCol="0">
            <a:spAutoFit/>
          </a:bodyPr>
          <a:lstStyle/>
          <a:p>
            <a:pPr algn="ctr"/>
            <a:r>
              <a:rPr lang="en-US" dirty="0"/>
              <a:t>The original read counts</a:t>
            </a:r>
          </a:p>
        </p:txBody>
      </p:sp>
      <p:sp>
        <p:nvSpPr>
          <p:cNvPr id="9" name="TextBox 8"/>
          <p:cNvSpPr txBox="1"/>
          <p:nvPr/>
        </p:nvSpPr>
        <p:spPr>
          <a:xfrm>
            <a:off x="2349284" y="5659120"/>
            <a:ext cx="3039527" cy="369332"/>
          </a:xfrm>
          <a:prstGeom prst="rect">
            <a:avLst/>
          </a:prstGeom>
          <a:noFill/>
        </p:spPr>
        <p:txBody>
          <a:bodyPr wrap="none" rtlCol="0">
            <a:spAutoFit/>
          </a:bodyPr>
          <a:lstStyle/>
          <a:p>
            <a:r>
              <a:rPr lang="en-US" dirty="0"/>
              <a:t>Cell1 PC1 score = (10 * 10) + … </a:t>
            </a:r>
          </a:p>
        </p:txBody>
      </p:sp>
      <p:cxnSp>
        <p:nvCxnSpPr>
          <p:cNvPr id="11" name="Straight Arrow Connector 10"/>
          <p:cNvCxnSpPr/>
          <p:nvPr/>
        </p:nvCxnSpPr>
        <p:spPr>
          <a:xfrm>
            <a:off x="1117600" y="2804160"/>
            <a:ext cx="3108960" cy="285496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632960" y="3048000"/>
            <a:ext cx="50800" cy="261112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2543945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2640591931"/>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PC1</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low</a:t>
                      </a:r>
                    </a:p>
                  </a:txBody>
                  <a:tcPr/>
                </a:tc>
                <a:tc>
                  <a:txBody>
                    <a:bodyPr/>
                    <a:lstStyle/>
                    <a:p>
                      <a:r>
                        <a:rPr lang="en-US" dirty="0"/>
                        <a:t>0.5</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high</a:t>
                      </a:r>
                    </a:p>
                  </a:txBody>
                  <a:tcPr/>
                </a:tc>
                <a:tc>
                  <a:txBody>
                    <a:bodyPr/>
                    <a:lstStyle/>
                    <a:p>
                      <a:r>
                        <a:rPr lang="en-US" dirty="0"/>
                        <a:t>13</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high</a:t>
                      </a:r>
                    </a:p>
                  </a:txBody>
                  <a:tcPr/>
                </a:tc>
                <a:tc>
                  <a:txBody>
                    <a:bodyPr/>
                    <a:lstStyle/>
                    <a:p>
                      <a:r>
                        <a:rPr lang="en-US" dirty="0"/>
                        <a:t>-14</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normAutofit/>
          </a:bodyPr>
          <a:lstStyle/>
          <a:p>
            <a:r>
              <a:rPr lang="en-US" sz="3200" dirty="0"/>
              <a:t>Using the two Principle Components to plot cells</a:t>
            </a:r>
            <a:br>
              <a:rPr lang="en-US" sz="3200" dirty="0"/>
            </a:br>
            <a:r>
              <a:rPr lang="en-US" sz="1800" dirty="0"/>
              <a:t>Combining the read counts for all genes in a cell to get a single value.</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3049065690"/>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PC2</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medium</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high</a:t>
                      </a:r>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high</a:t>
                      </a:r>
                    </a:p>
                  </a:txBody>
                  <a:tcPr/>
                </a:tc>
                <a:tc>
                  <a:txBody>
                    <a:bodyPr/>
                    <a:lstStyle/>
                    <a:p>
                      <a:r>
                        <a:rPr lang="en-US" dirty="0"/>
                        <a:t>-12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low</a:t>
                      </a:r>
                    </a:p>
                  </a:txBody>
                  <a:tcPr/>
                </a:tc>
                <a:tc>
                  <a:txBody>
                    <a:bodyPr/>
                    <a:lstStyle/>
                    <a:p>
                      <a:r>
                        <a:rPr lang="en-US" dirty="0"/>
                        <a:t>-0.1</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a:t>PC1</a:t>
            </a:r>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a:t>PC2</a:t>
            </a:r>
          </a:p>
        </p:txBody>
      </p:sp>
      <p:graphicFrame>
        <p:nvGraphicFramePr>
          <p:cNvPr id="7" name="Table 6"/>
          <p:cNvGraphicFramePr>
            <a:graphicFrameLocks noGrp="1"/>
          </p:cNvGraphicFramePr>
          <p:nvPr>
            <p:extLst>
              <p:ext uri="{D42A27DB-BD31-4B8C-83A1-F6EECF244321}">
                <p14:modId xmlns:p14="http://schemas.microsoft.com/office/powerpoint/2010/main" val="3434646050"/>
              </p:ext>
            </p:extLst>
          </p:nvPr>
        </p:nvGraphicFramePr>
        <p:xfrm>
          <a:off x="0" y="2099420"/>
          <a:ext cx="2103120" cy="4079240"/>
        </p:xfrm>
        <a:graphic>
          <a:graphicData uri="http://schemas.openxmlformats.org/drawingml/2006/table">
            <a:tbl>
              <a:tblPr firstRow="1" bandRow="1">
                <a:tableStyleId>{7E9639D4-E3E2-4D34-9284-5A2195B3D0D7}</a:tableStyleId>
              </a:tblPr>
              <a:tblGrid>
                <a:gridCol w="701040">
                  <a:extLst>
                    <a:ext uri="{9D8B030D-6E8A-4147-A177-3AD203B41FA5}">
                      <a16:colId xmlns:a16="http://schemas.microsoft.com/office/drawing/2014/main" val="20000"/>
                    </a:ext>
                  </a:extLst>
                </a:gridCol>
                <a:gridCol w="701040">
                  <a:extLst>
                    <a:ext uri="{9D8B030D-6E8A-4147-A177-3AD203B41FA5}">
                      <a16:colId xmlns:a16="http://schemas.microsoft.com/office/drawing/2014/main" val="20001"/>
                    </a:ext>
                  </a:extLst>
                </a:gridCol>
                <a:gridCol w="701040">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Cell1</a:t>
                      </a:r>
                    </a:p>
                  </a:txBody>
                  <a:tcPr/>
                </a:tc>
                <a:tc>
                  <a:txBody>
                    <a:bodyPr/>
                    <a:lstStyle/>
                    <a:p>
                      <a:r>
                        <a:rPr lang="en-US" dirty="0"/>
                        <a:t>Cell2</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10</a:t>
                      </a:r>
                    </a:p>
                  </a:txBody>
                  <a:tcPr/>
                </a:tc>
                <a:tc>
                  <a:txBody>
                    <a:bodyPr/>
                    <a:lstStyle/>
                    <a:p>
                      <a:r>
                        <a:rPr lang="en-US" dirty="0"/>
                        <a:t>8</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14</a:t>
                      </a:r>
                    </a:p>
                  </a:txBody>
                  <a:tcPr/>
                </a:tc>
                <a:tc>
                  <a:txBody>
                    <a:bodyPr/>
                    <a:lstStyle/>
                    <a:p>
                      <a:r>
                        <a:rPr lang="en-US" dirty="0"/>
                        <a:t>10</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33</a:t>
                      </a:r>
                    </a:p>
                  </a:txBody>
                  <a:tcPr/>
                </a:tc>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50</a:t>
                      </a:r>
                    </a:p>
                  </a:txBody>
                  <a:tcPr/>
                </a:tc>
                <a:tc>
                  <a:txBody>
                    <a:bodyPr/>
                    <a:lstStyle/>
                    <a:p>
                      <a:r>
                        <a:rPr lang="en-US" dirty="0"/>
                        <a:t>42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80</a:t>
                      </a:r>
                    </a:p>
                  </a:txBody>
                  <a:tcPr/>
                </a:tc>
                <a:tc>
                  <a:txBody>
                    <a:bodyPr/>
                    <a:lstStyle/>
                    <a:p>
                      <a:r>
                        <a:rPr lang="en-US" dirty="0"/>
                        <a:t>72</a:t>
                      </a:r>
                    </a:p>
                  </a:txBody>
                  <a:tcPr/>
                </a:tc>
                <a:extLst>
                  <a:ext uri="{0D108BD9-81ED-4DB2-BD59-A6C34878D82A}">
                    <a16:rowId xmlns:a16="http://schemas.microsoft.com/office/drawing/2014/main" val="10006"/>
                  </a:ext>
                </a:extLst>
              </a:tr>
              <a:tr h="370840">
                <a:tc>
                  <a:txBody>
                    <a:bodyPr/>
                    <a:lstStyle/>
                    <a:p>
                      <a:r>
                        <a:rPr lang="en-US" dirty="0"/>
                        <a:t>g</a:t>
                      </a:r>
                    </a:p>
                  </a:txBody>
                  <a:tcPr/>
                </a:tc>
                <a:tc>
                  <a:txBody>
                    <a:bodyPr/>
                    <a:lstStyle/>
                    <a:p>
                      <a:r>
                        <a:rPr lang="en-US" dirty="0"/>
                        <a:t>95</a:t>
                      </a:r>
                    </a:p>
                  </a:txBody>
                  <a:tcPr/>
                </a:tc>
                <a:tc>
                  <a:txBody>
                    <a:bodyPr/>
                    <a:lstStyle/>
                    <a:p>
                      <a:r>
                        <a:rPr lang="en-US" dirty="0"/>
                        <a:t>90</a:t>
                      </a:r>
                    </a:p>
                  </a:txBody>
                  <a:tcPr/>
                </a:tc>
                <a:extLst>
                  <a:ext uri="{0D108BD9-81ED-4DB2-BD59-A6C34878D82A}">
                    <a16:rowId xmlns:a16="http://schemas.microsoft.com/office/drawing/2014/main" val="10007"/>
                  </a:ext>
                </a:extLst>
              </a:tr>
              <a:tr h="370840">
                <a:tc>
                  <a:txBody>
                    <a:bodyPr/>
                    <a:lstStyle/>
                    <a:p>
                      <a:r>
                        <a:rPr lang="en-US" dirty="0"/>
                        <a:t>h</a:t>
                      </a:r>
                    </a:p>
                  </a:txBody>
                  <a:tcPr/>
                </a:tc>
                <a:tc>
                  <a:txBody>
                    <a:bodyPr/>
                    <a:lstStyle/>
                    <a:p>
                      <a:r>
                        <a:rPr lang="en-US" dirty="0"/>
                        <a:t>44</a:t>
                      </a:r>
                    </a:p>
                  </a:txBody>
                  <a:tcPr/>
                </a:tc>
                <a:tc>
                  <a:txBody>
                    <a:bodyPr/>
                    <a:lstStyle/>
                    <a:p>
                      <a:r>
                        <a:rPr lang="en-US" dirty="0"/>
                        <a:t>50</a:t>
                      </a:r>
                    </a:p>
                  </a:txBody>
                  <a:tcPr/>
                </a:tc>
                <a:extLst>
                  <a:ext uri="{0D108BD9-81ED-4DB2-BD59-A6C34878D82A}">
                    <a16:rowId xmlns:a16="http://schemas.microsoft.com/office/drawing/2014/main" val="10008"/>
                  </a:ext>
                </a:extLst>
              </a:tr>
              <a:tr h="370840">
                <a:tc>
                  <a:txBody>
                    <a:bodyPr/>
                    <a:lstStyle/>
                    <a:p>
                      <a:r>
                        <a:rPr lang="en-US" dirty="0" err="1"/>
                        <a:t>i</a:t>
                      </a:r>
                      <a:endParaRPr lang="en-US" dirty="0"/>
                    </a:p>
                  </a:txBody>
                  <a:tcPr/>
                </a:tc>
                <a:tc>
                  <a:txBody>
                    <a:bodyPr/>
                    <a:lstStyle/>
                    <a:p>
                      <a:r>
                        <a:rPr lang="en-US" dirty="0"/>
                        <a:t>60</a:t>
                      </a:r>
                    </a:p>
                  </a:txBody>
                  <a:tcPr/>
                </a:tc>
                <a:tc>
                  <a:txBody>
                    <a:bodyPr/>
                    <a:lstStyle/>
                    <a:p>
                      <a:r>
                        <a:rPr lang="en-US" dirty="0"/>
                        <a:t>50</a:t>
                      </a:r>
                    </a:p>
                  </a:txBody>
                  <a:tcPr/>
                </a:tc>
                <a:extLst>
                  <a:ext uri="{0D108BD9-81ED-4DB2-BD59-A6C34878D82A}">
                    <a16:rowId xmlns:a16="http://schemas.microsoft.com/office/drawing/2014/main" val="10009"/>
                  </a:ext>
                </a:extLst>
              </a:tr>
              <a:tr h="370840">
                <a:tc>
                  <a:txBody>
                    <a:bodyPr/>
                    <a:lstStyle/>
                    <a:p>
                      <a:r>
                        <a:rPr lang="en-US" dirty="0"/>
                        <a:t> </a:t>
                      </a:r>
                      <a:r>
                        <a:rPr lang="en-US" dirty="0" err="1"/>
                        <a:t>etc</a:t>
                      </a:r>
                      <a:endParaRPr lang="en-US" dirty="0"/>
                    </a:p>
                  </a:txBody>
                  <a:tcPr/>
                </a:tc>
                <a:tc>
                  <a:txBody>
                    <a:bodyPr/>
                    <a:lstStyle/>
                    <a:p>
                      <a:r>
                        <a:rPr lang="en-US" dirty="0" err="1"/>
                        <a:t>etc</a:t>
                      </a:r>
                      <a:endParaRPr lang="en-US" dirty="0"/>
                    </a:p>
                  </a:txBody>
                  <a:tcPr/>
                </a:tc>
                <a:tc>
                  <a:txBody>
                    <a:bodyPr/>
                    <a:lstStyle/>
                    <a:p>
                      <a:r>
                        <a:rPr lang="en-US" dirty="0" err="1"/>
                        <a:t>etc</a:t>
                      </a:r>
                      <a:endParaRPr lang="en-US" dirty="0"/>
                    </a:p>
                  </a:txBody>
                  <a:tcPr/>
                </a:tc>
                <a:extLst>
                  <a:ext uri="{0D108BD9-81ED-4DB2-BD59-A6C34878D82A}">
                    <a16:rowId xmlns:a16="http://schemas.microsoft.com/office/drawing/2014/main" val="10010"/>
                  </a:ext>
                </a:extLst>
              </a:tr>
            </a:tbl>
          </a:graphicData>
        </a:graphic>
      </p:graphicFrame>
      <p:sp>
        <p:nvSpPr>
          <p:cNvPr id="8" name="TextBox 7"/>
          <p:cNvSpPr txBox="1"/>
          <p:nvPr/>
        </p:nvSpPr>
        <p:spPr>
          <a:xfrm>
            <a:off x="81280" y="1463040"/>
            <a:ext cx="1899920" cy="646331"/>
          </a:xfrm>
          <a:prstGeom prst="rect">
            <a:avLst/>
          </a:prstGeom>
          <a:noFill/>
        </p:spPr>
        <p:txBody>
          <a:bodyPr wrap="square" rtlCol="0">
            <a:spAutoFit/>
          </a:bodyPr>
          <a:lstStyle/>
          <a:p>
            <a:pPr algn="ctr"/>
            <a:r>
              <a:rPr lang="en-US" dirty="0"/>
              <a:t>The original read counts</a:t>
            </a:r>
          </a:p>
        </p:txBody>
      </p:sp>
      <p:sp>
        <p:nvSpPr>
          <p:cNvPr id="9" name="TextBox 8"/>
          <p:cNvSpPr txBox="1"/>
          <p:nvPr/>
        </p:nvSpPr>
        <p:spPr>
          <a:xfrm>
            <a:off x="2349284" y="5659120"/>
            <a:ext cx="4027440" cy="369332"/>
          </a:xfrm>
          <a:prstGeom prst="rect">
            <a:avLst/>
          </a:prstGeom>
          <a:noFill/>
        </p:spPr>
        <p:txBody>
          <a:bodyPr wrap="none" rtlCol="0">
            <a:spAutoFit/>
          </a:bodyPr>
          <a:lstStyle/>
          <a:p>
            <a:r>
              <a:rPr lang="en-US" dirty="0"/>
              <a:t>Cell1 PC1 score = (10 * 10) + (0 * 0.5) + … </a:t>
            </a:r>
          </a:p>
        </p:txBody>
      </p:sp>
      <p:cxnSp>
        <p:nvCxnSpPr>
          <p:cNvPr id="11" name="Straight Arrow Connector 10"/>
          <p:cNvCxnSpPr/>
          <p:nvPr/>
        </p:nvCxnSpPr>
        <p:spPr>
          <a:xfrm>
            <a:off x="1117600" y="3048000"/>
            <a:ext cx="4033520" cy="261112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632960" y="3434080"/>
            <a:ext cx="995680" cy="229616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3207909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2917673322"/>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PC1</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low</a:t>
                      </a:r>
                    </a:p>
                  </a:txBody>
                  <a:tcPr/>
                </a:tc>
                <a:tc>
                  <a:txBody>
                    <a:bodyPr/>
                    <a:lstStyle/>
                    <a:p>
                      <a:r>
                        <a:rPr lang="en-US" dirty="0"/>
                        <a:t>0.5</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high</a:t>
                      </a:r>
                    </a:p>
                  </a:txBody>
                  <a:tcPr/>
                </a:tc>
                <a:tc>
                  <a:txBody>
                    <a:bodyPr/>
                    <a:lstStyle/>
                    <a:p>
                      <a:r>
                        <a:rPr lang="en-US" dirty="0"/>
                        <a:t>13</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high</a:t>
                      </a:r>
                    </a:p>
                  </a:txBody>
                  <a:tcPr/>
                </a:tc>
                <a:tc>
                  <a:txBody>
                    <a:bodyPr/>
                    <a:lstStyle/>
                    <a:p>
                      <a:r>
                        <a:rPr lang="en-US" dirty="0"/>
                        <a:t>-14</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normAutofit/>
          </a:bodyPr>
          <a:lstStyle/>
          <a:p>
            <a:r>
              <a:rPr lang="en-US" sz="3200" dirty="0"/>
              <a:t>Using the two Principle Components to plot cells</a:t>
            </a:r>
            <a:br>
              <a:rPr lang="en-US" sz="3200" dirty="0"/>
            </a:br>
            <a:r>
              <a:rPr lang="en-US" sz="1800" dirty="0"/>
              <a:t>Combining the read counts for all genes in a cell to get a single value.</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136867678"/>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PC2</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medium</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high</a:t>
                      </a:r>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high</a:t>
                      </a:r>
                    </a:p>
                  </a:txBody>
                  <a:tcPr/>
                </a:tc>
                <a:tc>
                  <a:txBody>
                    <a:bodyPr/>
                    <a:lstStyle/>
                    <a:p>
                      <a:r>
                        <a:rPr lang="en-US" dirty="0"/>
                        <a:t>-12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low</a:t>
                      </a:r>
                    </a:p>
                  </a:txBody>
                  <a:tcPr/>
                </a:tc>
                <a:tc>
                  <a:txBody>
                    <a:bodyPr/>
                    <a:lstStyle/>
                    <a:p>
                      <a:r>
                        <a:rPr lang="en-US" dirty="0"/>
                        <a:t>-0.1</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a:t>PC1</a:t>
            </a:r>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a:t>PC2</a:t>
            </a:r>
          </a:p>
        </p:txBody>
      </p:sp>
      <p:graphicFrame>
        <p:nvGraphicFramePr>
          <p:cNvPr id="7" name="Table 6"/>
          <p:cNvGraphicFramePr>
            <a:graphicFrameLocks noGrp="1"/>
          </p:cNvGraphicFramePr>
          <p:nvPr>
            <p:extLst>
              <p:ext uri="{D42A27DB-BD31-4B8C-83A1-F6EECF244321}">
                <p14:modId xmlns:p14="http://schemas.microsoft.com/office/powerpoint/2010/main" val="2894519532"/>
              </p:ext>
            </p:extLst>
          </p:nvPr>
        </p:nvGraphicFramePr>
        <p:xfrm>
          <a:off x="0" y="2099420"/>
          <a:ext cx="2103120" cy="4079240"/>
        </p:xfrm>
        <a:graphic>
          <a:graphicData uri="http://schemas.openxmlformats.org/drawingml/2006/table">
            <a:tbl>
              <a:tblPr firstRow="1" bandRow="1">
                <a:tableStyleId>{7E9639D4-E3E2-4D34-9284-5A2195B3D0D7}</a:tableStyleId>
              </a:tblPr>
              <a:tblGrid>
                <a:gridCol w="701040">
                  <a:extLst>
                    <a:ext uri="{9D8B030D-6E8A-4147-A177-3AD203B41FA5}">
                      <a16:colId xmlns:a16="http://schemas.microsoft.com/office/drawing/2014/main" val="20000"/>
                    </a:ext>
                  </a:extLst>
                </a:gridCol>
                <a:gridCol w="701040">
                  <a:extLst>
                    <a:ext uri="{9D8B030D-6E8A-4147-A177-3AD203B41FA5}">
                      <a16:colId xmlns:a16="http://schemas.microsoft.com/office/drawing/2014/main" val="20001"/>
                    </a:ext>
                  </a:extLst>
                </a:gridCol>
                <a:gridCol w="701040">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Cell1</a:t>
                      </a:r>
                    </a:p>
                  </a:txBody>
                  <a:tcPr/>
                </a:tc>
                <a:tc>
                  <a:txBody>
                    <a:bodyPr/>
                    <a:lstStyle/>
                    <a:p>
                      <a:r>
                        <a:rPr lang="en-US" dirty="0"/>
                        <a:t>Cell2</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10</a:t>
                      </a:r>
                    </a:p>
                  </a:txBody>
                  <a:tcPr/>
                </a:tc>
                <a:tc>
                  <a:txBody>
                    <a:bodyPr/>
                    <a:lstStyle/>
                    <a:p>
                      <a:r>
                        <a:rPr lang="en-US" dirty="0"/>
                        <a:t>8</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14</a:t>
                      </a:r>
                    </a:p>
                  </a:txBody>
                  <a:tcPr/>
                </a:tc>
                <a:tc>
                  <a:txBody>
                    <a:bodyPr/>
                    <a:lstStyle/>
                    <a:p>
                      <a:r>
                        <a:rPr lang="en-US" dirty="0"/>
                        <a:t>10</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33</a:t>
                      </a:r>
                    </a:p>
                  </a:txBody>
                  <a:tcPr/>
                </a:tc>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50</a:t>
                      </a:r>
                    </a:p>
                  </a:txBody>
                  <a:tcPr/>
                </a:tc>
                <a:tc>
                  <a:txBody>
                    <a:bodyPr/>
                    <a:lstStyle/>
                    <a:p>
                      <a:r>
                        <a:rPr lang="en-US" dirty="0"/>
                        <a:t>42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80</a:t>
                      </a:r>
                    </a:p>
                  </a:txBody>
                  <a:tcPr/>
                </a:tc>
                <a:tc>
                  <a:txBody>
                    <a:bodyPr/>
                    <a:lstStyle/>
                    <a:p>
                      <a:r>
                        <a:rPr lang="en-US" dirty="0"/>
                        <a:t>72</a:t>
                      </a:r>
                    </a:p>
                  </a:txBody>
                  <a:tcPr/>
                </a:tc>
                <a:extLst>
                  <a:ext uri="{0D108BD9-81ED-4DB2-BD59-A6C34878D82A}">
                    <a16:rowId xmlns:a16="http://schemas.microsoft.com/office/drawing/2014/main" val="10006"/>
                  </a:ext>
                </a:extLst>
              </a:tr>
              <a:tr h="370840">
                <a:tc>
                  <a:txBody>
                    <a:bodyPr/>
                    <a:lstStyle/>
                    <a:p>
                      <a:r>
                        <a:rPr lang="en-US" dirty="0"/>
                        <a:t>g</a:t>
                      </a:r>
                    </a:p>
                  </a:txBody>
                  <a:tcPr/>
                </a:tc>
                <a:tc>
                  <a:txBody>
                    <a:bodyPr/>
                    <a:lstStyle/>
                    <a:p>
                      <a:r>
                        <a:rPr lang="en-US" dirty="0"/>
                        <a:t>95</a:t>
                      </a:r>
                    </a:p>
                  </a:txBody>
                  <a:tcPr/>
                </a:tc>
                <a:tc>
                  <a:txBody>
                    <a:bodyPr/>
                    <a:lstStyle/>
                    <a:p>
                      <a:r>
                        <a:rPr lang="en-US" dirty="0"/>
                        <a:t>90</a:t>
                      </a:r>
                    </a:p>
                  </a:txBody>
                  <a:tcPr/>
                </a:tc>
                <a:extLst>
                  <a:ext uri="{0D108BD9-81ED-4DB2-BD59-A6C34878D82A}">
                    <a16:rowId xmlns:a16="http://schemas.microsoft.com/office/drawing/2014/main" val="10007"/>
                  </a:ext>
                </a:extLst>
              </a:tr>
              <a:tr h="370840">
                <a:tc>
                  <a:txBody>
                    <a:bodyPr/>
                    <a:lstStyle/>
                    <a:p>
                      <a:r>
                        <a:rPr lang="en-US" dirty="0"/>
                        <a:t>h</a:t>
                      </a:r>
                    </a:p>
                  </a:txBody>
                  <a:tcPr/>
                </a:tc>
                <a:tc>
                  <a:txBody>
                    <a:bodyPr/>
                    <a:lstStyle/>
                    <a:p>
                      <a:r>
                        <a:rPr lang="en-US" dirty="0"/>
                        <a:t>44</a:t>
                      </a:r>
                    </a:p>
                  </a:txBody>
                  <a:tcPr/>
                </a:tc>
                <a:tc>
                  <a:txBody>
                    <a:bodyPr/>
                    <a:lstStyle/>
                    <a:p>
                      <a:r>
                        <a:rPr lang="en-US" dirty="0"/>
                        <a:t>50</a:t>
                      </a:r>
                    </a:p>
                  </a:txBody>
                  <a:tcPr/>
                </a:tc>
                <a:extLst>
                  <a:ext uri="{0D108BD9-81ED-4DB2-BD59-A6C34878D82A}">
                    <a16:rowId xmlns:a16="http://schemas.microsoft.com/office/drawing/2014/main" val="10008"/>
                  </a:ext>
                </a:extLst>
              </a:tr>
              <a:tr h="370840">
                <a:tc>
                  <a:txBody>
                    <a:bodyPr/>
                    <a:lstStyle/>
                    <a:p>
                      <a:r>
                        <a:rPr lang="en-US" dirty="0" err="1"/>
                        <a:t>i</a:t>
                      </a:r>
                      <a:endParaRPr lang="en-US" dirty="0"/>
                    </a:p>
                  </a:txBody>
                  <a:tcPr/>
                </a:tc>
                <a:tc>
                  <a:txBody>
                    <a:bodyPr/>
                    <a:lstStyle/>
                    <a:p>
                      <a:r>
                        <a:rPr lang="en-US" dirty="0"/>
                        <a:t>60</a:t>
                      </a:r>
                    </a:p>
                  </a:txBody>
                  <a:tcPr/>
                </a:tc>
                <a:tc>
                  <a:txBody>
                    <a:bodyPr/>
                    <a:lstStyle/>
                    <a:p>
                      <a:r>
                        <a:rPr lang="en-US" dirty="0"/>
                        <a:t>50</a:t>
                      </a:r>
                    </a:p>
                  </a:txBody>
                  <a:tcPr/>
                </a:tc>
                <a:extLst>
                  <a:ext uri="{0D108BD9-81ED-4DB2-BD59-A6C34878D82A}">
                    <a16:rowId xmlns:a16="http://schemas.microsoft.com/office/drawing/2014/main" val="10009"/>
                  </a:ext>
                </a:extLst>
              </a:tr>
              <a:tr h="370840">
                <a:tc>
                  <a:txBody>
                    <a:bodyPr/>
                    <a:lstStyle/>
                    <a:p>
                      <a:r>
                        <a:rPr lang="en-US" dirty="0"/>
                        <a:t> </a:t>
                      </a:r>
                      <a:r>
                        <a:rPr lang="en-US" dirty="0" err="1"/>
                        <a:t>etc</a:t>
                      </a:r>
                      <a:endParaRPr lang="en-US" dirty="0"/>
                    </a:p>
                  </a:txBody>
                  <a:tcPr/>
                </a:tc>
                <a:tc>
                  <a:txBody>
                    <a:bodyPr/>
                    <a:lstStyle/>
                    <a:p>
                      <a:r>
                        <a:rPr lang="en-US" dirty="0" err="1"/>
                        <a:t>etc</a:t>
                      </a:r>
                      <a:endParaRPr lang="en-US" dirty="0"/>
                    </a:p>
                  </a:txBody>
                  <a:tcPr/>
                </a:tc>
                <a:tc>
                  <a:txBody>
                    <a:bodyPr/>
                    <a:lstStyle/>
                    <a:p>
                      <a:r>
                        <a:rPr lang="en-US" dirty="0" err="1"/>
                        <a:t>etc</a:t>
                      </a:r>
                      <a:endParaRPr lang="en-US" dirty="0"/>
                    </a:p>
                  </a:txBody>
                  <a:tcPr/>
                </a:tc>
                <a:extLst>
                  <a:ext uri="{0D108BD9-81ED-4DB2-BD59-A6C34878D82A}">
                    <a16:rowId xmlns:a16="http://schemas.microsoft.com/office/drawing/2014/main" val="10010"/>
                  </a:ext>
                </a:extLst>
              </a:tr>
            </a:tbl>
          </a:graphicData>
        </a:graphic>
      </p:graphicFrame>
      <p:sp>
        <p:nvSpPr>
          <p:cNvPr id="8" name="TextBox 7"/>
          <p:cNvSpPr txBox="1"/>
          <p:nvPr/>
        </p:nvSpPr>
        <p:spPr>
          <a:xfrm>
            <a:off x="81280" y="1463040"/>
            <a:ext cx="1899920" cy="646331"/>
          </a:xfrm>
          <a:prstGeom prst="rect">
            <a:avLst/>
          </a:prstGeom>
          <a:noFill/>
        </p:spPr>
        <p:txBody>
          <a:bodyPr wrap="square" rtlCol="0">
            <a:spAutoFit/>
          </a:bodyPr>
          <a:lstStyle/>
          <a:p>
            <a:pPr algn="ctr"/>
            <a:r>
              <a:rPr lang="en-US" dirty="0"/>
              <a:t>The original read counts</a:t>
            </a:r>
          </a:p>
        </p:txBody>
      </p:sp>
      <p:sp>
        <p:nvSpPr>
          <p:cNvPr id="9" name="TextBox 8"/>
          <p:cNvSpPr txBox="1"/>
          <p:nvPr/>
        </p:nvSpPr>
        <p:spPr>
          <a:xfrm>
            <a:off x="2349284" y="5659120"/>
            <a:ext cx="4997545" cy="369332"/>
          </a:xfrm>
          <a:prstGeom prst="rect">
            <a:avLst/>
          </a:prstGeom>
          <a:noFill/>
        </p:spPr>
        <p:txBody>
          <a:bodyPr wrap="none" rtlCol="0">
            <a:spAutoFit/>
          </a:bodyPr>
          <a:lstStyle/>
          <a:p>
            <a:r>
              <a:rPr lang="en-US" dirty="0"/>
              <a:t>Cell1 PC1 score = (10 * 10) + (0 * 0.5) + … etc… = 12</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992104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2357666295"/>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PC1</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low</a:t>
                      </a:r>
                    </a:p>
                  </a:txBody>
                  <a:tcPr/>
                </a:tc>
                <a:tc>
                  <a:txBody>
                    <a:bodyPr/>
                    <a:lstStyle/>
                    <a:p>
                      <a:r>
                        <a:rPr lang="en-US" dirty="0"/>
                        <a:t>0.5</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high</a:t>
                      </a:r>
                    </a:p>
                  </a:txBody>
                  <a:tcPr/>
                </a:tc>
                <a:tc>
                  <a:txBody>
                    <a:bodyPr/>
                    <a:lstStyle/>
                    <a:p>
                      <a:r>
                        <a:rPr lang="en-US" dirty="0"/>
                        <a:t>13</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high</a:t>
                      </a:r>
                    </a:p>
                  </a:txBody>
                  <a:tcPr/>
                </a:tc>
                <a:tc>
                  <a:txBody>
                    <a:bodyPr/>
                    <a:lstStyle/>
                    <a:p>
                      <a:r>
                        <a:rPr lang="en-US" dirty="0"/>
                        <a:t>-14</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normAutofit/>
          </a:bodyPr>
          <a:lstStyle/>
          <a:p>
            <a:r>
              <a:rPr lang="en-US" sz="3200" dirty="0"/>
              <a:t>Using the two Principle Components to plot cells</a:t>
            </a:r>
            <a:br>
              <a:rPr lang="en-US" sz="3200" dirty="0"/>
            </a:br>
            <a:r>
              <a:rPr lang="en-US" sz="1800" dirty="0"/>
              <a:t>Combining the read counts for all genes in a cell to get a single value.</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616770839"/>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PC2</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medium</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high</a:t>
                      </a:r>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high</a:t>
                      </a:r>
                    </a:p>
                  </a:txBody>
                  <a:tcPr/>
                </a:tc>
                <a:tc>
                  <a:txBody>
                    <a:bodyPr/>
                    <a:lstStyle/>
                    <a:p>
                      <a:r>
                        <a:rPr lang="en-US" dirty="0"/>
                        <a:t>-12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low</a:t>
                      </a:r>
                    </a:p>
                  </a:txBody>
                  <a:tcPr/>
                </a:tc>
                <a:tc>
                  <a:txBody>
                    <a:bodyPr/>
                    <a:lstStyle/>
                    <a:p>
                      <a:r>
                        <a:rPr lang="en-US" dirty="0"/>
                        <a:t>-0.1</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a:t>PC1</a:t>
            </a:r>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a:t>PC2</a:t>
            </a:r>
          </a:p>
        </p:txBody>
      </p:sp>
      <p:graphicFrame>
        <p:nvGraphicFramePr>
          <p:cNvPr id="7" name="Table 6"/>
          <p:cNvGraphicFramePr>
            <a:graphicFrameLocks noGrp="1"/>
          </p:cNvGraphicFramePr>
          <p:nvPr>
            <p:extLst>
              <p:ext uri="{D42A27DB-BD31-4B8C-83A1-F6EECF244321}">
                <p14:modId xmlns:p14="http://schemas.microsoft.com/office/powerpoint/2010/main" val="3666606864"/>
              </p:ext>
            </p:extLst>
          </p:nvPr>
        </p:nvGraphicFramePr>
        <p:xfrm>
          <a:off x="0" y="2099420"/>
          <a:ext cx="2103120" cy="4079240"/>
        </p:xfrm>
        <a:graphic>
          <a:graphicData uri="http://schemas.openxmlformats.org/drawingml/2006/table">
            <a:tbl>
              <a:tblPr firstRow="1" bandRow="1">
                <a:tableStyleId>{7E9639D4-E3E2-4D34-9284-5A2195B3D0D7}</a:tableStyleId>
              </a:tblPr>
              <a:tblGrid>
                <a:gridCol w="701040">
                  <a:extLst>
                    <a:ext uri="{9D8B030D-6E8A-4147-A177-3AD203B41FA5}">
                      <a16:colId xmlns:a16="http://schemas.microsoft.com/office/drawing/2014/main" val="20000"/>
                    </a:ext>
                  </a:extLst>
                </a:gridCol>
                <a:gridCol w="701040">
                  <a:extLst>
                    <a:ext uri="{9D8B030D-6E8A-4147-A177-3AD203B41FA5}">
                      <a16:colId xmlns:a16="http://schemas.microsoft.com/office/drawing/2014/main" val="20001"/>
                    </a:ext>
                  </a:extLst>
                </a:gridCol>
                <a:gridCol w="701040">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Cell1</a:t>
                      </a:r>
                    </a:p>
                  </a:txBody>
                  <a:tcPr/>
                </a:tc>
                <a:tc>
                  <a:txBody>
                    <a:bodyPr/>
                    <a:lstStyle/>
                    <a:p>
                      <a:r>
                        <a:rPr lang="en-US" dirty="0"/>
                        <a:t>Cell2</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10</a:t>
                      </a:r>
                    </a:p>
                  </a:txBody>
                  <a:tcPr/>
                </a:tc>
                <a:tc>
                  <a:txBody>
                    <a:bodyPr/>
                    <a:lstStyle/>
                    <a:p>
                      <a:r>
                        <a:rPr lang="en-US" dirty="0"/>
                        <a:t>8</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14</a:t>
                      </a:r>
                    </a:p>
                  </a:txBody>
                  <a:tcPr/>
                </a:tc>
                <a:tc>
                  <a:txBody>
                    <a:bodyPr/>
                    <a:lstStyle/>
                    <a:p>
                      <a:r>
                        <a:rPr lang="en-US" dirty="0"/>
                        <a:t>10</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33</a:t>
                      </a:r>
                    </a:p>
                  </a:txBody>
                  <a:tcPr/>
                </a:tc>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50</a:t>
                      </a:r>
                    </a:p>
                  </a:txBody>
                  <a:tcPr/>
                </a:tc>
                <a:tc>
                  <a:txBody>
                    <a:bodyPr/>
                    <a:lstStyle/>
                    <a:p>
                      <a:r>
                        <a:rPr lang="en-US" dirty="0"/>
                        <a:t>42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80</a:t>
                      </a:r>
                    </a:p>
                  </a:txBody>
                  <a:tcPr/>
                </a:tc>
                <a:tc>
                  <a:txBody>
                    <a:bodyPr/>
                    <a:lstStyle/>
                    <a:p>
                      <a:r>
                        <a:rPr lang="en-US" dirty="0"/>
                        <a:t>72</a:t>
                      </a:r>
                    </a:p>
                  </a:txBody>
                  <a:tcPr/>
                </a:tc>
                <a:extLst>
                  <a:ext uri="{0D108BD9-81ED-4DB2-BD59-A6C34878D82A}">
                    <a16:rowId xmlns:a16="http://schemas.microsoft.com/office/drawing/2014/main" val="10006"/>
                  </a:ext>
                </a:extLst>
              </a:tr>
              <a:tr h="370840">
                <a:tc>
                  <a:txBody>
                    <a:bodyPr/>
                    <a:lstStyle/>
                    <a:p>
                      <a:r>
                        <a:rPr lang="en-US" dirty="0"/>
                        <a:t>g</a:t>
                      </a:r>
                    </a:p>
                  </a:txBody>
                  <a:tcPr/>
                </a:tc>
                <a:tc>
                  <a:txBody>
                    <a:bodyPr/>
                    <a:lstStyle/>
                    <a:p>
                      <a:r>
                        <a:rPr lang="en-US" dirty="0"/>
                        <a:t>95</a:t>
                      </a:r>
                    </a:p>
                  </a:txBody>
                  <a:tcPr/>
                </a:tc>
                <a:tc>
                  <a:txBody>
                    <a:bodyPr/>
                    <a:lstStyle/>
                    <a:p>
                      <a:r>
                        <a:rPr lang="en-US" dirty="0"/>
                        <a:t>90</a:t>
                      </a:r>
                    </a:p>
                  </a:txBody>
                  <a:tcPr/>
                </a:tc>
                <a:extLst>
                  <a:ext uri="{0D108BD9-81ED-4DB2-BD59-A6C34878D82A}">
                    <a16:rowId xmlns:a16="http://schemas.microsoft.com/office/drawing/2014/main" val="10007"/>
                  </a:ext>
                </a:extLst>
              </a:tr>
              <a:tr h="370840">
                <a:tc>
                  <a:txBody>
                    <a:bodyPr/>
                    <a:lstStyle/>
                    <a:p>
                      <a:r>
                        <a:rPr lang="en-US" dirty="0"/>
                        <a:t>h</a:t>
                      </a:r>
                    </a:p>
                  </a:txBody>
                  <a:tcPr/>
                </a:tc>
                <a:tc>
                  <a:txBody>
                    <a:bodyPr/>
                    <a:lstStyle/>
                    <a:p>
                      <a:r>
                        <a:rPr lang="en-US" dirty="0"/>
                        <a:t>44</a:t>
                      </a:r>
                    </a:p>
                  </a:txBody>
                  <a:tcPr/>
                </a:tc>
                <a:tc>
                  <a:txBody>
                    <a:bodyPr/>
                    <a:lstStyle/>
                    <a:p>
                      <a:r>
                        <a:rPr lang="en-US" dirty="0"/>
                        <a:t>50</a:t>
                      </a:r>
                    </a:p>
                  </a:txBody>
                  <a:tcPr/>
                </a:tc>
                <a:extLst>
                  <a:ext uri="{0D108BD9-81ED-4DB2-BD59-A6C34878D82A}">
                    <a16:rowId xmlns:a16="http://schemas.microsoft.com/office/drawing/2014/main" val="10008"/>
                  </a:ext>
                </a:extLst>
              </a:tr>
              <a:tr h="370840">
                <a:tc>
                  <a:txBody>
                    <a:bodyPr/>
                    <a:lstStyle/>
                    <a:p>
                      <a:r>
                        <a:rPr lang="en-US" dirty="0" err="1"/>
                        <a:t>i</a:t>
                      </a:r>
                      <a:endParaRPr lang="en-US" dirty="0"/>
                    </a:p>
                  </a:txBody>
                  <a:tcPr/>
                </a:tc>
                <a:tc>
                  <a:txBody>
                    <a:bodyPr/>
                    <a:lstStyle/>
                    <a:p>
                      <a:r>
                        <a:rPr lang="en-US" dirty="0"/>
                        <a:t>60</a:t>
                      </a:r>
                    </a:p>
                  </a:txBody>
                  <a:tcPr/>
                </a:tc>
                <a:tc>
                  <a:txBody>
                    <a:bodyPr/>
                    <a:lstStyle/>
                    <a:p>
                      <a:r>
                        <a:rPr lang="en-US" dirty="0"/>
                        <a:t>50</a:t>
                      </a:r>
                    </a:p>
                  </a:txBody>
                  <a:tcPr/>
                </a:tc>
                <a:extLst>
                  <a:ext uri="{0D108BD9-81ED-4DB2-BD59-A6C34878D82A}">
                    <a16:rowId xmlns:a16="http://schemas.microsoft.com/office/drawing/2014/main" val="10009"/>
                  </a:ext>
                </a:extLst>
              </a:tr>
              <a:tr h="370840">
                <a:tc>
                  <a:txBody>
                    <a:bodyPr/>
                    <a:lstStyle/>
                    <a:p>
                      <a:r>
                        <a:rPr lang="en-US" dirty="0"/>
                        <a:t> </a:t>
                      </a:r>
                      <a:r>
                        <a:rPr lang="en-US" dirty="0" err="1"/>
                        <a:t>etc</a:t>
                      </a:r>
                      <a:endParaRPr lang="en-US" dirty="0"/>
                    </a:p>
                  </a:txBody>
                  <a:tcPr/>
                </a:tc>
                <a:tc>
                  <a:txBody>
                    <a:bodyPr/>
                    <a:lstStyle/>
                    <a:p>
                      <a:r>
                        <a:rPr lang="en-US" dirty="0" err="1"/>
                        <a:t>etc</a:t>
                      </a:r>
                      <a:endParaRPr lang="en-US" dirty="0"/>
                    </a:p>
                  </a:txBody>
                  <a:tcPr/>
                </a:tc>
                <a:tc>
                  <a:txBody>
                    <a:bodyPr/>
                    <a:lstStyle/>
                    <a:p>
                      <a:r>
                        <a:rPr lang="en-US" dirty="0" err="1"/>
                        <a:t>etc</a:t>
                      </a:r>
                      <a:endParaRPr lang="en-US" dirty="0"/>
                    </a:p>
                  </a:txBody>
                  <a:tcPr/>
                </a:tc>
                <a:extLst>
                  <a:ext uri="{0D108BD9-81ED-4DB2-BD59-A6C34878D82A}">
                    <a16:rowId xmlns:a16="http://schemas.microsoft.com/office/drawing/2014/main" val="10010"/>
                  </a:ext>
                </a:extLst>
              </a:tr>
            </a:tbl>
          </a:graphicData>
        </a:graphic>
      </p:graphicFrame>
      <p:sp>
        <p:nvSpPr>
          <p:cNvPr id="8" name="TextBox 7"/>
          <p:cNvSpPr txBox="1"/>
          <p:nvPr/>
        </p:nvSpPr>
        <p:spPr>
          <a:xfrm>
            <a:off x="81280" y="1463040"/>
            <a:ext cx="1899920" cy="646331"/>
          </a:xfrm>
          <a:prstGeom prst="rect">
            <a:avLst/>
          </a:prstGeom>
          <a:noFill/>
        </p:spPr>
        <p:txBody>
          <a:bodyPr wrap="square" rtlCol="0">
            <a:spAutoFit/>
          </a:bodyPr>
          <a:lstStyle/>
          <a:p>
            <a:pPr algn="ctr"/>
            <a:r>
              <a:rPr lang="en-US" dirty="0"/>
              <a:t>The original read counts</a:t>
            </a:r>
          </a:p>
        </p:txBody>
      </p:sp>
      <p:sp>
        <p:nvSpPr>
          <p:cNvPr id="9" name="TextBox 8"/>
          <p:cNvSpPr txBox="1"/>
          <p:nvPr/>
        </p:nvSpPr>
        <p:spPr>
          <a:xfrm>
            <a:off x="2349284" y="5659120"/>
            <a:ext cx="4982103" cy="923330"/>
          </a:xfrm>
          <a:prstGeom prst="rect">
            <a:avLst/>
          </a:prstGeom>
          <a:noFill/>
        </p:spPr>
        <p:txBody>
          <a:bodyPr wrap="none" rtlCol="0">
            <a:spAutoFit/>
          </a:bodyPr>
          <a:lstStyle/>
          <a:p>
            <a:r>
              <a:rPr lang="en-US" dirty="0"/>
              <a:t>Cell1 PC1 score = (10 * 10) + (0 * 0.5) + … etc… = 12</a:t>
            </a:r>
          </a:p>
          <a:p>
            <a:endParaRPr lang="en-US" dirty="0"/>
          </a:p>
          <a:p>
            <a:r>
              <a:rPr lang="en-US" dirty="0"/>
              <a:t>Cell1 PC2 score = (10 * 3) + …</a:t>
            </a:r>
          </a:p>
        </p:txBody>
      </p:sp>
      <p:cxnSp>
        <p:nvCxnSpPr>
          <p:cNvPr id="10" name="Straight Arrow Connector 9"/>
          <p:cNvCxnSpPr/>
          <p:nvPr/>
        </p:nvCxnSpPr>
        <p:spPr>
          <a:xfrm>
            <a:off x="1117600" y="2773680"/>
            <a:ext cx="3088640" cy="348488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4663440" y="3058160"/>
            <a:ext cx="3332480" cy="320040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5379780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091877811"/>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PC1</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low</a:t>
                      </a:r>
                    </a:p>
                  </a:txBody>
                  <a:tcPr/>
                </a:tc>
                <a:tc>
                  <a:txBody>
                    <a:bodyPr/>
                    <a:lstStyle/>
                    <a:p>
                      <a:r>
                        <a:rPr lang="en-US" dirty="0"/>
                        <a:t>0.5</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high</a:t>
                      </a:r>
                    </a:p>
                  </a:txBody>
                  <a:tcPr/>
                </a:tc>
                <a:tc>
                  <a:txBody>
                    <a:bodyPr/>
                    <a:lstStyle/>
                    <a:p>
                      <a:r>
                        <a:rPr lang="en-US" dirty="0"/>
                        <a:t>13</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high</a:t>
                      </a:r>
                    </a:p>
                  </a:txBody>
                  <a:tcPr/>
                </a:tc>
                <a:tc>
                  <a:txBody>
                    <a:bodyPr/>
                    <a:lstStyle/>
                    <a:p>
                      <a:r>
                        <a:rPr lang="en-US" dirty="0"/>
                        <a:t>-14</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normAutofit/>
          </a:bodyPr>
          <a:lstStyle/>
          <a:p>
            <a:r>
              <a:rPr lang="en-US" sz="3200" dirty="0"/>
              <a:t>Using the two Principle Components to plot cells</a:t>
            </a:r>
            <a:br>
              <a:rPr lang="en-US" sz="3200" dirty="0"/>
            </a:br>
            <a:r>
              <a:rPr lang="en-US" sz="1800" dirty="0"/>
              <a:t>Combining the read counts for all genes in a cell to get a single value.</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4237351398"/>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PC2</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medium</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high</a:t>
                      </a:r>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high</a:t>
                      </a:r>
                    </a:p>
                  </a:txBody>
                  <a:tcPr/>
                </a:tc>
                <a:tc>
                  <a:txBody>
                    <a:bodyPr/>
                    <a:lstStyle/>
                    <a:p>
                      <a:r>
                        <a:rPr lang="en-US" dirty="0"/>
                        <a:t>-12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low</a:t>
                      </a:r>
                    </a:p>
                  </a:txBody>
                  <a:tcPr/>
                </a:tc>
                <a:tc>
                  <a:txBody>
                    <a:bodyPr/>
                    <a:lstStyle/>
                    <a:p>
                      <a:r>
                        <a:rPr lang="en-US" dirty="0"/>
                        <a:t>-0.1</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a:t>PC1</a:t>
            </a:r>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a:t>PC2</a:t>
            </a:r>
          </a:p>
        </p:txBody>
      </p:sp>
      <p:graphicFrame>
        <p:nvGraphicFramePr>
          <p:cNvPr id="7" name="Table 6"/>
          <p:cNvGraphicFramePr>
            <a:graphicFrameLocks noGrp="1"/>
          </p:cNvGraphicFramePr>
          <p:nvPr>
            <p:extLst>
              <p:ext uri="{D42A27DB-BD31-4B8C-83A1-F6EECF244321}">
                <p14:modId xmlns:p14="http://schemas.microsoft.com/office/powerpoint/2010/main" val="1073688431"/>
              </p:ext>
            </p:extLst>
          </p:nvPr>
        </p:nvGraphicFramePr>
        <p:xfrm>
          <a:off x="0" y="2099420"/>
          <a:ext cx="2103120" cy="4079240"/>
        </p:xfrm>
        <a:graphic>
          <a:graphicData uri="http://schemas.openxmlformats.org/drawingml/2006/table">
            <a:tbl>
              <a:tblPr firstRow="1" bandRow="1">
                <a:tableStyleId>{7E9639D4-E3E2-4D34-9284-5A2195B3D0D7}</a:tableStyleId>
              </a:tblPr>
              <a:tblGrid>
                <a:gridCol w="701040">
                  <a:extLst>
                    <a:ext uri="{9D8B030D-6E8A-4147-A177-3AD203B41FA5}">
                      <a16:colId xmlns:a16="http://schemas.microsoft.com/office/drawing/2014/main" val="20000"/>
                    </a:ext>
                  </a:extLst>
                </a:gridCol>
                <a:gridCol w="701040">
                  <a:extLst>
                    <a:ext uri="{9D8B030D-6E8A-4147-A177-3AD203B41FA5}">
                      <a16:colId xmlns:a16="http://schemas.microsoft.com/office/drawing/2014/main" val="20001"/>
                    </a:ext>
                  </a:extLst>
                </a:gridCol>
                <a:gridCol w="701040">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Cell1</a:t>
                      </a:r>
                    </a:p>
                  </a:txBody>
                  <a:tcPr/>
                </a:tc>
                <a:tc>
                  <a:txBody>
                    <a:bodyPr/>
                    <a:lstStyle/>
                    <a:p>
                      <a:r>
                        <a:rPr lang="en-US" dirty="0"/>
                        <a:t>Cell2</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10</a:t>
                      </a:r>
                    </a:p>
                  </a:txBody>
                  <a:tcPr/>
                </a:tc>
                <a:tc>
                  <a:txBody>
                    <a:bodyPr/>
                    <a:lstStyle/>
                    <a:p>
                      <a:r>
                        <a:rPr lang="en-US" dirty="0"/>
                        <a:t>8</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14</a:t>
                      </a:r>
                    </a:p>
                  </a:txBody>
                  <a:tcPr/>
                </a:tc>
                <a:tc>
                  <a:txBody>
                    <a:bodyPr/>
                    <a:lstStyle/>
                    <a:p>
                      <a:r>
                        <a:rPr lang="en-US" dirty="0"/>
                        <a:t>10</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33</a:t>
                      </a:r>
                    </a:p>
                  </a:txBody>
                  <a:tcPr/>
                </a:tc>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50</a:t>
                      </a:r>
                    </a:p>
                  </a:txBody>
                  <a:tcPr/>
                </a:tc>
                <a:tc>
                  <a:txBody>
                    <a:bodyPr/>
                    <a:lstStyle/>
                    <a:p>
                      <a:r>
                        <a:rPr lang="en-US" dirty="0"/>
                        <a:t>42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80</a:t>
                      </a:r>
                    </a:p>
                  </a:txBody>
                  <a:tcPr/>
                </a:tc>
                <a:tc>
                  <a:txBody>
                    <a:bodyPr/>
                    <a:lstStyle/>
                    <a:p>
                      <a:r>
                        <a:rPr lang="en-US" dirty="0"/>
                        <a:t>72</a:t>
                      </a:r>
                    </a:p>
                  </a:txBody>
                  <a:tcPr/>
                </a:tc>
                <a:extLst>
                  <a:ext uri="{0D108BD9-81ED-4DB2-BD59-A6C34878D82A}">
                    <a16:rowId xmlns:a16="http://schemas.microsoft.com/office/drawing/2014/main" val="10006"/>
                  </a:ext>
                </a:extLst>
              </a:tr>
              <a:tr h="370840">
                <a:tc>
                  <a:txBody>
                    <a:bodyPr/>
                    <a:lstStyle/>
                    <a:p>
                      <a:r>
                        <a:rPr lang="en-US" dirty="0"/>
                        <a:t>g</a:t>
                      </a:r>
                    </a:p>
                  </a:txBody>
                  <a:tcPr/>
                </a:tc>
                <a:tc>
                  <a:txBody>
                    <a:bodyPr/>
                    <a:lstStyle/>
                    <a:p>
                      <a:r>
                        <a:rPr lang="en-US" dirty="0"/>
                        <a:t>95</a:t>
                      </a:r>
                    </a:p>
                  </a:txBody>
                  <a:tcPr/>
                </a:tc>
                <a:tc>
                  <a:txBody>
                    <a:bodyPr/>
                    <a:lstStyle/>
                    <a:p>
                      <a:r>
                        <a:rPr lang="en-US" dirty="0"/>
                        <a:t>90</a:t>
                      </a:r>
                    </a:p>
                  </a:txBody>
                  <a:tcPr/>
                </a:tc>
                <a:extLst>
                  <a:ext uri="{0D108BD9-81ED-4DB2-BD59-A6C34878D82A}">
                    <a16:rowId xmlns:a16="http://schemas.microsoft.com/office/drawing/2014/main" val="10007"/>
                  </a:ext>
                </a:extLst>
              </a:tr>
              <a:tr h="370840">
                <a:tc>
                  <a:txBody>
                    <a:bodyPr/>
                    <a:lstStyle/>
                    <a:p>
                      <a:r>
                        <a:rPr lang="en-US" dirty="0"/>
                        <a:t>h</a:t>
                      </a:r>
                    </a:p>
                  </a:txBody>
                  <a:tcPr/>
                </a:tc>
                <a:tc>
                  <a:txBody>
                    <a:bodyPr/>
                    <a:lstStyle/>
                    <a:p>
                      <a:r>
                        <a:rPr lang="en-US" dirty="0"/>
                        <a:t>44</a:t>
                      </a:r>
                    </a:p>
                  </a:txBody>
                  <a:tcPr/>
                </a:tc>
                <a:tc>
                  <a:txBody>
                    <a:bodyPr/>
                    <a:lstStyle/>
                    <a:p>
                      <a:r>
                        <a:rPr lang="en-US" dirty="0"/>
                        <a:t>50</a:t>
                      </a:r>
                    </a:p>
                  </a:txBody>
                  <a:tcPr/>
                </a:tc>
                <a:extLst>
                  <a:ext uri="{0D108BD9-81ED-4DB2-BD59-A6C34878D82A}">
                    <a16:rowId xmlns:a16="http://schemas.microsoft.com/office/drawing/2014/main" val="10008"/>
                  </a:ext>
                </a:extLst>
              </a:tr>
              <a:tr h="370840">
                <a:tc>
                  <a:txBody>
                    <a:bodyPr/>
                    <a:lstStyle/>
                    <a:p>
                      <a:r>
                        <a:rPr lang="en-US" dirty="0" err="1"/>
                        <a:t>i</a:t>
                      </a:r>
                      <a:endParaRPr lang="en-US" dirty="0"/>
                    </a:p>
                  </a:txBody>
                  <a:tcPr/>
                </a:tc>
                <a:tc>
                  <a:txBody>
                    <a:bodyPr/>
                    <a:lstStyle/>
                    <a:p>
                      <a:r>
                        <a:rPr lang="en-US" dirty="0"/>
                        <a:t>60</a:t>
                      </a:r>
                    </a:p>
                  </a:txBody>
                  <a:tcPr/>
                </a:tc>
                <a:tc>
                  <a:txBody>
                    <a:bodyPr/>
                    <a:lstStyle/>
                    <a:p>
                      <a:r>
                        <a:rPr lang="en-US" dirty="0"/>
                        <a:t>50</a:t>
                      </a:r>
                    </a:p>
                  </a:txBody>
                  <a:tcPr/>
                </a:tc>
                <a:extLst>
                  <a:ext uri="{0D108BD9-81ED-4DB2-BD59-A6C34878D82A}">
                    <a16:rowId xmlns:a16="http://schemas.microsoft.com/office/drawing/2014/main" val="10009"/>
                  </a:ext>
                </a:extLst>
              </a:tr>
              <a:tr h="370840">
                <a:tc>
                  <a:txBody>
                    <a:bodyPr/>
                    <a:lstStyle/>
                    <a:p>
                      <a:r>
                        <a:rPr lang="en-US" dirty="0"/>
                        <a:t> </a:t>
                      </a:r>
                      <a:r>
                        <a:rPr lang="en-US" dirty="0" err="1"/>
                        <a:t>etc</a:t>
                      </a:r>
                      <a:endParaRPr lang="en-US" dirty="0"/>
                    </a:p>
                  </a:txBody>
                  <a:tcPr/>
                </a:tc>
                <a:tc>
                  <a:txBody>
                    <a:bodyPr/>
                    <a:lstStyle/>
                    <a:p>
                      <a:r>
                        <a:rPr lang="en-US" dirty="0" err="1"/>
                        <a:t>etc</a:t>
                      </a:r>
                      <a:endParaRPr lang="en-US" dirty="0"/>
                    </a:p>
                  </a:txBody>
                  <a:tcPr/>
                </a:tc>
                <a:tc>
                  <a:txBody>
                    <a:bodyPr/>
                    <a:lstStyle/>
                    <a:p>
                      <a:r>
                        <a:rPr lang="en-US" dirty="0" err="1"/>
                        <a:t>etc</a:t>
                      </a:r>
                      <a:endParaRPr lang="en-US" dirty="0"/>
                    </a:p>
                  </a:txBody>
                  <a:tcPr/>
                </a:tc>
                <a:extLst>
                  <a:ext uri="{0D108BD9-81ED-4DB2-BD59-A6C34878D82A}">
                    <a16:rowId xmlns:a16="http://schemas.microsoft.com/office/drawing/2014/main" val="10010"/>
                  </a:ext>
                </a:extLst>
              </a:tr>
            </a:tbl>
          </a:graphicData>
        </a:graphic>
      </p:graphicFrame>
      <p:sp>
        <p:nvSpPr>
          <p:cNvPr id="8" name="TextBox 7"/>
          <p:cNvSpPr txBox="1"/>
          <p:nvPr/>
        </p:nvSpPr>
        <p:spPr>
          <a:xfrm>
            <a:off x="81280" y="1463040"/>
            <a:ext cx="1899920" cy="646331"/>
          </a:xfrm>
          <a:prstGeom prst="rect">
            <a:avLst/>
          </a:prstGeom>
          <a:noFill/>
        </p:spPr>
        <p:txBody>
          <a:bodyPr wrap="square" rtlCol="0">
            <a:spAutoFit/>
          </a:bodyPr>
          <a:lstStyle/>
          <a:p>
            <a:pPr algn="ctr"/>
            <a:r>
              <a:rPr lang="en-US" dirty="0"/>
              <a:t>The original read counts</a:t>
            </a:r>
          </a:p>
        </p:txBody>
      </p:sp>
      <p:sp>
        <p:nvSpPr>
          <p:cNvPr id="9" name="TextBox 8"/>
          <p:cNvSpPr txBox="1"/>
          <p:nvPr/>
        </p:nvSpPr>
        <p:spPr>
          <a:xfrm>
            <a:off x="2349284" y="5659120"/>
            <a:ext cx="4982103" cy="923330"/>
          </a:xfrm>
          <a:prstGeom prst="rect">
            <a:avLst/>
          </a:prstGeom>
          <a:noFill/>
        </p:spPr>
        <p:txBody>
          <a:bodyPr wrap="none" rtlCol="0">
            <a:spAutoFit/>
          </a:bodyPr>
          <a:lstStyle/>
          <a:p>
            <a:r>
              <a:rPr lang="en-US" dirty="0"/>
              <a:t>Cell1 PC1 score = (10 * 10) + (0 * 0.5) + … etc… = 12</a:t>
            </a:r>
          </a:p>
          <a:p>
            <a:endParaRPr lang="en-US" dirty="0"/>
          </a:p>
          <a:p>
            <a:r>
              <a:rPr lang="en-US" dirty="0"/>
              <a:t>Cell1 PC2 score = (10 * 3) + (0 * 10) + …</a:t>
            </a:r>
          </a:p>
        </p:txBody>
      </p:sp>
      <p:cxnSp>
        <p:nvCxnSpPr>
          <p:cNvPr id="10" name="Straight Arrow Connector 9"/>
          <p:cNvCxnSpPr/>
          <p:nvPr/>
        </p:nvCxnSpPr>
        <p:spPr>
          <a:xfrm>
            <a:off x="1034815" y="3058160"/>
            <a:ext cx="3988741" cy="320040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5532123" y="3330222"/>
            <a:ext cx="2463797" cy="2928338"/>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9145608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437736865"/>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PC1</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low</a:t>
                      </a:r>
                    </a:p>
                  </a:txBody>
                  <a:tcPr/>
                </a:tc>
                <a:tc>
                  <a:txBody>
                    <a:bodyPr/>
                    <a:lstStyle/>
                    <a:p>
                      <a:r>
                        <a:rPr lang="en-US" dirty="0"/>
                        <a:t>0.5</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high</a:t>
                      </a:r>
                    </a:p>
                  </a:txBody>
                  <a:tcPr/>
                </a:tc>
                <a:tc>
                  <a:txBody>
                    <a:bodyPr/>
                    <a:lstStyle/>
                    <a:p>
                      <a:r>
                        <a:rPr lang="en-US" dirty="0"/>
                        <a:t>13</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high</a:t>
                      </a:r>
                    </a:p>
                  </a:txBody>
                  <a:tcPr/>
                </a:tc>
                <a:tc>
                  <a:txBody>
                    <a:bodyPr/>
                    <a:lstStyle/>
                    <a:p>
                      <a:r>
                        <a:rPr lang="en-US" dirty="0"/>
                        <a:t>-14</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normAutofit/>
          </a:bodyPr>
          <a:lstStyle/>
          <a:p>
            <a:r>
              <a:rPr lang="en-US" sz="3200" dirty="0"/>
              <a:t>Using the two Principle Components to plot cells</a:t>
            </a:r>
            <a:br>
              <a:rPr lang="en-US" sz="3200" dirty="0"/>
            </a:br>
            <a:r>
              <a:rPr lang="en-US" sz="1800" dirty="0"/>
              <a:t>Combining the read counts for all genes in a cell to get a single value.</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328863057"/>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PC2</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medium</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high</a:t>
                      </a:r>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high</a:t>
                      </a:r>
                    </a:p>
                  </a:txBody>
                  <a:tcPr/>
                </a:tc>
                <a:tc>
                  <a:txBody>
                    <a:bodyPr/>
                    <a:lstStyle/>
                    <a:p>
                      <a:r>
                        <a:rPr lang="en-US" dirty="0"/>
                        <a:t>-12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low</a:t>
                      </a:r>
                    </a:p>
                  </a:txBody>
                  <a:tcPr/>
                </a:tc>
                <a:tc>
                  <a:txBody>
                    <a:bodyPr/>
                    <a:lstStyle/>
                    <a:p>
                      <a:r>
                        <a:rPr lang="en-US" dirty="0"/>
                        <a:t>-0.1</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a:t>PC1</a:t>
            </a:r>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a:t>PC2</a:t>
            </a:r>
          </a:p>
        </p:txBody>
      </p:sp>
      <p:graphicFrame>
        <p:nvGraphicFramePr>
          <p:cNvPr id="7" name="Table 6"/>
          <p:cNvGraphicFramePr>
            <a:graphicFrameLocks noGrp="1"/>
          </p:cNvGraphicFramePr>
          <p:nvPr>
            <p:extLst>
              <p:ext uri="{D42A27DB-BD31-4B8C-83A1-F6EECF244321}">
                <p14:modId xmlns:p14="http://schemas.microsoft.com/office/powerpoint/2010/main" val="2300137310"/>
              </p:ext>
            </p:extLst>
          </p:nvPr>
        </p:nvGraphicFramePr>
        <p:xfrm>
          <a:off x="0" y="2099420"/>
          <a:ext cx="2103120" cy="4079240"/>
        </p:xfrm>
        <a:graphic>
          <a:graphicData uri="http://schemas.openxmlformats.org/drawingml/2006/table">
            <a:tbl>
              <a:tblPr firstRow="1" bandRow="1">
                <a:tableStyleId>{7E9639D4-E3E2-4D34-9284-5A2195B3D0D7}</a:tableStyleId>
              </a:tblPr>
              <a:tblGrid>
                <a:gridCol w="701040">
                  <a:extLst>
                    <a:ext uri="{9D8B030D-6E8A-4147-A177-3AD203B41FA5}">
                      <a16:colId xmlns:a16="http://schemas.microsoft.com/office/drawing/2014/main" val="20000"/>
                    </a:ext>
                  </a:extLst>
                </a:gridCol>
                <a:gridCol w="701040">
                  <a:extLst>
                    <a:ext uri="{9D8B030D-6E8A-4147-A177-3AD203B41FA5}">
                      <a16:colId xmlns:a16="http://schemas.microsoft.com/office/drawing/2014/main" val="20001"/>
                    </a:ext>
                  </a:extLst>
                </a:gridCol>
                <a:gridCol w="701040">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Cell1</a:t>
                      </a:r>
                    </a:p>
                  </a:txBody>
                  <a:tcPr/>
                </a:tc>
                <a:tc>
                  <a:txBody>
                    <a:bodyPr/>
                    <a:lstStyle/>
                    <a:p>
                      <a:r>
                        <a:rPr lang="en-US" dirty="0"/>
                        <a:t>Cell2</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10</a:t>
                      </a:r>
                    </a:p>
                  </a:txBody>
                  <a:tcPr/>
                </a:tc>
                <a:tc>
                  <a:txBody>
                    <a:bodyPr/>
                    <a:lstStyle/>
                    <a:p>
                      <a:r>
                        <a:rPr lang="en-US" dirty="0"/>
                        <a:t>8</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14</a:t>
                      </a:r>
                    </a:p>
                  </a:txBody>
                  <a:tcPr/>
                </a:tc>
                <a:tc>
                  <a:txBody>
                    <a:bodyPr/>
                    <a:lstStyle/>
                    <a:p>
                      <a:r>
                        <a:rPr lang="en-US" dirty="0"/>
                        <a:t>10</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33</a:t>
                      </a:r>
                    </a:p>
                  </a:txBody>
                  <a:tcPr/>
                </a:tc>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50</a:t>
                      </a:r>
                    </a:p>
                  </a:txBody>
                  <a:tcPr/>
                </a:tc>
                <a:tc>
                  <a:txBody>
                    <a:bodyPr/>
                    <a:lstStyle/>
                    <a:p>
                      <a:r>
                        <a:rPr lang="en-US" dirty="0"/>
                        <a:t>42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80</a:t>
                      </a:r>
                    </a:p>
                  </a:txBody>
                  <a:tcPr/>
                </a:tc>
                <a:tc>
                  <a:txBody>
                    <a:bodyPr/>
                    <a:lstStyle/>
                    <a:p>
                      <a:r>
                        <a:rPr lang="en-US" dirty="0"/>
                        <a:t>72</a:t>
                      </a:r>
                    </a:p>
                  </a:txBody>
                  <a:tcPr/>
                </a:tc>
                <a:extLst>
                  <a:ext uri="{0D108BD9-81ED-4DB2-BD59-A6C34878D82A}">
                    <a16:rowId xmlns:a16="http://schemas.microsoft.com/office/drawing/2014/main" val="10006"/>
                  </a:ext>
                </a:extLst>
              </a:tr>
              <a:tr h="370840">
                <a:tc>
                  <a:txBody>
                    <a:bodyPr/>
                    <a:lstStyle/>
                    <a:p>
                      <a:r>
                        <a:rPr lang="en-US" dirty="0"/>
                        <a:t>g</a:t>
                      </a:r>
                    </a:p>
                  </a:txBody>
                  <a:tcPr/>
                </a:tc>
                <a:tc>
                  <a:txBody>
                    <a:bodyPr/>
                    <a:lstStyle/>
                    <a:p>
                      <a:r>
                        <a:rPr lang="en-US" dirty="0"/>
                        <a:t>95</a:t>
                      </a:r>
                    </a:p>
                  </a:txBody>
                  <a:tcPr/>
                </a:tc>
                <a:tc>
                  <a:txBody>
                    <a:bodyPr/>
                    <a:lstStyle/>
                    <a:p>
                      <a:r>
                        <a:rPr lang="en-US" dirty="0"/>
                        <a:t>90</a:t>
                      </a:r>
                    </a:p>
                  </a:txBody>
                  <a:tcPr/>
                </a:tc>
                <a:extLst>
                  <a:ext uri="{0D108BD9-81ED-4DB2-BD59-A6C34878D82A}">
                    <a16:rowId xmlns:a16="http://schemas.microsoft.com/office/drawing/2014/main" val="10007"/>
                  </a:ext>
                </a:extLst>
              </a:tr>
              <a:tr h="370840">
                <a:tc>
                  <a:txBody>
                    <a:bodyPr/>
                    <a:lstStyle/>
                    <a:p>
                      <a:r>
                        <a:rPr lang="en-US" dirty="0"/>
                        <a:t>h</a:t>
                      </a:r>
                    </a:p>
                  </a:txBody>
                  <a:tcPr/>
                </a:tc>
                <a:tc>
                  <a:txBody>
                    <a:bodyPr/>
                    <a:lstStyle/>
                    <a:p>
                      <a:r>
                        <a:rPr lang="en-US" dirty="0"/>
                        <a:t>44</a:t>
                      </a:r>
                    </a:p>
                  </a:txBody>
                  <a:tcPr/>
                </a:tc>
                <a:tc>
                  <a:txBody>
                    <a:bodyPr/>
                    <a:lstStyle/>
                    <a:p>
                      <a:r>
                        <a:rPr lang="en-US" dirty="0"/>
                        <a:t>50</a:t>
                      </a:r>
                    </a:p>
                  </a:txBody>
                  <a:tcPr/>
                </a:tc>
                <a:extLst>
                  <a:ext uri="{0D108BD9-81ED-4DB2-BD59-A6C34878D82A}">
                    <a16:rowId xmlns:a16="http://schemas.microsoft.com/office/drawing/2014/main" val="10008"/>
                  </a:ext>
                </a:extLst>
              </a:tr>
              <a:tr h="370840">
                <a:tc>
                  <a:txBody>
                    <a:bodyPr/>
                    <a:lstStyle/>
                    <a:p>
                      <a:r>
                        <a:rPr lang="en-US" dirty="0" err="1"/>
                        <a:t>i</a:t>
                      </a:r>
                      <a:endParaRPr lang="en-US" dirty="0"/>
                    </a:p>
                  </a:txBody>
                  <a:tcPr/>
                </a:tc>
                <a:tc>
                  <a:txBody>
                    <a:bodyPr/>
                    <a:lstStyle/>
                    <a:p>
                      <a:r>
                        <a:rPr lang="en-US" dirty="0"/>
                        <a:t>60</a:t>
                      </a:r>
                    </a:p>
                  </a:txBody>
                  <a:tcPr/>
                </a:tc>
                <a:tc>
                  <a:txBody>
                    <a:bodyPr/>
                    <a:lstStyle/>
                    <a:p>
                      <a:r>
                        <a:rPr lang="en-US" dirty="0"/>
                        <a:t>50</a:t>
                      </a:r>
                    </a:p>
                  </a:txBody>
                  <a:tcPr/>
                </a:tc>
                <a:extLst>
                  <a:ext uri="{0D108BD9-81ED-4DB2-BD59-A6C34878D82A}">
                    <a16:rowId xmlns:a16="http://schemas.microsoft.com/office/drawing/2014/main" val="10009"/>
                  </a:ext>
                </a:extLst>
              </a:tr>
              <a:tr h="370840">
                <a:tc>
                  <a:txBody>
                    <a:bodyPr/>
                    <a:lstStyle/>
                    <a:p>
                      <a:r>
                        <a:rPr lang="en-US" dirty="0"/>
                        <a:t> </a:t>
                      </a:r>
                      <a:r>
                        <a:rPr lang="en-US" dirty="0" err="1"/>
                        <a:t>etc</a:t>
                      </a:r>
                      <a:endParaRPr lang="en-US" dirty="0"/>
                    </a:p>
                  </a:txBody>
                  <a:tcPr/>
                </a:tc>
                <a:tc>
                  <a:txBody>
                    <a:bodyPr/>
                    <a:lstStyle/>
                    <a:p>
                      <a:r>
                        <a:rPr lang="en-US" dirty="0" err="1"/>
                        <a:t>etc</a:t>
                      </a:r>
                      <a:endParaRPr lang="en-US" dirty="0"/>
                    </a:p>
                  </a:txBody>
                  <a:tcPr/>
                </a:tc>
                <a:tc>
                  <a:txBody>
                    <a:bodyPr/>
                    <a:lstStyle/>
                    <a:p>
                      <a:r>
                        <a:rPr lang="en-US" dirty="0" err="1"/>
                        <a:t>etc</a:t>
                      </a:r>
                      <a:endParaRPr lang="en-US" dirty="0"/>
                    </a:p>
                  </a:txBody>
                  <a:tcPr/>
                </a:tc>
                <a:extLst>
                  <a:ext uri="{0D108BD9-81ED-4DB2-BD59-A6C34878D82A}">
                    <a16:rowId xmlns:a16="http://schemas.microsoft.com/office/drawing/2014/main" val="10010"/>
                  </a:ext>
                </a:extLst>
              </a:tr>
            </a:tbl>
          </a:graphicData>
        </a:graphic>
      </p:graphicFrame>
      <p:sp>
        <p:nvSpPr>
          <p:cNvPr id="8" name="TextBox 7"/>
          <p:cNvSpPr txBox="1"/>
          <p:nvPr/>
        </p:nvSpPr>
        <p:spPr>
          <a:xfrm>
            <a:off x="81280" y="1463040"/>
            <a:ext cx="1899920" cy="646331"/>
          </a:xfrm>
          <a:prstGeom prst="rect">
            <a:avLst/>
          </a:prstGeom>
          <a:noFill/>
        </p:spPr>
        <p:txBody>
          <a:bodyPr wrap="square" rtlCol="0">
            <a:spAutoFit/>
          </a:bodyPr>
          <a:lstStyle/>
          <a:p>
            <a:pPr algn="ctr"/>
            <a:r>
              <a:rPr lang="en-US" dirty="0"/>
              <a:t>The original read counts</a:t>
            </a:r>
          </a:p>
        </p:txBody>
      </p:sp>
      <p:sp>
        <p:nvSpPr>
          <p:cNvPr id="9" name="TextBox 8"/>
          <p:cNvSpPr txBox="1"/>
          <p:nvPr/>
        </p:nvSpPr>
        <p:spPr>
          <a:xfrm>
            <a:off x="2349284" y="5659120"/>
            <a:ext cx="4982103" cy="923330"/>
          </a:xfrm>
          <a:prstGeom prst="rect">
            <a:avLst/>
          </a:prstGeom>
          <a:noFill/>
        </p:spPr>
        <p:txBody>
          <a:bodyPr wrap="none" rtlCol="0">
            <a:spAutoFit/>
          </a:bodyPr>
          <a:lstStyle/>
          <a:p>
            <a:r>
              <a:rPr lang="en-US" dirty="0"/>
              <a:t>Cell1 PC1 score = (10 * 10) + (0 * 0.5) + … etc… = 12</a:t>
            </a:r>
          </a:p>
          <a:p>
            <a:endParaRPr lang="en-US" dirty="0"/>
          </a:p>
          <a:p>
            <a:r>
              <a:rPr lang="en-US" dirty="0"/>
              <a:t>Cell1 PC2 score = (10 * 3) + (0 * 10) +     … etc… = 6</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7129700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49284" y="5659120"/>
            <a:ext cx="4982103" cy="923330"/>
          </a:xfrm>
          <a:prstGeom prst="rect">
            <a:avLst/>
          </a:prstGeom>
          <a:noFill/>
        </p:spPr>
        <p:txBody>
          <a:bodyPr wrap="none" rtlCol="0">
            <a:spAutoFit/>
          </a:bodyPr>
          <a:lstStyle/>
          <a:p>
            <a:r>
              <a:rPr lang="en-US" dirty="0"/>
              <a:t>Cell1 PC1 score = (10 * 10) + (0 * 0.5) + … etc… = 12</a:t>
            </a:r>
          </a:p>
          <a:p>
            <a:endParaRPr lang="en-US" dirty="0"/>
          </a:p>
          <a:p>
            <a:r>
              <a:rPr lang="en-US" dirty="0"/>
              <a:t>Cell1 PC2 score = (10 * 3) + (0 * 10) +     … etc… = 6</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67999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This PCA plot shows clusters of cell types.</a:t>
            </a:r>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843280" y="2367280"/>
            <a:ext cx="7754408" cy="4236720"/>
          </a:xfrm>
          <a:prstGeom prst="rect">
            <a:avLst/>
          </a:prstGeom>
        </p:spPr>
      </p:pic>
      <p:sp>
        <p:nvSpPr>
          <p:cNvPr id="5" name="Rectangle 4"/>
          <p:cNvSpPr/>
          <p:nvPr/>
        </p:nvSpPr>
        <p:spPr>
          <a:xfrm>
            <a:off x="826180" y="2355368"/>
            <a:ext cx="7772400" cy="4170362"/>
          </a:xfrm>
          <a:prstGeom prst="rect">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543220" y="1722678"/>
            <a:ext cx="4389120" cy="1754327"/>
          </a:xfrm>
          <a:prstGeom prst="rect">
            <a:avLst/>
          </a:prstGeom>
          <a:solidFill>
            <a:srgbClr val="FFFFFF"/>
          </a:solidFill>
        </p:spPr>
        <p:txBody>
          <a:bodyPr wrap="square" rtlCol="0">
            <a:spAutoFit/>
          </a:bodyPr>
          <a:lstStyle/>
          <a:p>
            <a:r>
              <a:rPr lang="en-US" dirty="0"/>
              <a:t>How does transcription from 10,000 genes get compressed to a single dot on a graph?</a:t>
            </a:r>
          </a:p>
          <a:p>
            <a:endParaRPr lang="en-US" dirty="0"/>
          </a:p>
          <a:p>
            <a:r>
              <a:rPr lang="en-US" dirty="0"/>
              <a:t>PCA is a method for compressing a lot of data into something that captures the essence of the original data.</a:t>
            </a:r>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29638408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49284" y="5659120"/>
            <a:ext cx="4982103" cy="923330"/>
          </a:xfrm>
          <a:prstGeom prst="rect">
            <a:avLst/>
          </a:prstGeom>
          <a:noFill/>
        </p:spPr>
        <p:txBody>
          <a:bodyPr wrap="none" rtlCol="0">
            <a:spAutoFit/>
          </a:bodyPr>
          <a:lstStyle/>
          <a:p>
            <a:r>
              <a:rPr lang="en-US" dirty="0"/>
              <a:t>Cell1 PC1 score = (10 * 10) + (0 * 0.5) + … etc… = 12</a:t>
            </a:r>
          </a:p>
          <a:p>
            <a:endParaRPr lang="en-US" dirty="0"/>
          </a:p>
          <a:p>
            <a:r>
              <a:rPr lang="en-US" dirty="0"/>
              <a:t>Cell1 PC2 score = (10 * 3) + (0 * 10) +     … etc… = 6</a:t>
            </a:r>
          </a:p>
        </p:txBody>
      </p:sp>
      <p:sp>
        <p:nvSpPr>
          <p:cNvPr id="9" name="TextBox 8"/>
          <p:cNvSpPr txBox="1"/>
          <p:nvPr/>
        </p:nvSpPr>
        <p:spPr>
          <a:xfrm>
            <a:off x="1265740" y="2585096"/>
            <a:ext cx="1080375" cy="400110"/>
          </a:xfrm>
          <a:prstGeom prst="rect">
            <a:avLst/>
          </a:prstGeom>
          <a:noFill/>
        </p:spPr>
        <p:txBody>
          <a:bodyPr wrap="square" rtlCol="0">
            <a:spAutoFit/>
          </a:bodyPr>
          <a:lstStyle/>
          <a:p>
            <a:pPr algn="ctr"/>
            <a:r>
              <a:rPr lang="en-US" sz="2000" dirty="0"/>
              <a:t>PC2</a:t>
            </a:r>
          </a:p>
        </p:txBody>
      </p:sp>
      <p:sp>
        <p:nvSpPr>
          <p:cNvPr id="10" name="TextBox 9"/>
          <p:cNvSpPr txBox="1"/>
          <p:nvPr/>
        </p:nvSpPr>
        <p:spPr>
          <a:xfrm>
            <a:off x="4523453" y="4471456"/>
            <a:ext cx="1080375" cy="400110"/>
          </a:xfrm>
          <a:prstGeom prst="rect">
            <a:avLst/>
          </a:prstGeom>
          <a:noFill/>
        </p:spPr>
        <p:txBody>
          <a:bodyPr wrap="square" rtlCol="0">
            <a:spAutoFit/>
          </a:bodyPr>
          <a:lstStyle/>
          <a:p>
            <a:pPr algn="ctr"/>
            <a:r>
              <a:rPr lang="en-US" sz="2000" dirty="0"/>
              <a:t>PC1</a:t>
            </a:r>
          </a:p>
        </p:txBody>
      </p:sp>
      <p:grpSp>
        <p:nvGrpSpPr>
          <p:cNvPr id="12" name="Group 11"/>
          <p:cNvGrpSpPr/>
          <p:nvPr/>
        </p:nvGrpSpPr>
        <p:grpSpPr>
          <a:xfrm>
            <a:off x="2687079" y="1353839"/>
            <a:ext cx="4525084" cy="2760751"/>
            <a:chOff x="2020455" y="2089725"/>
            <a:chExt cx="5715019" cy="3486730"/>
          </a:xfrm>
        </p:grpSpPr>
        <p:sp>
          <p:nvSpPr>
            <p:cNvPr id="13" name="Rectangle 12"/>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Oval 14"/>
          <p:cNvSpPr/>
          <p:nvPr/>
        </p:nvSpPr>
        <p:spPr>
          <a:xfrm>
            <a:off x="6283128" y="2157597"/>
            <a:ext cx="323749" cy="3237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TextBox 15"/>
          <p:cNvSpPr txBox="1"/>
          <p:nvPr/>
        </p:nvSpPr>
        <p:spPr>
          <a:xfrm>
            <a:off x="6105063" y="1788265"/>
            <a:ext cx="697727" cy="369332"/>
          </a:xfrm>
          <a:prstGeom prst="rect">
            <a:avLst/>
          </a:prstGeom>
          <a:noFill/>
        </p:spPr>
        <p:txBody>
          <a:bodyPr wrap="none" rtlCol="0">
            <a:spAutoFit/>
          </a:bodyPr>
          <a:lstStyle/>
          <a:p>
            <a:r>
              <a:rPr lang="en-US" dirty="0"/>
              <a:t>Cell 1</a:t>
            </a:r>
          </a:p>
        </p:txBody>
      </p:sp>
      <p:cxnSp>
        <p:nvCxnSpPr>
          <p:cNvPr id="17" name="Straight Connector 16"/>
          <p:cNvCxnSpPr/>
          <p:nvPr/>
        </p:nvCxnSpPr>
        <p:spPr>
          <a:xfrm flipV="1">
            <a:off x="6465441"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2603391" y="2260346"/>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2603391" y="3210494"/>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426303" y="4245829"/>
            <a:ext cx="275661" cy="307777"/>
          </a:xfrm>
          <a:prstGeom prst="rect">
            <a:avLst/>
          </a:prstGeom>
          <a:noFill/>
        </p:spPr>
        <p:txBody>
          <a:bodyPr wrap="none" rtlCol="0">
            <a:spAutoFit/>
          </a:bodyPr>
          <a:lstStyle/>
          <a:p>
            <a:r>
              <a:rPr lang="en-US" sz="1400" dirty="0"/>
              <a:t>3</a:t>
            </a:r>
          </a:p>
        </p:txBody>
      </p:sp>
      <p:sp>
        <p:nvSpPr>
          <p:cNvPr id="21" name="TextBox 20"/>
          <p:cNvSpPr txBox="1"/>
          <p:nvPr/>
        </p:nvSpPr>
        <p:spPr>
          <a:xfrm>
            <a:off x="4395265" y="4245829"/>
            <a:ext cx="275661" cy="307777"/>
          </a:xfrm>
          <a:prstGeom prst="rect">
            <a:avLst/>
          </a:prstGeom>
          <a:noFill/>
        </p:spPr>
        <p:txBody>
          <a:bodyPr wrap="none" rtlCol="0">
            <a:spAutoFit/>
          </a:bodyPr>
          <a:lstStyle/>
          <a:p>
            <a:r>
              <a:rPr lang="en-US" sz="1400" dirty="0"/>
              <a:t>6</a:t>
            </a:r>
          </a:p>
        </p:txBody>
      </p:sp>
      <p:sp>
        <p:nvSpPr>
          <p:cNvPr id="22" name="TextBox 21"/>
          <p:cNvSpPr txBox="1"/>
          <p:nvPr/>
        </p:nvSpPr>
        <p:spPr>
          <a:xfrm>
            <a:off x="5364214" y="4245829"/>
            <a:ext cx="275661" cy="307777"/>
          </a:xfrm>
          <a:prstGeom prst="rect">
            <a:avLst/>
          </a:prstGeom>
          <a:noFill/>
        </p:spPr>
        <p:txBody>
          <a:bodyPr wrap="none" rtlCol="0">
            <a:spAutoFit/>
          </a:bodyPr>
          <a:lstStyle/>
          <a:p>
            <a:r>
              <a:rPr lang="en-US" sz="1400" dirty="0"/>
              <a:t>9</a:t>
            </a:r>
          </a:p>
        </p:txBody>
      </p:sp>
      <p:sp>
        <p:nvSpPr>
          <p:cNvPr id="23" name="TextBox 22"/>
          <p:cNvSpPr txBox="1"/>
          <p:nvPr/>
        </p:nvSpPr>
        <p:spPr>
          <a:xfrm>
            <a:off x="6286147" y="4245829"/>
            <a:ext cx="366657" cy="307777"/>
          </a:xfrm>
          <a:prstGeom prst="rect">
            <a:avLst/>
          </a:prstGeom>
          <a:noFill/>
        </p:spPr>
        <p:txBody>
          <a:bodyPr wrap="none" rtlCol="0">
            <a:spAutoFit/>
          </a:bodyPr>
          <a:lstStyle/>
          <a:p>
            <a:r>
              <a:rPr lang="en-US" sz="1400" dirty="0"/>
              <a:t>12</a:t>
            </a:r>
          </a:p>
        </p:txBody>
      </p:sp>
      <p:cxnSp>
        <p:nvCxnSpPr>
          <p:cNvPr id="24" name="Straight Connector 23"/>
          <p:cNvCxnSpPr/>
          <p:nvPr/>
        </p:nvCxnSpPr>
        <p:spPr>
          <a:xfrm flipV="1">
            <a:off x="5498359"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531277"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3564195"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40969" y="2157378"/>
            <a:ext cx="275661" cy="307777"/>
          </a:xfrm>
          <a:prstGeom prst="rect">
            <a:avLst/>
          </a:prstGeom>
          <a:noFill/>
        </p:spPr>
        <p:txBody>
          <a:bodyPr wrap="none" rtlCol="0">
            <a:spAutoFit/>
          </a:bodyPr>
          <a:lstStyle/>
          <a:p>
            <a:r>
              <a:rPr lang="en-US" sz="1400" dirty="0"/>
              <a:t>6</a:t>
            </a:r>
          </a:p>
        </p:txBody>
      </p:sp>
      <p:sp>
        <p:nvSpPr>
          <p:cNvPr id="28" name="TextBox 27"/>
          <p:cNvSpPr txBox="1"/>
          <p:nvPr/>
        </p:nvSpPr>
        <p:spPr>
          <a:xfrm>
            <a:off x="2240969" y="3107529"/>
            <a:ext cx="275661" cy="307777"/>
          </a:xfrm>
          <a:prstGeom prst="rect">
            <a:avLst/>
          </a:prstGeom>
          <a:noFill/>
        </p:spPr>
        <p:txBody>
          <a:bodyPr wrap="none" rtlCol="0">
            <a:spAutoFit/>
          </a:bodyPr>
          <a:lstStyle/>
          <a:p>
            <a:r>
              <a:rPr lang="en-US" sz="1400" dirty="0"/>
              <a:t>3</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4619809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65740" y="2585096"/>
            <a:ext cx="1080375" cy="400110"/>
          </a:xfrm>
          <a:prstGeom prst="rect">
            <a:avLst/>
          </a:prstGeom>
          <a:noFill/>
        </p:spPr>
        <p:txBody>
          <a:bodyPr wrap="square" rtlCol="0">
            <a:spAutoFit/>
          </a:bodyPr>
          <a:lstStyle/>
          <a:p>
            <a:pPr algn="ctr"/>
            <a:r>
              <a:rPr lang="en-US" sz="2000" dirty="0"/>
              <a:t>PC2</a:t>
            </a:r>
          </a:p>
        </p:txBody>
      </p:sp>
      <p:sp>
        <p:nvSpPr>
          <p:cNvPr id="10" name="TextBox 9"/>
          <p:cNvSpPr txBox="1"/>
          <p:nvPr/>
        </p:nvSpPr>
        <p:spPr>
          <a:xfrm>
            <a:off x="4523453" y="4471456"/>
            <a:ext cx="1080375" cy="400110"/>
          </a:xfrm>
          <a:prstGeom prst="rect">
            <a:avLst/>
          </a:prstGeom>
          <a:noFill/>
        </p:spPr>
        <p:txBody>
          <a:bodyPr wrap="square" rtlCol="0">
            <a:spAutoFit/>
          </a:bodyPr>
          <a:lstStyle/>
          <a:p>
            <a:pPr algn="ctr"/>
            <a:r>
              <a:rPr lang="en-US" sz="2000" dirty="0"/>
              <a:t>PC1</a:t>
            </a:r>
          </a:p>
        </p:txBody>
      </p:sp>
      <p:grpSp>
        <p:nvGrpSpPr>
          <p:cNvPr id="12" name="Group 11"/>
          <p:cNvGrpSpPr/>
          <p:nvPr/>
        </p:nvGrpSpPr>
        <p:grpSpPr>
          <a:xfrm>
            <a:off x="2687079" y="1353839"/>
            <a:ext cx="4525084" cy="2760751"/>
            <a:chOff x="2020455" y="2089725"/>
            <a:chExt cx="5715019" cy="3486730"/>
          </a:xfrm>
        </p:grpSpPr>
        <p:sp>
          <p:nvSpPr>
            <p:cNvPr id="13" name="Rectangle 12"/>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Oval 14"/>
          <p:cNvSpPr/>
          <p:nvPr/>
        </p:nvSpPr>
        <p:spPr>
          <a:xfrm>
            <a:off x="6283128" y="2157597"/>
            <a:ext cx="323749" cy="3237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TextBox 15"/>
          <p:cNvSpPr txBox="1"/>
          <p:nvPr/>
        </p:nvSpPr>
        <p:spPr>
          <a:xfrm>
            <a:off x="6105063" y="1788265"/>
            <a:ext cx="697727" cy="369332"/>
          </a:xfrm>
          <a:prstGeom prst="rect">
            <a:avLst/>
          </a:prstGeom>
          <a:noFill/>
        </p:spPr>
        <p:txBody>
          <a:bodyPr wrap="none" rtlCol="0">
            <a:spAutoFit/>
          </a:bodyPr>
          <a:lstStyle/>
          <a:p>
            <a:r>
              <a:rPr lang="en-US" dirty="0"/>
              <a:t>Cell 1</a:t>
            </a:r>
          </a:p>
        </p:txBody>
      </p:sp>
      <p:cxnSp>
        <p:nvCxnSpPr>
          <p:cNvPr id="17" name="Straight Connector 16"/>
          <p:cNvCxnSpPr/>
          <p:nvPr/>
        </p:nvCxnSpPr>
        <p:spPr>
          <a:xfrm flipV="1">
            <a:off x="6465441"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2603391" y="2260346"/>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2603391" y="3210494"/>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426303" y="4245829"/>
            <a:ext cx="275661" cy="307777"/>
          </a:xfrm>
          <a:prstGeom prst="rect">
            <a:avLst/>
          </a:prstGeom>
          <a:noFill/>
        </p:spPr>
        <p:txBody>
          <a:bodyPr wrap="none" rtlCol="0">
            <a:spAutoFit/>
          </a:bodyPr>
          <a:lstStyle/>
          <a:p>
            <a:r>
              <a:rPr lang="en-US" sz="1400" dirty="0"/>
              <a:t>3</a:t>
            </a:r>
          </a:p>
        </p:txBody>
      </p:sp>
      <p:sp>
        <p:nvSpPr>
          <p:cNvPr id="21" name="TextBox 20"/>
          <p:cNvSpPr txBox="1"/>
          <p:nvPr/>
        </p:nvSpPr>
        <p:spPr>
          <a:xfrm>
            <a:off x="4395265" y="4245829"/>
            <a:ext cx="275661" cy="307777"/>
          </a:xfrm>
          <a:prstGeom prst="rect">
            <a:avLst/>
          </a:prstGeom>
          <a:noFill/>
        </p:spPr>
        <p:txBody>
          <a:bodyPr wrap="none" rtlCol="0">
            <a:spAutoFit/>
          </a:bodyPr>
          <a:lstStyle/>
          <a:p>
            <a:r>
              <a:rPr lang="en-US" sz="1400" dirty="0"/>
              <a:t>6</a:t>
            </a:r>
          </a:p>
        </p:txBody>
      </p:sp>
      <p:sp>
        <p:nvSpPr>
          <p:cNvPr id="22" name="TextBox 21"/>
          <p:cNvSpPr txBox="1"/>
          <p:nvPr/>
        </p:nvSpPr>
        <p:spPr>
          <a:xfrm>
            <a:off x="5364214" y="4245829"/>
            <a:ext cx="275661" cy="307777"/>
          </a:xfrm>
          <a:prstGeom prst="rect">
            <a:avLst/>
          </a:prstGeom>
          <a:noFill/>
        </p:spPr>
        <p:txBody>
          <a:bodyPr wrap="none" rtlCol="0">
            <a:spAutoFit/>
          </a:bodyPr>
          <a:lstStyle/>
          <a:p>
            <a:r>
              <a:rPr lang="en-US" sz="1400" dirty="0"/>
              <a:t>9</a:t>
            </a:r>
          </a:p>
        </p:txBody>
      </p:sp>
      <p:sp>
        <p:nvSpPr>
          <p:cNvPr id="23" name="TextBox 22"/>
          <p:cNvSpPr txBox="1"/>
          <p:nvPr/>
        </p:nvSpPr>
        <p:spPr>
          <a:xfrm>
            <a:off x="6286147" y="4245829"/>
            <a:ext cx="366657" cy="307777"/>
          </a:xfrm>
          <a:prstGeom prst="rect">
            <a:avLst/>
          </a:prstGeom>
          <a:noFill/>
        </p:spPr>
        <p:txBody>
          <a:bodyPr wrap="none" rtlCol="0">
            <a:spAutoFit/>
          </a:bodyPr>
          <a:lstStyle/>
          <a:p>
            <a:r>
              <a:rPr lang="en-US" sz="1400" dirty="0"/>
              <a:t>12</a:t>
            </a:r>
          </a:p>
        </p:txBody>
      </p:sp>
      <p:cxnSp>
        <p:nvCxnSpPr>
          <p:cNvPr id="24" name="Straight Connector 23"/>
          <p:cNvCxnSpPr/>
          <p:nvPr/>
        </p:nvCxnSpPr>
        <p:spPr>
          <a:xfrm flipV="1">
            <a:off x="5498359"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531277"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3564195"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40969" y="2157378"/>
            <a:ext cx="275661" cy="307777"/>
          </a:xfrm>
          <a:prstGeom prst="rect">
            <a:avLst/>
          </a:prstGeom>
          <a:noFill/>
        </p:spPr>
        <p:txBody>
          <a:bodyPr wrap="none" rtlCol="0">
            <a:spAutoFit/>
          </a:bodyPr>
          <a:lstStyle/>
          <a:p>
            <a:r>
              <a:rPr lang="en-US" sz="1400" dirty="0"/>
              <a:t>6</a:t>
            </a:r>
          </a:p>
        </p:txBody>
      </p:sp>
      <p:sp>
        <p:nvSpPr>
          <p:cNvPr id="28" name="TextBox 27"/>
          <p:cNvSpPr txBox="1"/>
          <p:nvPr/>
        </p:nvSpPr>
        <p:spPr>
          <a:xfrm>
            <a:off x="2240969" y="3107529"/>
            <a:ext cx="275661" cy="307777"/>
          </a:xfrm>
          <a:prstGeom prst="rect">
            <a:avLst/>
          </a:prstGeom>
          <a:noFill/>
        </p:spPr>
        <p:txBody>
          <a:bodyPr wrap="none" rtlCol="0">
            <a:spAutoFit/>
          </a:bodyPr>
          <a:lstStyle/>
          <a:p>
            <a:r>
              <a:rPr lang="en-US" sz="1400" dirty="0"/>
              <a:t>3</a:t>
            </a:r>
          </a:p>
        </p:txBody>
      </p:sp>
      <p:sp>
        <p:nvSpPr>
          <p:cNvPr id="2" name="TextBox 1"/>
          <p:cNvSpPr txBox="1"/>
          <p:nvPr/>
        </p:nvSpPr>
        <p:spPr>
          <a:xfrm>
            <a:off x="3292494" y="5289788"/>
            <a:ext cx="2993653" cy="369332"/>
          </a:xfrm>
          <a:prstGeom prst="rect">
            <a:avLst/>
          </a:prstGeom>
          <a:noFill/>
        </p:spPr>
        <p:txBody>
          <a:bodyPr wrap="none" rtlCol="0">
            <a:spAutoFit/>
          </a:bodyPr>
          <a:lstStyle/>
          <a:p>
            <a:r>
              <a:rPr lang="en-US" dirty="0"/>
              <a:t>Now calculate scores for Cell2</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3951777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49284" y="5659120"/>
            <a:ext cx="4781590" cy="923330"/>
          </a:xfrm>
          <a:prstGeom prst="rect">
            <a:avLst/>
          </a:prstGeom>
          <a:noFill/>
        </p:spPr>
        <p:txBody>
          <a:bodyPr wrap="none" rtlCol="0">
            <a:spAutoFit/>
          </a:bodyPr>
          <a:lstStyle/>
          <a:p>
            <a:r>
              <a:rPr lang="en-US" dirty="0"/>
              <a:t>Cell2 PC1 score = (8 * 10) + (2 * 0.5) + … etc… = 2</a:t>
            </a:r>
          </a:p>
          <a:p>
            <a:endParaRPr lang="en-US" dirty="0"/>
          </a:p>
          <a:p>
            <a:r>
              <a:rPr lang="en-US" dirty="0"/>
              <a:t>Cell2 PC2 score = (8 * 3) + (2 * 10) +     … etc… = 8</a:t>
            </a:r>
          </a:p>
        </p:txBody>
      </p:sp>
      <p:sp>
        <p:nvSpPr>
          <p:cNvPr id="9" name="TextBox 8"/>
          <p:cNvSpPr txBox="1"/>
          <p:nvPr/>
        </p:nvSpPr>
        <p:spPr>
          <a:xfrm>
            <a:off x="1265740" y="2585096"/>
            <a:ext cx="1080375" cy="400110"/>
          </a:xfrm>
          <a:prstGeom prst="rect">
            <a:avLst/>
          </a:prstGeom>
          <a:noFill/>
        </p:spPr>
        <p:txBody>
          <a:bodyPr wrap="square" rtlCol="0">
            <a:spAutoFit/>
          </a:bodyPr>
          <a:lstStyle/>
          <a:p>
            <a:pPr algn="ctr"/>
            <a:r>
              <a:rPr lang="en-US" sz="2000" dirty="0"/>
              <a:t>PC2</a:t>
            </a:r>
          </a:p>
        </p:txBody>
      </p:sp>
      <p:sp>
        <p:nvSpPr>
          <p:cNvPr id="10" name="TextBox 9"/>
          <p:cNvSpPr txBox="1"/>
          <p:nvPr/>
        </p:nvSpPr>
        <p:spPr>
          <a:xfrm>
            <a:off x="4523453" y="4471456"/>
            <a:ext cx="1080375" cy="400110"/>
          </a:xfrm>
          <a:prstGeom prst="rect">
            <a:avLst/>
          </a:prstGeom>
          <a:noFill/>
        </p:spPr>
        <p:txBody>
          <a:bodyPr wrap="square" rtlCol="0">
            <a:spAutoFit/>
          </a:bodyPr>
          <a:lstStyle/>
          <a:p>
            <a:pPr algn="ctr"/>
            <a:r>
              <a:rPr lang="en-US" sz="2000" dirty="0"/>
              <a:t>PC1</a:t>
            </a:r>
          </a:p>
        </p:txBody>
      </p:sp>
      <p:grpSp>
        <p:nvGrpSpPr>
          <p:cNvPr id="12" name="Group 11"/>
          <p:cNvGrpSpPr/>
          <p:nvPr/>
        </p:nvGrpSpPr>
        <p:grpSpPr>
          <a:xfrm>
            <a:off x="2687079" y="1353839"/>
            <a:ext cx="4525084" cy="2760751"/>
            <a:chOff x="2020455" y="2089725"/>
            <a:chExt cx="5715019" cy="3486730"/>
          </a:xfrm>
        </p:grpSpPr>
        <p:sp>
          <p:nvSpPr>
            <p:cNvPr id="13" name="Rectangle 12"/>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Oval 14"/>
          <p:cNvSpPr/>
          <p:nvPr/>
        </p:nvSpPr>
        <p:spPr>
          <a:xfrm>
            <a:off x="6283128" y="2157597"/>
            <a:ext cx="323749" cy="3237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TextBox 15"/>
          <p:cNvSpPr txBox="1"/>
          <p:nvPr/>
        </p:nvSpPr>
        <p:spPr>
          <a:xfrm>
            <a:off x="6105063" y="1788265"/>
            <a:ext cx="697727" cy="369332"/>
          </a:xfrm>
          <a:prstGeom prst="rect">
            <a:avLst/>
          </a:prstGeom>
          <a:noFill/>
        </p:spPr>
        <p:txBody>
          <a:bodyPr wrap="none" rtlCol="0">
            <a:spAutoFit/>
          </a:bodyPr>
          <a:lstStyle/>
          <a:p>
            <a:r>
              <a:rPr lang="en-US" dirty="0"/>
              <a:t>Cell 1</a:t>
            </a:r>
          </a:p>
        </p:txBody>
      </p:sp>
      <p:cxnSp>
        <p:nvCxnSpPr>
          <p:cNvPr id="17" name="Straight Connector 16"/>
          <p:cNvCxnSpPr/>
          <p:nvPr/>
        </p:nvCxnSpPr>
        <p:spPr>
          <a:xfrm flipV="1">
            <a:off x="6465441"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2603391" y="2260346"/>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2603391" y="3210494"/>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426303" y="4245829"/>
            <a:ext cx="275661" cy="307777"/>
          </a:xfrm>
          <a:prstGeom prst="rect">
            <a:avLst/>
          </a:prstGeom>
          <a:noFill/>
        </p:spPr>
        <p:txBody>
          <a:bodyPr wrap="none" rtlCol="0">
            <a:spAutoFit/>
          </a:bodyPr>
          <a:lstStyle/>
          <a:p>
            <a:r>
              <a:rPr lang="en-US" sz="1400" dirty="0"/>
              <a:t>3</a:t>
            </a:r>
          </a:p>
        </p:txBody>
      </p:sp>
      <p:sp>
        <p:nvSpPr>
          <p:cNvPr id="21" name="TextBox 20"/>
          <p:cNvSpPr txBox="1"/>
          <p:nvPr/>
        </p:nvSpPr>
        <p:spPr>
          <a:xfrm>
            <a:off x="4395265" y="4245829"/>
            <a:ext cx="275661" cy="307777"/>
          </a:xfrm>
          <a:prstGeom prst="rect">
            <a:avLst/>
          </a:prstGeom>
          <a:noFill/>
        </p:spPr>
        <p:txBody>
          <a:bodyPr wrap="none" rtlCol="0">
            <a:spAutoFit/>
          </a:bodyPr>
          <a:lstStyle/>
          <a:p>
            <a:r>
              <a:rPr lang="en-US" sz="1400" dirty="0"/>
              <a:t>6</a:t>
            </a:r>
          </a:p>
        </p:txBody>
      </p:sp>
      <p:sp>
        <p:nvSpPr>
          <p:cNvPr id="22" name="TextBox 21"/>
          <p:cNvSpPr txBox="1"/>
          <p:nvPr/>
        </p:nvSpPr>
        <p:spPr>
          <a:xfrm>
            <a:off x="5364214" y="4245829"/>
            <a:ext cx="275661" cy="307777"/>
          </a:xfrm>
          <a:prstGeom prst="rect">
            <a:avLst/>
          </a:prstGeom>
          <a:noFill/>
        </p:spPr>
        <p:txBody>
          <a:bodyPr wrap="none" rtlCol="0">
            <a:spAutoFit/>
          </a:bodyPr>
          <a:lstStyle/>
          <a:p>
            <a:r>
              <a:rPr lang="en-US" sz="1400" dirty="0"/>
              <a:t>9</a:t>
            </a:r>
          </a:p>
        </p:txBody>
      </p:sp>
      <p:sp>
        <p:nvSpPr>
          <p:cNvPr id="23" name="TextBox 22"/>
          <p:cNvSpPr txBox="1"/>
          <p:nvPr/>
        </p:nvSpPr>
        <p:spPr>
          <a:xfrm>
            <a:off x="6286147" y="4245829"/>
            <a:ext cx="366657" cy="307777"/>
          </a:xfrm>
          <a:prstGeom prst="rect">
            <a:avLst/>
          </a:prstGeom>
          <a:noFill/>
        </p:spPr>
        <p:txBody>
          <a:bodyPr wrap="none" rtlCol="0">
            <a:spAutoFit/>
          </a:bodyPr>
          <a:lstStyle/>
          <a:p>
            <a:r>
              <a:rPr lang="en-US" sz="1400" dirty="0"/>
              <a:t>12</a:t>
            </a:r>
          </a:p>
        </p:txBody>
      </p:sp>
      <p:cxnSp>
        <p:nvCxnSpPr>
          <p:cNvPr id="24" name="Straight Connector 23"/>
          <p:cNvCxnSpPr/>
          <p:nvPr/>
        </p:nvCxnSpPr>
        <p:spPr>
          <a:xfrm flipV="1">
            <a:off x="5498359"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531277"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3564195"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40969" y="2157378"/>
            <a:ext cx="275661" cy="307777"/>
          </a:xfrm>
          <a:prstGeom prst="rect">
            <a:avLst/>
          </a:prstGeom>
          <a:noFill/>
        </p:spPr>
        <p:txBody>
          <a:bodyPr wrap="none" rtlCol="0">
            <a:spAutoFit/>
          </a:bodyPr>
          <a:lstStyle/>
          <a:p>
            <a:r>
              <a:rPr lang="en-US" sz="1400" dirty="0"/>
              <a:t>6</a:t>
            </a:r>
          </a:p>
        </p:txBody>
      </p:sp>
      <p:sp>
        <p:nvSpPr>
          <p:cNvPr id="28" name="TextBox 27"/>
          <p:cNvSpPr txBox="1"/>
          <p:nvPr/>
        </p:nvSpPr>
        <p:spPr>
          <a:xfrm>
            <a:off x="2240969" y="3107529"/>
            <a:ext cx="275661" cy="307777"/>
          </a:xfrm>
          <a:prstGeom prst="rect">
            <a:avLst/>
          </a:prstGeom>
          <a:noFill/>
        </p:spPr>
        <p:txBody>
          <a:bodyPr wrap="none" rtlCol="0">
            <a:spAutoFit/>
          </a:bodyPr>
          <a:lstStyle/>
          <a:p>
            <a:r>
              <a:rPr lang="en-US" sz="1400" dirty="0"/>
              <a:t>3</a:t>
            </a:r>
          </a:p>
        </p:txBody>
      </p:sp>
      <p:sp>
        <p:nvSpPr>
          <p:cNvPr id="29" name="Oval 28"/>
          <p:cNvSpPr/>
          <p:nvPr/>
        </p:nvSpPr>
        <p:spPr>
          <a:xfrm>
            <a:off x="3028881" y="1609804"/>
            <a:ext cx="323749" cy="323749"/>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0" name="TextBox 29"/>
          <p:cNvSpPr txBox="1"/>
          <p:nvPr/>
        </p:nvSpPr>
        <p:spPr>
          <a:xfrm>
            <a:off x="2791076" y="1240472"/>
            <a:ext cx="697727" cy="369332"/>
          </a:xfrm>
          <a:prstGeom prst="rect">
            <a:avLst/>
          </a:prstGeom>
          <a:noFill/>
        </p:spPr>
        <p:txBody>
          <a:bodyPr wrap="none" rtlCol="0">
            <a:spAutoFit/>
          </a:bodyPr>
          <a:lstStyle/>
          <a:p>
            <a:r>
              <a:rPr lang="en-US" dirty="0"/>
              <a:t>Cell 2</a:t>
            </a:r>
          </a:p>
        </p:txBody>
      </p:sp>
      <p:sp>
        <p:nvSpPr>
          <p:cNvPr id="31" name="TextBox 30"/>
          <p:cNvSpPr txBox="1"/>
          <p:nvPr/>
        </p:nvSpPr>
        <p:spPr>
          <a:xfrm>
            <a:off x="3292494" y="5289788"/>
            <a:ext cx="2993653" cy="369332"/>
          </a:xfrm>
          <a:prstGeom prst="rect">
            <a:avLst/>
          </a:prstGeom>
          <a:noFill/>
        </p:spPr>
        <p:txBody>
          <a:bodyPr wrap="none" rtlCol="0">
            <a:spAutoFit/>
          </a:bodyPr>
          <a:lstStyle/>
          <a:p>
            <a:r>
              <a:rPr lang="en-US" dirty="0"/>
              <a:t>Now calculate scores for Cell2</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96194423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65740" y="2585096"/>
            <a:ext cx="1080375" cy="400110"/>
          </a:xfrm>
          <a:prstGeom prst="rect">
            <a:avLst/>
          </a:prstGeom>
          <a:noFill/>
        </p:spPr>
        <p:txBody>
          <a:bodyPr wrap="square" rtlCol="0">
            <a:spAutoFit/>
          </a:bodyPr>
          <a:lstStyle/>
          <a:p>
            <a:pPr algn="ctr"/>
            <a:r>
              <a:rPr lang="en-US" sz="2000" dirty="0"/>
              <a:t>PC2</a:t>
            </a:r>
          </a:p>
        </p:txBody>
      </p:sp>
      <p:sp>
        <p:nvSpPr>
          <p:cNvPr id="10" name="TextBox 9"/>
          <p:cNvSpPr txBox="1"/>
          <p:nvPr/>
        </p:nvSpPr>
        <p:spPr>
          <a:xfrm>
            <a:off x="4523453" y="4471456"/>
            <a:ext cx="1080375" cy="400110"/>
          </a:xfrm>
          <a:prstGeom prst="rect">
            <a:avLst/>
          </a:prstGeom>
          <a:noFill/>
        </p:spPr>
        <p:txBody>
          <a:bodyPr wrap="square" rtlCol="0">
            <a:spAutoFit/>
          </a:bodyPr>
          <a:lstStyle/>
          <a:p>
            <a:pPr algn="ctr"/>
            <a:r>
              <a:rPr lang="en-US" sz="2000" dirty="0"/>
              <a:t>PC1</a:t>
            </a:r>
          </a:p>
        </p:txBody>
      </p:sp>
      <p:grpSp>
        <p:nvGrpSpPr>
          <p:cNvPr id="12" name="Group 11"/>
          <p:cNvGrpSpPr/>
          <p:nvPr/>
        </p:nvGrpSpPr>
        <p:grpSpPr>
          <a:xfrm>
            <a:off x="2687079" y="1353839"/>
            <a:ext cx="4525084" cy="2760751"/>
            <a:chOff x="2020455" y="2089725"/>
            <a:chExt cx="5715019" cy="3486730"/>
          </a:xfrm>
        </p:grpSpPr>
        <p:sp>
          <p:nvSpPr>
            <p:cNvPr id="13" name="Rectangle 12"/>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Oval 14"/>
          <p:cNvSpPr/>
          <p:nvPr/>
        </p:nvSpPr>
        <p:spPr>
          <a:xfrm>
            <a:off x="6283128" y="2157597"/>
            <a:ext cx="323749" cy="3237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TextBox 15"/>
          <p:cNvSpPr txBox="1"/>
          <p:nvPr/>
        </p:nvSpPr>
        <p:spPr>
          <a:xfrm>
            <a:off x="6105063" y="1788265"/>
            <a:ext cx="697727" cy="369332"/>
          </a:xfrm>
          <a:prstGeom prst="rect">
            <a:avLst/>
          </a:prstGeom>
          <a:noFill/>
        </p:spPr>
        <p:txBody>
          <a:bodyPr wrap="none" rtlCol="0">
            <a:spAutoFit/>
          </a:bodyPr>
          <a:lstStyle/>
          <a:p>
            <a:r>
              <a:rPr lang="en-US" dirty="0"/>
              <a:t>Cell 1</a:t>
            </a:r>
          </a:p>
        </p:txBody>
      </p:sp>
      <p:cxnSp>
        <p:nvCxnSpPr>
          <p:cNvPr id="17" name="Straight Connector 16"/>
          <p:cNvCxnSpPr/>
          <p:nvPr/>
        </p:nvCxnSpPr>
        <p:spPr>
          <a:xfrm flipV="1">
            <a:off x="6465441"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2603391" y="2260346"/>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2603391" y="3210494"/>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426303" y="4245829"/>
            <a:ext cx="275661" cy="307777"/>
          </a:xfrm>
          <a:prstGeom prst="rect">
            <a:avLst/>
          </a:prstGeom>
          <a:noFill/>
        </p:spPr>
        <p:txBody>
          <a:bodyPr wrap="none" rtlCol="0">
            <a:spAutoFit/>
          </a:bodyPr>
          <a:lstStyle/>
          <a:p>
            <a:r>
              <a:rPr lang="en-US" sz="1400" dirty="0"/>
              <a:t>3</a:t>
            </a:r>
          </a:p>
        </p:txBody>
      </p:sp>
      <p:sp>
        <p:nvSpPr>
          <p:cNvPr id="21" name="TextBox 20"/>
          <p:cNvSpPr txBox="1"/>
          <p:nvPr/>
        </p:nvSpPr>
        <p:spPr>
          <a:xfrm>
            <a:off x="4395265" y="4245829"/>
            <a:ext cx="275661" cy="307777"/>
          </a:xfrm>
          <a:prstGeom prst="rect">
            <a:avLst/>
          </a:prstGeom>
          <a:noFill/>
        </p:spPr>
        <p:txBody>
          <a:bodyPr wrap="none" rtlCol="0">
            <a:spAutoFit/>
          </a:bodyPr>
          <a:lstStyle/>
          <a:p>
            <a:r>
              <a:rPr lang="en-US" sz="1400" dirty="0"/>
              <a:t>6</a:t>
            </a:r>
          </a:p>
        </p:txBody>
      </p:sp>
      <p:sp>
        <p:nvSpPr>
          <p:cNvPr id="22" name="TextBox 21"/>
          <p:cNvSpPr txBox="1"/>
          <p:nvPr/>
        </p:nvSpPr>
        <p:spPr>
          <a:xfrm>
            <a:off x="5364214" y="4245829"/>
            <a:ext cx="275661" cy="307777"/>
          </a:xfrm>
          <a:prstGeom prst="rect">
            <a:avLst/>
          </a:prstGeom>
          <a:noFill/>
        </p:spPr>
        <p:txBody>
          <a:bodyPr wrap="none" rtlCol="0">
            <a:spAutoFit/>
          </a:bodyPr>
          <a:lstStyle/>
          <a:p>
            <a:r>
              <a:rPr lang="en-US" sz="1400" dirty="0"/>
              <a:t>9</a:t>
            </a:r>
          </a:p>
        </p:txBody>
      </p:sp>
      <p:sp>
        <p:nvSpPr>
          <p:cNvPr id="23" name="TextBox 22"/>
          <p:cNvSpPr txBox="1"/>
          <p:nvPr/>
        </p:nvSpPr>
        <p:spPr>
          <a:xfrm>
            <a:off x="6286147" y="4245829"/>
            <a:ext cx="366657" cy="307777"/>
          </a:xfrm>
          <a:prstGeom prst="rect">
            <a:avLst/>
          </a:prstGeom>
          <a:noFill/>
        </p:spPr>
        <p:txBody>
          <a:bodyPr wrap="none" rtlCol="0">
            <a:spAutoFit/>
          </a:bodyPr>
          <a:lstStyle/>
          <a:p>
            <a:r>
              <a:rPr lang="en-US" sz="1400" dirty="0"/>
              <a:t>12</a:t>
            </a:r>
          </a:p>
        </p:txBody>
      </p:sp>
      <p:cxnSp>
        <p:nvCxnSpPr>
          <p:cNvPr id="24" name="Straight Connector 23"/>
          <p:cNvCxnSpPr/>
          <p:nvPr/>
        </p:nvCxnSpPr>
        <p:spPr>
          <a:xfrm flipV="1">
            <a:off x="5498359"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531277"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3564195"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40969" y="2157378"/>
            <a:ext cx="275661" cy="307777"/>
          </a:xfrm>
          <a:prstGeom prst="rect">
            <a:avLst/>
          </a:prstGeom>
          <a:noFill/>
        </p:spPr>
        <p:txBody>
          <a:bodyPr wrap="none" rtlCol="0">
            <a:spAutoFit/>
          </a:bodyPr>
          <a:lstStyle/>
          <a:p>
            <a:r>
              <a:rPr lang="en-US" sz="1400" dirty="0"/>
              <a:t>6</a:t>
            </a:r>
          </a:p>
        </p:txBody>
      </p:sp>
      <p:sp>
        <p:nvSpPr>
          <p:cNvPr id="28" name="TextBox 27"/>
          <p:cNvSpPr txBox="1"/>
          <p:nvPr/>
        </p:nvSpPr>
        <p:spPr>
          <a:xfrm>
            <a:off x="2240969" y="3107529"/>
            <a:ext cx="275661" cy="307777"/>
          </a:xfrm>
          <a:prstGeom prst="rect">
            <a:avLst/>
          </a:prstGeom>
          <a:noFill/>
        </p:spPr>
        <p:txBody>
          <a:bodyPr wrap="none" rtlCol="0">
            <a:spAutoFit/>
          </a:bodyPr>
          <a:lstStyle/>
          <a:p>
            <a:r>
              <a:rPr lang="en-US" sz="1400" dirty="0"/>
              <a:t>3</a:t>
            </a:r>
          </a:p>
        </p:txBody>
      </p:sp>
      <p:sp>
        <p:nvSpPr>
          <p:cNvPr id="2" name="TextBox 1"/>
          <p:cNvSpPr txBox="1"/>
          <p:nvPr/>
        </p:nvSpPr>
        <p:spPr>
          <a:xfrm>
            <a:off x="2535114" y="5289788"/>
            <a:ext cx="4561034" cy="923330"/>
          </a:xfrm>
          <a:prstGeom prst="rect">
            <a:avLst/>
          </a:prstGeom>
          <a:noFill/>
        </p:spPr>
        <p:txBody>
          <a:bodyPr wrap="square" rtlCol="0">
            <a:spAutoFit/>
          </a:bodyPr>
          <a:lstStyle/>
          <a:p>
            <a:pPr algn="ctr"/>
            <a:r>
              <a:rPr lang="en-US" dirty="0"/>
              <a:t>If we sequenced a third cell, and its transcription was similar to cell 1, it would get scores similar to cell 1’s.</a:t>
            </a:r>
          </a:p>
        </p:txBody>
      </p:sp>
      <p:sp>
        <p:nvSpPr>
          <p:cNvPr id="29" name="Oval 28"/>
          <p:cNvSpPr/>
          <p:nvPr/>
        </p:nvSpPr>
        <p:spPr>
          <a:xfrm>
            <a:off x="3028881" y="1609804"/>
            <a:ext cx="323749" cy="323749"/>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0" name="TextBox 29"/>
          <p:cNvSpPr txBox="1"/>
          <p:nvPr/>
        </p:nvSpPr>
        <p:spPr>
          <a:xfrm>
            <a:off x="2791076" y="1240472"/>
            <a:ext cx="697727" cy="369332"/>
          </a:xfrm>
          <a:prstGeom prst="rect">
            <a:avLst/>
          </a:prstGeom>
          <a:noFill/>
        </p:spPr>
        <p:txBody>
          <a:bodyPr wrap="none" rtlCol="0">
            <a:spAutoFit/>
          </a:bodyPr>
          <a:lstStyle/>
          <a:p>
            <a:r>
              <a:rPr lang="en-US" dirty="0"/>
              <a:t>Cell 2</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7527543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65740" y="2585096"/>
            <a:ext cx="1080375" cy="400110"/>
          </a:xfrm>
          <a:prstGeom prst="rect">
            <a:avLst/>
          </a:prstGeom>
          <a:noFill/>
        </p:spPr>
        <p:txBody>
          <a:bodyPr wrap="square" rtlCol="0">
            <a:spAutoFit/>
          </a:bodyPr>
          <a:lstStyle/>
          <a:p>
            <a:pPr algn="ctr"/>
            <a:r>
              <a:rPr lang="en-US" sz="2000" dirty="0"/>
              <a:t>PC2</a:t>
            </a:r>
          </a:p>
        </p:txBody>
      </p:sp>
      <p:sp>
        <p:nvSpPr>
          <p:cNvPr id="10" name="TextBox 9"/>
          <p:cNvSpPr txBox="1"/>
          <p:nvPr/>
        </p:nvSpPr>
        <p:spPr>
          <a:xfrm>
            <a:off x="4523453" y="4471456"/>
            <a:ext cx="1080375" cy="400110"/>
          </a:xfrm>
          <a:prstGeom prst="rect">
            <a:avLst/>
          </a:prstGeom>
          <a:noFill/>
        </p:spPr>
        <p:txBody>
          <a:bodyPr wrap="square" rtlCol="0">
            <a:spAutoFit/>
          </a:bodyPr>
          <a:lstStyle/>
          <a:p>
            <a:pPr algn="ctr"/>
            <a:r>
              <a:rPr lang="en-US" sz="2000" dirty="0"/>
              <a:t>PC1</a:t>
            </a:r>
          </a:p>
        </p:txBody>
      </p:sp>
      <p:grpSp>
        <p:nvGrpSpPr>
          <p:cNvPr id="12" name="Group 11"/>
          <p:cNvGrpSpPr/>
          <p:nvPr/>
        </p:nvGrpSpPr>
        <p:grpSpPr>
          <a:xfrm>
            <a:off x="2687079" y="1353839"/>
            <a:ext cx="4525084" cy="2760751"/>
            <a:chOff x="2020455" y="2089725"/>
            <a:chExt cx="5715019" cy="3486730"/>
          </a:xfrm>
        </p:grpSpPr>
        <p:sp>
          <p:nvSpPr>
            <p:cNvPr id="13" name="Rectangle 12"/>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Oval 14"/>
          <p:cNvSpPr/>
          <p:nvPr/>
        </p:nvSpPr>
        <p:spPr>
          <a:xfrm>
            <a:off x="6283128" y="2157597"/>
            <a:ext cx="323749" cy="3237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TextBox 15"/>
          <p:cNvSpPr txBox="1"/>
          <p:nvPr/>
        </p:nvSpPr>
        <p:spPr>
          <a:xfrm>
            <a:off x="6105063" y="1788265"/>
            <a:ext cx="697727" cy="369332"/>
          </a:xfrm>
          <a:prstGeom prst="rect">
            <a:avLst/>
          </a:prstGeom>
          <a:noFill/>
        </p:spPr>
        <p:txBody>
          <a:bodyPr wrap="none" rtlCol="0">
            <a:spAutoFit/>
          </a:bodyPr>
          <a:lstStyle/>
          <a:p>
            <a:r>
              <a:rPr lang="en-US" dirty="0"/>
              <a:t>Cell 1</a:t>
            </a:r>
          </a:p>
        </p:txBody>
      </p:sp>
      <p:cxnSp>
        <p:nvCxnSpPr>
          <p:cNvPr id="17" name="Straight Connector 16"/>
          <p:cNvCxnSpPr/>
          <p:nvPr/>
        </p:nvCxnSpPr>
        <p:spPr>
          <a:xfrm flipV="1">
            <a:off x="6465441"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2603391" y="2260346"/>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2603391" y="3210494"/>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426303" y="4245829"/>
            <a:ext cx="275661" cy="307777"/>
          </a:xfrm>
          <a:prstGeom prst="rect">
            <a:avLst/>
          </a:prstGeom>
          <a:noFill/>
        </p:spPr>
        <p:txBody>
          <a:bodyPr wrap="none" rtlCol="0">
            <a:spAutoFit/>
          </a:bodyPr>
          <a:lstStyle/>
          <a:p>
            <a:r>
              <a:rPr lang="en-US" sz="1400" dirty="0"/>
              <a:t>3</a:t>
            </a:r>
          </a:p>
        </p:txBody>
      </p:sp>
      <p:sp>
        <p:nvSpPr>
          <p:cNvPr id="21" name="TextBox 20"/>
          <p:cNvSpPr txBox="1"/>
          <p:nvPr/>
        </p:nvSpPr>
        <p:spPr>
          <a:xfrm>
            <a:off x="4395265" y="4245829"/>
            <a:ext cx="275661" cy="307777"/>
          </a:xfrm>
          <a:prstGeom prst="rect">
            <a:avLst/>
          </a:prstGeom>
          <a:noFill/>
        </p:spPr>
        <p:txBody>
          <a:bodyPr wrap="none" rtlCol="0">
            <a:spAutoFit/>
          </a:bodyPr>
          <a:lstStyle/>
          <a:p>
            <a:r>
              <a:rPr lang="en-US" sz="1400" dirty="0"/>
              <a:t>6</a:t>
            </a:r>
          </a:p>
        </p:txBody>
      </p:sp>
      <p:sp>
        <p:nvSpPr>
          <p:cNvPr id="22" name="TextBox 21"/>
          <p:cNvSpPr txBox="1"/>
          <p:nvPr/>
        </p:nvSpPr>
        <p:spPr>
          <a:xfrm>
            <a:off x="5364214" y="4245829"/>
            <a:ext cx="275661" cy="307777"/>
          </a:xfrm>
          <a:prstGeom prst="rect">
            <a:avLst/>
          </a:prstGeom>
          <a:noFill/>
        </p:spPr>
        <p:txBody>
          <a:bodyPr wrap="none" rtlCol="0">
            <a:spAutoFit/>
          </a:bodyPr>
          <a:lstStyle/>
          <a:p>
            <a:r>
              <a:rPr lang="en-US" sz="1400" dirty="0"/>
              <a:t>9</a:t>
            </a:r>
          </a:p>
        </p:txBody>
      </p:sp>
      <p:sp>
        <p:nvSpPr>
          <p:cNvPr id="23" name="TextBox 22"/>
          <p:cNvSpPr txBox="1"/>
          <p:nvPr/>
        </p:nvSpPr>
        <p:spPr>
          <a:xfrm>
            <a:off x="6286147" y="4245829"/>
            <a:ext cx="366657" cy="307777"/>
          </a:xfrm>
          <a:prstGeom prst="rect">
            <a:avLst/>
          </a:prstGeom>
          <a:noFill/>
        </p:spPr>
        <p:txBody>
          <a:bodyPr wrap="none" rtlCol="0">
            <a:spAutoFit/>
          </a:bodyPr>
          <a:lstStyle/>
          <a:p>
            <a:r>
              <a:rPr lang="en-US" sz="1400" dirty="0"/>
              <a:t>12</a:t>
            </a:r>
          </a:p>
        </p:txBody>
      </p:sp>
      <p:cxnSp>
        <p:nvCxnSpPr>
          <p:cNvPr id="24" name="Straight Connector 23"/>
          <p:cNvCxnSpPr/>
          <p:nvPr/>
        </p:nvCxnSpPr>
        <p:spPr>
          <a:xfrm flipV="1">
            <a:off x="5498359"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531277"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3564195"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40969" y="2157378"/>
            <a:ext cx="275661" cy="307777"/>
          </a:xfrm>
          <a:prstGeom prst="rect">
            <a:avLst/>
          </a:prstGeom>
          <a:noFill/>
        </p:spPr>
        <p:txBody>
          <a:bodyPr wrap="none" rtlCol="0">
            <a:spAutoFit/>
          </a:bodyPr>
          <a:lstStyle/>
          <a:p>
            <a:r>
              <a:rPr lang="en-US" sz="1400" dirty="0"/>
              <a:t>6</a:t>
            </a:r>
          </a:p>
        </p:txBody>
      </p:sp>
      <p:sp>
        <p:nvSpPr>
          <p:cNvPr id="28" name="TextBox 27"/>
          <p:cNvSpPr txBox="1"/>
          <p:nvPr/>
        </p:nvSpPr>
        <p:spPr>
          <a:xfrm>
            <a:off x="2240969" y="3107529"/>
            <a:ext cx="275661" cy="307777"/>
          </a:xfrm>
          <a:prstGeom prst="rect">
            <a:avLst/>
          </a:prstGeom>
          <a:noFill/>
        </p:spPr>
        <p:txBody>
          <a:bodyPr wrap="none" rtlCol="0">
            <a:spAutoFit/>
          </a:bodyPr>
          <a:lstStyle/>
          <a:p>
            <a:r>
              <a:rPr lang="en-US" sz="1400" dirty="0"/>
              <a:t>3</a:t>
            </a:r>
          </a:p>
        </p:txBody>
      </p:sp>
      <p:sp>
        <p:nvSpPr>
          <p:cNvPr id="2" name="TextBox 1"/>
          <p:cNvSpPr txBox="1"/>
          <p:nvPr/>
        </p:nvSpPr>
        <p:spPr>
          <a:xfrm>
            <a:off x="2535114" y="5289788"/>
            <a:ext cx="4561034" cy="923330"/>
          </a:xfrm>
          <a:prstGeom prst="rect">
            <a:avLst/>
          </a:prstGeom>
          <a:noFill/>
        </p:spPr>
        <p:txBody>
          <a:bodyPr wrap="square" rtlCol="0">
            <a:spAutoFit/>
          </a:bodyPr>
          <a:lstStyle/>
          <a:p>
            <a:pPr algn="ctr"/>
            <a:r>
              <a:rPr lang="en-US" dirty="0"/>
              <a:t>If we sequenced a third cell, and its transcription was similar to cell 1, it would get scores similar to cell 1’s.</a:t>
            </a:r>
          </a:p>
        </p:txBody>
      </p:sp>
      <p:sp>
        <p:nvSpPr>
          <p:cNvPr id="29" name="Oval 28"/>
          <p:cNvSpPr/>
          <p:nvPr/>
        </p:nvSpPr>
        <p:spPr>
          <a:xfrm>
            <a:off x="3028881" y="1609804"/>
            <a:ext cx="323749" cy="323749"/>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0" name="TextBox 29"/>
          <p:cNvSpPr txBox="1"/>
          <p:nvPr/>
        </p:nvSpPr>
        <p:spPr>
          <a:xfrm>
            <a:off x="2791076" y="1240472"/>
            <a:ext cx="697727" cy="369332"/>
          </a:xfrm>
          <a:prstGeom prst="rect">
            <a:avLst/>
          </a:prstGeom>
          <a:noFill/>
        </p:spPr>
        <p:txBody>
          <a:bodyPr wrap="none" rtlCol="0">
            <a:spAutoFit/>
          </a:bodyPr>
          <a:lstStyle/>
          <a:p>
            <a:r>
              <a:rPr lang="en-US" dirty="0"/>
              <a:t>Cell 2</a:t>
            </a:r>
          </a:p>
        </p:txBody>
      </p:sp>
      <p:sp>
        <p:nvSpPr>
          <p:cNvPr id="31" name="Oval 30"/>
          <p:cNvSpPr/>
          <p:nvPr/>
        </p:nvSpPr>
        <p:spPr>
          <a:xfrm>
            <a:off x="5873276" y="2503627"/>
            <a:ext cx="323749" cy="3237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TextBox 31"/>
          <p:cNvSpPr txBox="1"/>
          <p:nvPr/>
        </p:nvSpPr>
        <p:spPr>
          <a:xfrm>
            <a:off x="5669432" y="2134295"/>
            <a:ext cx="697727" cy="369332"/>
          </a:xfrm>
          <a:prstGeom prst="rect">
            <a:avLst/>
          </a:prstGeom>
          <a:noFill/>
        </p:spPr>
        <p:txBody>
          <a:bodyPr wrap="none" rtlCol="0">
            <a:spAutoFit/>
          </a:bodyPr>
          <a:lstStyle/>
          <a:p>
            <a:r>
              <a:rPr lang="en-US" dirty="0"/>
              <a:t>Cell 3</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7495852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Hooray!  We know how they plotted all of the cells!!!</a:t>
            </a:r>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741680" y="1645920"/>
            <a:ext cx="7754408" cy="4236720"/>
          </a:xfrm>
          <a:prstGeom prst="rect">
            <a:avLst/>
          </a:prstGeom>
        </p:spPr>
      </p:pic>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0634658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General ideas so far…</a:t>
            </a:r>
          </a:p>
        </p:txBody>
      </p:sp>
      <p:sp>
        <p:nvSpPr>
          <p:cNvPr id="3" name="Content Placeholder 2"/>
          <p:cNvSpPr>
            <a:spLocks noGrp="1"/>
          </p:cNvSpPr>
          <p:nvPr>
            <p:ph idx="1"/>
          </p:nvPr>
        </p:nvSpPr>
        <p:spPr/>
        <p:txBody>
          <a:bodyPr>
            <a:normAutofit/>
          </a:bodyPr>
          <a:lstStyle/>
          <a:p>
            <a:r>
              <a:rPr lang="en-US" sz="2400" dirty="0"/>
              <a:t>Genes with the largest variation between cells will have the most influence on the principal components.</a:t>
            </a:r>
          </a:p>
          <a:p>
            <a:pPr lvl="1"/>
            <a:r>
              <a:rPr lang="en-US" sz="2000" dirty="0"/>
              <a:t>i.e. genes highly expressed in some cells and not expressed in others will have a lot of variation and influence on the PCs.</a:t>
            </a:r>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00164577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General ideas so far…</a:t>
            </a:r>
          </a:p>
        </p:txBody>
      </p:sp>
      <p:sp>
        <p:nvSpPr>
          <p:cNvPr id="3" name="Content Placeholder 2"/>
          <p:cNvSpPr>
            <a:spLocks noGrp="1"/>
          </p:cNvSpPr>
          <p:nvPr>
            <p:ph idx="1"/>
          </p:nvPr>
        </p:nvSpPr>
        <p:spPr/>
        <p:txBody>
          <a:bodyPr>
            <a:normAutofit/>
          </a:bodyPr>
          <a:lstStyle/>
          <a:p>
            <a:r>
              <a:rPr lang="en-US" sz="2400" dirty="0"/>
              <a:t>Genes with the largest variation between cells will have the most influence on the principal components.</a:t>
            </a:r>
          </a:p>
          <a:p>
            <a:pPr lvl="1"/>
            <a:r>
              <a:rPr lang="en-US" sz="2000" dirty="0"/>
              <a:t>i.e. genes highly expressed in some cells and not expressed in others will have a lot of variation and influence on the PCs.</a:t>
            </a:r>
          </a:p>
          <a:p>
            <a:r>
              <a:rPr lang="en-US" sz="2400" dirty="0"/>
              <a:t>The 1</a:t>
            </a:r>
            <a:r>
              <a:rPr lang="en-US" sz="2400" baseline="30000" dirty="0"/>
              <a:t>st</a:t>
            </a:r>
            <a:r>
              <a:rPr lang="en-US" sz="2400" dirty="0"/>
              <a:t> PC captures the most variation in the data.</a:t>
            </a:r>
          </a:p>
          <a:p>
            <a:r>
              <a:rPr lang="en-US" sz="2400" dirty="0"/>
              <a:t>The 2</a:t>
            </a:r>
            <a:r>
              <a:rPr lang="en-US" sz="2400" baseline="30000" dirty="0"/>
              <a:t>nd</a:t>
            </a:r>
            <a:r>
              <a:rPr lang="en-US" sz="2400" dirty="0"/>
              <a:t> PC captures the second most variation in the data.</a:t>
            </a:r>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5859852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General ideas so far…</a:t>
            </a:r>
          </a:p>
        </p:txBody>
      </p:sp>
      <p:sp>
        <p:nvSpPr>
          <p:cNvPr id="3" name="Content Placeholder 2"/>
          <p:cNvSpPr>
            <a:spLocks noGrp="1"/>
          </p:cNvSpPr>
          <p:nvPr>
            <p:ph idx="1"/>
          </p:nvPr>
        </p:nvSpPr>
        <p:spPr/>
        <p:txBody>
          <a:bodyPr>
            <a:normAutofit/>
          </a:bodyPr>
          <a:lstStyle/>
          <a:p>
            <a:r>
              <a:rPr lang="en-US" sz="2400" dirty="0"/>
              <a:t>Genes with the largest variation between cells will have the most influence on the principal components.</a:t>
            </a:r>
          </a:p>
          <a:p>
            <a:pPr lvl="1"/>
            <a:r>
              <a:rPr lang="en-US" sz="2000" dirty="0"/>
              <a:t>i.e. genes highly expressed in some cells and not expressed in others will have a lot of variation and influence on the PCs.</a:t>
            </a:r>
          </a:p>
          <a:p>
            <a:r>
              <a:rPr lang="en-US" sz="2400" dirty="0"/>
              <a:t>The 1</a:t>
            </a:r>
            <a:r>
              <a:rPr lang="en-US" sz="2400" baseline="30000" dirty="0"/>
              <a:t>st</a:t>
            </a:r>
            <a:r>
              <a:rPr lang="en-US" sz="2400" dirty="0"/>
              <a:t> PC captures the most variation in the data.</a:t>
            </a:r>
          </a:p>
          <a:p>
            <a:r>
              <a:rPr lang="en-US" sz="2400" dirty="0"/>
              <a:t>The 2</a:t>
            </a:r>
            <a:r>
              <a:rPr lang="en-US" sz="2400" baseline="30000" dirty="0"/>
              <a:t>nd</a:t>
            </a:r>
            <a:r>
              <a:rPr lang="en-US" sz="2400" dirty="0"/>
              <a:t> PC captures the second most variation in the data.</a:t>
            </a:r>
          </a:p>
          <a:p>
            <a:r>
              <a:rPr lang="en-US" sz="2400" dirty="0"/>
              <a:t>You can use the original data and the first 2 PCs to get X/Y values to plot on a figure.  Cells with similar transcription patterns will cluster together.</a:t>
            </a:r>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9986675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But wait, there’s more!!!</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118416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This PCA plot shows clusters of cell types.</a:t>
            </a:r>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741680" y="1645920"/>
            <a:ext cx="7754408" cy="4236720"/>
          </a:xfrm>
          <a:prstGeom prst="rect">
            <a:avLst/>
          </a:prstGeom>
        </p:spPr>
      </p:pic>
      <p:sp>
        <p:nvSpPr>
          <p:cNvPr id="5" name="Rectangle 4"/>
          <p:cNvSpPr/>
          <p:nvPr/>
        </p:nvSpPr>
        <p:spPr>
          <a:xfrm>
            <a:off x="944880" y="1417638"/>
            <a:ext cx="7772400" cy="4170362"/>
          </a:xfrm>
          <a:prstGeom prst="rect">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386080" y="3129280"/>
            <a:ext cx="955040" cy="95504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389120" y="5252720"/>
            <a:ext cx="955040" cy="95504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57869" y="5882640"/>
            <a:ext cx="3703297" cy="830997"/>
          </a:xfrm>
          <a:prstGeom prst="rect">
            <a:avLst/>
          </a:prstGeom>
          <a:noFill/>
        </p:spPr>
        <p:txBody>
          <a:bodyPr wrap="square" rtlCol="0">
            <a:spAutoFit/>
          </a:bodyPr>
          <a:lstStyle/>
          <a:p>
            <a:r>
              <a:rPr lang="en-US" sz="2400" dirty="0"/>
              <a:t>Also, we’re going to find out what these are.</a:t>
            </a:r>
          </a:p>
        </p:txBody>
      </p:sp>
      <p:cxnSp>
        <p:nvCxnSpPr>
          <p:cNvPr id="9" name="Straight Arrow Connector 8"/>
          <p:cNvCxnSpPr/>
          <p:nvPr/>
        </p:nvCxnSpPr>
        <p:spPr>
          <a:xfrm flipH="1" flipV="1">
            <a:off x="1127760" y="4318000"/>
            <a:ext cx="1371600" cy="164592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2499360" y="5791200"/>
            <a:ext cx="1605280" cy="17272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661920" y="1662112"/>
            <a:ext cx="4389120" cy="1754327"/>
          </a:xfrm>
          <a:prstGeom prst="rect">
            <a:avLst/>
          </a:prstGeom>
          <a:solidFill>
            <a:srgbClr val="FFFFFF"/>
          </a:solidFill>
        </p:spPr>
        <p:txBody>
          <a:bodyPr wrap="square" rtlCol="0">
            <a:spAutoFit/>
          </a:bodyPr>
          <a:lstStyle/>
          <a:p>
            <a:r>
              <a:rPr lang="en-US" dirty="0"/>
              <a:t>How does transcription from 10,000 genes get compressed to a single dot on a graph?</a:t>
            </a:r>
          </a:p>
          <a:p>
            <a:endParaRPr lang="en-US" dirty="0"/>
          </a:p>
          <a:p>
            <a:r>
              <a:rPr lang="en-US" dirty="0"/>
              <a:t>PCA is a method for compressing a lot of data into something that captures the essence of the original data.</a:t>
            </a:r>
          </a:p>
        </p:txBody>
      </p:sp>
      <p:sp>
        <p:nvSpPr>
          <p:cNvPr id="10" name="Footer Placeholder 9"/>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6316700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How to identify key genes.</a:t>
            </a:r>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1747520" y="1701170"/>
            <a:ext cx="5905288" cy="3226430"/>
          </a:xfrm>
          <a:prstGeom prst="rect">
            <a:avLst/>
          </a:prstGeom>
        </p:spPr>
      </p:pic>
      <p:sp>
        <p:nvSpPr>
          <p:cNvPr id="4" name="TextBox 3"/>
          <p:cNvSpPr txBox="1"/>
          <p:nvPr/>
        </p:nvSpPr>
        <p:spPr>
          <a:xfrm>
            <a:off x="2174240" y="4754880"/>
            <a:ext cx="6167120" cy="369332"/>
          </a:xfrm>
          <a:prstGeom prst="rect">
            <a:avLst/>
          </a:prstGeom>
          <a:noFill/>
        </p:spPr>
        <p:txBody>
          <a:bodyPr wrap="square" rtlCol="0">
            <a:spAutoFit/>
          </a:bodyPr>
          <a:lstStyle/>
          <a:p>
            <a:r>
              <a:rPr lang="en-US" dirty="0"/>
              <a:t>See how the cells are spread out left/right, above/below?</a:t>
            </a:r>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8832354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How to identify key genes.</a:t>
            </a:r>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1747520" y="1701170"/>
            <a:ext cx="5905288" cy="3226430"/>
          </a:xfrm>
          <a:prstGeom prst="rect">
            <a:avLst/>
          </a:prstGeom>
        </p:spPr>
      </p:pic>
      <p:sp>
        <p:nvSpPr>
          <p:cNvPr id="4" name="TextBox 3"/>
          <p:cNvSpPr txBox="1"/>
          <p:nvPr/>
        </p:nvSpPr>
        <p:spPr>
          <a:xfrm>
            <a:off x="2174240" y="4754880"/>
            <a:ext cx="6167120" cy="1477328"/>
          </a:xfrm>
          <a:prstGeom prst="rect">
            <a:avLst/>
          </a:prstGeom>
          <a:noFill/>
        </p:spPr>
        <p:txBody>
          <a:bodyPr wrap="square" rtlCol="0">
            <a:spAutoFit/>
          </a:bodyPr>
          <a:lstStyle/>
          <a:p>
            <a:r>
              <a:rPr lang="en-US" dirty="0"/>
              <a:t>See how the cells are spread out left/right, above/below?</a:t>
            </a:r>
          </a:p>
          <a:p>
            <a:endParaRPr lang="en-US" dirty="0"/>
          </a:p>
          <a:p>
            <a:r>
              <a:rPr lang="en-US" dirty="0"/>
              <a:t>If we wanted to find out which genes had a big influence in putting dermal cells on the left and neural cells on the right, we could look at the influence scores in PC1.</a:t>
            </a:r>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0130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How to identify key genes.</a:t>
            </a:r>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1747520" y="1701170"/>
            <a:ext cx="5905288" cy="3226430"/>
          </a:xfrm>
          <a:prstGeom prst="rect">
            <a:avLst/>
          </a:prstGeom>
        </p:spPr>
      </p:pic>
      <p:sp>
        <p:nvSpPr>
          <p:cNvPr id="4" name="TextBox 3"/>
          <p:cNvSpPr txBox="1"/>
          <p:nvPr/>
        </p:nvSpPr>
        <p:spPr>
          <a:xfrm>
            <a:off x="2174240" y="4876800"/>
            <a:ext cx="6167120" cy="923330"/>
          </a:xfrm>
          <a:prstGeom prst="rect">
            <a:avLst/>
          </a:prstGeom>
          <a:noFill/>
        </p:spPr>
        <p:txBody>
          <a:bodyPr wrap="square" rtlCol="0">
            <a:spAutoFit/>
          </a:bodyPr>
          <a:lstStyle/>
          <a:p>
            <a:r>
              <a:rPr lang="en-US" dirty="0"/>
              <a:t>And if we wanted to find out which genes help distinguish blood cells from neural and dermal cells, we could look at the influence scores in PC2.</a:t>
            </a:r>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033905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But wait, there’s even more?</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4526157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Diagnostics – how to tell if your PCA is worth anything.</a:t>
            </a:r>
          </a:p>
        </p:txBody>
      </p:sp>
      <p:pic>
        <p:nvPicPr>
          <p:cNvPr id="3" name="Picture 2" descr="pca_scree_plot.pdf"/>
          <p:cNvPicPr>
            <a:picLocks noChangeAspect="1"/>
          </p:cNvPicPr>
          <p:nvPr/>
        </p:nvPicPr>
        <p:blipFill rotWithShape="1">
          <a:blip r:embed="rId2">
            <a:extLst>
              <a:ext uri="{28A0092B-C50C-407E-A947-70E740481C1C}">
                <a14:useLocalDpi xmlns:a14="http://schemas.microsoft.com/office/drawing/2010/main" val="0"/>
              </a:ext>
            </a:extLst>
          </a:blip>
          <a:srcRect t="6223" b="54074"/>
          <a:stretch/>
        </p:blipFill>
        <p:spPr>
          <a:xfrm>
            <a:off x="482150" y="1635759"/>
            <a:ext cx="8179700" cy="4202833"/>
          </a:xfrm>
          <a:prstGeom prst="rect">
            <a:avLst/>
          </a:prstGeom>
        </p:spPr>
      </p:pic>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3195999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3200" y="1592650"/>
            <a:ext cx="6502399" cy="923330"/>
          </a:xfrm>
          <a:prstGeom prst="rect">
            <a:avLst/>
          </a:prstGeom>
          <a:noFill/>
        </p:spPr>
        <p:txBody>
          <a:bodyPr wrap="square" rtlCol="0">
            <a:spAutoFit/>
          </a:bodyPr>
          <a:lstStyle/>
          <a:p>
            <a:r>
              <a:rPr lang="en-US" dirty="0"/>
              <a:t>These numbers are weights for the importance of each gene to PC1.</a:t>
            </a:r>
          </a:p>
          <a:p>
            <a:r>
              <a:rPr lang="en-US" dirty="0"/>
              <a:t>In PCA terminology, the weights are called “loadings” and an array of “loadings” for a PC is called an “eigenvector”</a:t>
            </a:r>
          </a:p>
        </p:txBody>
      </p:sp>
      <p:sp>
        <p:nvSpPr>
          <p:cNvPr id="2" name="Title 1"/>
          <p:cNvSpPr>
            <a:spLocks noGrp="1"/>
          </p:cNvSpPr>
          <p:nvPr>
            <p:ph type="title"/>
          </p:nvPr>
        </p:nvSpPr>
        <p:spPr/>
        <p:txBody>
          <a:bodyPr>
            <a:normAutofit/>
          </a:bodyPr>
          <a:lstStyle/>
          <a:p>
            <a:r>
              <a:rPr lang="en-US" sz="3200" dirty="0"/>
              <a:t>Terminology Alert!!</a:t>
            </a:r>
          </a:p>
        </p:txBody>
      </p:sp>
      <p:graphicFrame>
        <p:nvGraphicFramePr>
          <p:cNvPr id="5" name="Table 4"/>
          <p:cNvGraphicFramePr>
            <a:graphicFrameLocks noGrp="1"/>
          </p:cNvGraphicFramePr>
          <p:nvPr>
            <p:extLst>
              <p:ext uri="{D42A27DB-BD31-4B8C-83A1-F6EECF244321}">
                <p14:modId xmlns:p14="http://schemas.microsoft.com/office/powerpoint/2010/main" val="1345227041"/>
              </p:ext>
            </p:extLst>
          </p:nvPr>
        </p:nvGraphicFramePr>
        <p:xfrm>
          <a:off x="2562858" y="2515980"/>
          <a:ext cx="4018284" cy="3235960"/>
        </p:xfrm>
        <a:graphic>
          <a:graphicData uri="http://schemas.openxmlformats.org/drawingml/2006/table">
            <a:tbl>
              <a:tblPr firstRow="1" bandRow="1">
                <a:tableStyleId>{7E9639D4-E3E2-4D34-9284-5A2195B3D0D7}</a:tableStyleId>
              </a:tblPr>
              <a:tblGrid>
                <a:gridCol w="1339428">
                  <a:extLst>
                    <a:ext uri="{9D8B030D-6E8A-4147-A177-3AD203B41FA5}">
                      <a16:colId xmlns:a16="http://schemas.microsoft.com/office/drawing/2014/main" val="20000"/>
                    </a:ext>
                  </a:extLst>
                </a:gridCol>
                <a:gridCol w="1339428">
                  <a:extLst>
                    <a:ext uri="{9D8B030D-6E8A-4147-A177-3AD203B41FA5}">
                      <a16:colId xmlns:a16="http://schemas.microsoft.com/office/drawing/2014/main" val="20001"/>
                    </a:ext>
                  </a:extLst>
                </a:gridCol>
                <a:gridCol w="1339428">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PC1</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low</a:t>
                      </a:r>
                    </a:p>
                  </a:txBody>
                  <a:tcPr/>
                </a:tc>
                <a:tc>
                  <a:txBody>
                    <a:bodyPr/>
                    <a:lstStyle/>
                    <a:p>
                      <a:r>
                        <a:rPr lang="en-US" dirty="0"/>
                        <a:t>0.5</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medium</a:t>
                      </a:r>
                    </a:p>
                  </a:txBody>
                  <a:tcPr/>
                </a:tc>
                <a:tc>
                  <a:txBody>
                    <a:bodyPr/>
                    <a:lstStyle/>
                    <a:p>
                      <a:r>
                        <a:rPr lang="en-US" dirty="0"/>
                        <a:t>3</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high</a:t>
                      </a:r>
                    </a:p>
                  </a:txBody>
                  <a:tcPr/>
                </a:tc>
                <a:tc>
                  <a:txBody>
                    <a:bodyPr/>
                    <a:lstStyle/>
                    <a:p>
                      <a:r>
                        <a:rPr lang="en-US" dirty="0"/>
                        <a:t>13</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high</a:t>
                      </a:r>
                    </a:p>
                  </a:txBody>
                  <a:tcPr/>
                </a:tc>
                <a:tc>
                  <a:txBody>
                    <a:bodyPr/>
                    <a:lstStyle/>
                    <a:p>
                      <a:r>
                        <a:rPr lang="en-US" dirty="0"/>
                        <a:t>-14</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36516979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ext uri="{D42A27DB-BD31-4B8C-83A1-F6EECF244321}">
                <p14:modId xmlns:p14="http://schemas.microsoft.com/office/powerpoint/2010/main" val="3220761699"/>
              </p:ext>
            </p:extLst>
          </p:nvPr>
        </p:nvGraphicFramePr>
        <p:xfrm>
          <a:off x="2562858" y="2515980"/>
          <a:ext cx="4018284" cy="3235960"/>
        </p:xfrm>
        <a:graphic>
          <a:graphicData uri="http://schemas.openxmlformats.org/drawingml/2006/table">
            <a:tbl>
              <a:tblPr firstRow="1" bandRow="1">
                <a:tableStyleId>{7E9639D4-E3E2-4D34-9284-5A2195B3D0D7}</a:tableStyleId>
              </a:tblPr>
              <a:tblGrid>
                <a:gridCol w="1339428">
                  <a:extLst>
                    <a:ext uri="{9D8B030D-6E8A-4147-A177-3AD203B41FA5}">
                      <a16:colId xmlns:a16="http://schemas.microsoft.com/office/drawing/2014/main" val="20000"/>
                    </a:ext>
                  </a:extLst>
                </a:gridCol>
                <a:gridCol w="1339428">
                  <a:extLst>
                    <a:ext uri="{9D8B030D-6E8A-4147-A177-3AD203B41FA5}">
                      <a16:colId xmlns:a16="http://schemas.microsoft.com/office/drawing/2014/main" val="20001"/>
                    </a:ext>
                  </a:extLst>
                </a:gridCol>
                <a:gridCol w="1339428">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PC1</a:t>
                      </a:r>
                    </a:p>
                  </a:txBody>
                  <a:tcPr/>
                </a:tc>
                <a:tc>
                  <a:txBody>
                    <a:bodyPr/>
                    <a:lstStyle/>
                    <a:p>
                      <a:r>
                        <a:rPr lang="en-US" dirty="0"/>
                        <a:t>Eigenvector</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low</a:t>
                      </a:r>
                    </a:p>
                  </a:txBody>
                  <a:tcPr/>
                </a:tc>
                <a:tc>
                  <a:txBody>
                    <a:bodyPr/>
                    <a:lstStyle/>
                    <a:p>
                      <a:r>
                        <a:rPr lang="en-US" dirty="0"/>
                        <a:t>0.5</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medium</a:t>
                      </a:r>
                    </a:p>
                  </a:txBody>
                  <a:tcPr/>
                </a:tc>
                <a:tc>
                  <a:txBody>
                    <a:bodyPr/>
                    <a:lstStyle/>
                    <a:p>
                      <a:r>
                        <a:rPr lang="en-US" dirty="0"/>
                        <a:t>3</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high</a:t>
                      </a:r>
                    </a:p>
                  </a:txBody>
                  <a:tcPr/>
                </a:tc>
                <a:tc>
                  <a:txBody>
                    <a:bodyPr/>
                    <a:lstStyle/>
                    <a:p>
                      <a:r>
                        <a:rPr lang="en-US" dirty="0"/>
                        <a:t>13</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high</a:t>
                      </a:r>
                    </a:p>
                  </a:txBody>
                  <a:tcPr/>
                </a:tc>
                <a:tc>
                  <a:txBody>
                    <a:bodyPr/>
                    <a:lstStyle/>
                    <a:p>
                      <a:r>
                        <a:rPr lang="en-US" dirty="0"/>
                        <a:t>-14</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3" name="TextBox 2"/>
          <p:cNvSpPr txBox="1"/>
          <p:nvPr/>
        </p:nvSpPr>
        <p:spPr>
          <a:xfrm>
            <a:off x="1473200" y="1592650"/>
            <a:ext cx="6502399" cy="923330"/>
          </a:xfrm>
          <a:prstGeom prst="rect">
            <a:avLst/>
          </a:prstGeom>
          <a:noFill/>
        </p:spPr>
        <p:txBody>
          <a:bodyPr wrap="square" rtlCol="0">
            <a:spAutoFit/>
          </a:bodyPr>
          <a:lstStyle/>
          <a:p>
            <a:r>
              <a:rPr lang="en-US" dirty="0"/>
              <a:t>These numbers are weights for the importance of each gene to PC1.</a:t>
            </a:r>
          </a:p>
          <a:p>
            <a:r>
              <a:rPr lang="en-US" dirty="0"/>
              <a:t>In PCA terminology, the weights are called “loadings” and an array of “loadings” for a PC is called an “eigenvector”</a:t>
            </a:r>
          </a:p>
        </p:txBody>
      </p:sp>
      <p:sp>
        <p:nvSpPr>
          <p:cNvPr id="2" name="Title 1"/>
          <p:cNvSpPr>
            <a:spLocks noGrp="1"/>
          </p:cNvSpPr>
          <p:nvPr>
            <p:ph type="title"/>
          </p:nvPr>
        </p:nvSpPr>
        <p:spPr/>
        <p:txBody>
          <a:bodyPr>
            <a:normAutofit/>
          </a:bodyPr>
          <a:lstStyle/>
          <a:p>
            <a:r>
              <a:rPr lang="en-US" sz="3200" dirty="0"/>
              <a:t>Terminology Alert!!</a:t>
            </a:r>
          </a:p>
        </p:txBody>
      </p:sp>
      <p:sp>
        <p:nvSpPr>
          <p:cNvPr id="4" name="Right Brace 3"/>
          <p:cNvSpPr/>
          <p:nvPr/>
        </p:nvSpPr>
        <p:spPr>
          <a:xfrm>
            <a:off x="6654800" y="3180080"/>
            <a:ext cx="193040" cy="219456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6786880" y="3762772"/>
            <a:ext cx="1201659" cy="923330"/>
          </a:xfrm>
          <a:prstGeom prst="rect">
            <a:avLst/>
          </a:prstGeom>
          <a:noFill/>
        </p:spPr>
        <p:txBody>
          <a:bodyPr wrap="none" rtlCol="0">
            <a:spAutoFit/>
          </a:bodyPr>
          <a:lstStyle/>
          <a:p>
            <a:pPr algn="ctr"/>
            <a:r>
              <a:rPr lang="en-US" dirty="0"/>
              <a:t>“Loadings”</a:t>
            </a:r>
          </a:p>
          <a:p>
            <a:pPr algn="ctr"/>
            <a:r>
              <a:rPr lang="en-US" dirty="0"/>
              <a:t>or</a:t>
            </a:r>
          </a:p>
          <a:p>
            <a:pPr algn="ctr"/>
            <a:r>
              <a:rPr lang="en-US" dirty="0"/>
              <a:t>“Weights”</a:t>
            </a:r>
          </a:p>
        </p:txBody>
      </p:sp>
      <p:sp>
        <p:nvSpPr>
          <p:cNvPr id="6" name="Footer Placeholder 5"/>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59167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Background: An Introduction to Dimensions</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811109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Background: An Introduction to Dimensions</a:t>
            </a:r>
          </a:p>
        </p:txBody>
      </p:sp>
      <p:sp>
        <p:nvSpPr>
          <p:cNvPr id="47" name="Content Placeholder 46"/>
          <p:cNvSpPr>
            <a:spLocks noGrp="1"/>
          </p:cNvSpPr>
          <p:nvPr>
            <p:ph idx="1"/>
          </p:nvPr>
        </p:nvSpPr>
        <p:spPr/>
        <p:txBody>
          <a:bodyPr>
            <a:normAutofit/>
          </a:bodyPr>
          <a:lstStyle/>
          <a:p>
            <a:r>
              <a:rPr lang="en-US" sz="2400" dirty="0"/>
              <a:t>This is going to seem very, very simple.</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873847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Background: An Introduction to Dimensions</a:t>
            </a:r>
          </a:p>
        </p:txBody>
      </p:sp>
      <p:sp>
        <p:nvSpPr>
          <p:cNvPr id="47" name="Content Placeholder 46"/>
          <p:cNvSpPr>
            <a:spLocks noGrp="1"/>
          </p:cNvSpPr>
          <p:nvPr>
            <p:ph idx="1"/>
          </p:nvPr>
        </p:nvSpPr>
        <p:spPr/>
        <p:txBody>
          <a:bodyPr>
            <a:normAutofit/>
          </a:bodyPr>
          <a:lstStyle/>
          <a:p>
            <a:r>
              <a:rPr lang="en-US" sz="2400" dirty="0"/>
              <a:t>This is going to seem very, very simple.</a:t>
            </a:r>
          </a:p>
          <a:p>
            <a:r>
              <a:rPr lang="en-US" sz="2400" dirty="0"/>
              <a:t>Just hang in there, you’ll be glad we did this.</a:t>
            </a:r>
          </a:p>
          <a:p>
            <a:pPr lvl="1"/>
            <a:r>
              <a:rPr lang="en-US" sz="2000" dirty="0"/>
              <a:t>It will keep your head from exploding.</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249892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1-Dimension (1-D) = a number line</a:t>
            </a:r>
          </a:p>
        </p:txBody>
      </p:sp>
      <p:cxnSp>
        <p:nvCxnSpPr>
          <p:cNvPr id="6" name="Straight Connector 5"/>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603897" y="2183507"/>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37" name="TextBox 36"/>
          <p:cNvSpPr txBox="1"/>
          <p:nvPr/>
        </p:nvSpPr>
        <p:spPr>
          <a:xfrm>
            <a:off x="2453067" y="2271375"/>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225227" y="2271375"/>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3924697" y="2271375"/>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680570" y="2271375"/>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442570" y="2271375"/>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109097" y="2271375"/>
            <a:ext cx="649261" cy="369332"/>
          </a:xfrm>
          <a:prstGeom prst="rect">
            <a:avLst/>
          </a:prstGeom>
          <a:noFill/>
        </p:spPr>
        <p:txBody>
          <a:bodyPr wrap="none" rtlCol="0">
            <a:spAutoFit/>
          </a:bodyPr>
          <a:lstStyle/>
          <a:p>
            <a:r>
              <a:rPr lang="en-US" dirty="0"/>
              <a:t>etc…</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451349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1-Dimension (1-D) = a number line</a:t>
            </a:r>
          </a:p>
        </p:txBody>
      </p:sp>
      <p:grpSp>
        <p:nvGrpSpPr>
          <p:cNvPr id="3" name="Group 2"/>
          <p:cNvGrpSpPr/>
          <p:nvPr/>
        </p:nvGrpSpPr>
        <p:grpSpPr>
          <a:xfrm>
            <a:off x="2453067" y="2183507"/>
            <a:ext cx="4448510" cy="457200"/>
            <a:chOff x="2453067" y="2183507"/>
            <a:chExt cx="4448510" cy="457200"/>
          </a:xfrm>
        </p:grpSpPr>
        <p:cxnSp>
          <p:nvCxnSpPr>
            <p:cNvPr id="6" name="Straight Connector 5"/>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603897" y="2183507"/>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37" name="TextBox 36"/>
            <p:cNvSpPr txBox="1"/>
            <p:nvPr/>
          </p:nvSpPr>
          <p:spPr>
            <a:xfrm>
              <a:off x="2453067" y="2271375"/>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225227" y="2271375"/>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3924697" y="2271375"/>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680570" y="2271375"/>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442570" y="2271375"/>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109097" y="2271375"/>
              <a:ext cx="649261" cy="369332"/>
            </a:xfrm>
            <a:prstGeom prst="rect">
              <a:avLst/>
            </a:prstGeom>
            <a:noFill/>
          </p:spPr>
          <p:txBody>
            <a:bodyPr wrap="none" rtlCol="0">
              <a:spAutoFit/>
            </a:bodyPr>
            <a:lstStyle/>
            <a:p>
              <a:r>
                <a:rPr lang="en-US" dirty="0"/>
                <a:t>etc…</a:t>
              </a:r>
            </a:p>
          </p:txBody>
        </p:sp>
      </p:grpSp>
      <p:sp>
        <p:nvSpPr>
          <p:cNvPr id="45" name="TextBox 44"/>
          <p:cNvSpPr txBox="1"/>
          <p:nvPr/>
        </p:nvSpPr>
        <p:spPr>
          <a:xfrm>
            <a:off x="2688231" y="3392547"/>
            <a:ext cx="1992339" cy="1754327"/>
          </a:xfrm>
          <a:prstGeom prst="rect">
            <a:avLst/>
          </a:prstGeom>
          <a:noFill/>
        </p:spPr>
        <p:txBody>
          <a:bodyPr wrap="square" rtlCol="0">
            <a:spAutoFit/>
          </a:bodyPr>
          <a:lstStyle/>
          <a:p>
            <a:r>
              <a:rPr lang="en-US" dirty="0"/>
              <a:t>Gene:	Reads:</a:t>
            </a:r>
          </a:p>
          <a:p>
            <a:r>
              <a:rPr lang="en-US" dirty="0"/>
              <a:t>A		10</a:t>
            </a:r>
          </a:p>
          <a:p>
            <a:r>
              <a:rPr lang="en-US" dirty="0"/>
              <a:t>B		0</a:t>
            </a:r>
          </a:p>
          <a:p>
            <a:r>
              <a:rPr lang="en-US" dirty="0"/>
              <a:t>C		14</a:t>
            </a:r>
          </a:p>
          <a:p>
            <a:r>
              <a:rPr lang="en-US" dirty="0"/>
              <a:t>…		…</a:t>
            </a:r>
          </a:p>
          <a:p>
            <a:endParaRPr lang="en-US" dirty="0"/>
          </a:p>
        </p:txBody>
      </p:sp>
      <p:sp>
        <p:nvSpPr>
          <p:cNvPr id="46" name="TextBox 45"/>
          <p:cNvSpPr txBox="1"/>
          <p:nvPr/>
        </p:nvSpPr>
        <p:spPr>
          <a:xfrm>
            <a:off x="605415" y="2996307"/>
            <a:ext cx="4298623" cy="369332"/>
          </a:xfrm>
          <a:prstGeom prst="rect">
            <a:avLst/>
          </a:prstGeom>
          <a:noFill/>
        </p:spPr>
        <p:txBody>
          <a:bodyPr wrap="none" rtlCol="0">
            <a:spAutoFit/>
          </a:bodyPr>
          <a:lstStyle/>
          <a:p>
            <a:r>
              <a:rPr lang="en-US" dirty="0"/>
              <a:t>A pretend RNA-</a:t>
            </a:r>
            <a:r>
              <a:rPr lang="en-US" dirty="0" err="1"/>
              <a:t>seq</a:t>
            </a:r>
            <a:r>
              <a:rPr lang="en-US" dirty="0"/>
              <a:t> data set for a single cell:</a:t>
            </a:r>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94585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1-Dimension (1-D) = a number line</a:t>
            </a:r>
          </a:p>
        </p:txBody>
      </p:sp>
      <p:cxnSp>
        <p:nvCxnSpPr>
          <p:cNvPr id="6" name="Straight Connector 5"/>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603897" y="2183507"/>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37" name="TextBox 36"/>
          <p:cNvSpPr txBox="1"/>
          <p:nvPr/>
        </p:nvSpPr>
        <p:spPr>
          <a:xfrm>
            <a:off x="2453067" y="2271375"/>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225227" y="2271375"/>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3924697" y="2271375"/>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680570" y="2271375"/>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442570" y="2271375"/>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109097" y="2271375"/>
            <a:ext cx="649261" cy="369332"/>
          </a:xfrm>
          <a:prstGeom prst="rect">
            <a:avLst/>
          </a:prstGeom>
          <a:noFill/>
        </p:spPr>
        <p:txBody>
          <a:bodyPr wrap="none" rtlCol="0">
            <a:spAutoFit/>
          </a:bodyPr>
          <a:lstStyle/>
          <a:p>
            <a:r>
              <a:rPr lang="en-US" dirty="0"/>
              <a:t>etc…</a:t>
            </a:r>
          </a:p>
        </p:txBody>
      </p:sp>
      <p:sp>
        <p:nvSpPr>
          <p:cNvPr id="45" name="TextBox 44"/>
          <p:cNvSpPr txBox="1"/>
          <p:nvPr/>
        </p:nvSpPr>
        <p:spPr>
          <a:xfrm>
            <a:off x="2688231" y="3392547"/>
            <a:ext cx="1992339" cy="1754327"/>
          </a:xfrm>
          <a:prstGeom prst="rect">
            <a:avLst/>
          </a:prstGeom>
          <a:noFill/>
        </p:spPr>
        <p:txBody>
          <a:bodyPr wrap="square" rtlCol="0">
            <a:spAutoFit/>
          </a:bodyPr>
          <a:lstStyle/>
          <a:p>
            <a:r>
              <a:rPr lang="en-US" dirty="0"/>
              <a:t>Gene:	Reads:</a:t>
            </a:r>
          </a:p>
          <a:p>
            <a:r>
              <a:rPr lang="en-US" dirty="0"/>
              <a:t>A		10</a:t>
            </a:r>
          </a:p>
          <a:p>
            <a:r>
              <a:rPr lang="en-US" dirty="0"/>
              <a:t>B		0</a:t>
            </a:r>
          </a:p>
          <a:p>
            <a:r>
              <a:rPr lang="en-US" dirty="0"/>
              <a:t>C		14</a:t>
            </a:r>
          </a:p>
          <a:p>
            <a:r>
              <a:rPr lang="en-US" dirty="0"/>
              <a:t>…		…</a:t>
            </a:r>
          </a:p>
          <a:p>
            <a:endParaRPr lang="en-US" dirty="0"/>
          </a:p>
        </p:txBody>
      </p:sp>
      <p:sp>
        <p:nvSpPr>
          <p:cNvPr id="46" name="TextBox 45"/>
          <p:cNvSpPr txBox="1"/>
          <p:nvPr/>
        </p:nvSpPr>
        <p:spPr>
          <a:xfrm>
            <a:off x="605415" y="2996307"/>
            <a:ext cx="4298623" cy="369332"/>
          </a:xfrm>
          <a:prstGeom prst="rect">
            <a:avLst/>
          </a:prstGeom>
          <a:noFill/>
        </p:spPr>
        <p:txBody>
          <a:bodyPr wrap="none" rtlCol="0">
            <a:spAutoFit/>
          </a:bodyPr>
          <a:lstStyle/>
          <a:p>
            <a:r>
              <a:rPr lang="en-US" dirty="0"/>
              <a:t>A pretend RNA-</a:t>
            </a:r>
            <a:r>
              <a:rPr lang="en-US" dirty="0" err="1"/>
              <a:t>seq</a:t>
            </a:r>
            <a:r>
              <a:rPr lang="en-US" dirty="0"/>
              <a:t> data set for a single cell:</a:t>
            </a:r>
          </a:p>
        </p:txBody>
      </p:sp>
      <p:sp>
        <p:nvSpPr>
          <p:cNvPr id="3" name="Right Brace 2"/>
          <p:cNvSpPr/>
          <p:nvPr/>
        </p:nvSpPr>
        <p:spPr>
          <a:xfrm>
            <a:off x="4432697" y="3728720"/>
            <a:ext cx="247873" cy="88392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4693667" y="3830320"/>
            <a:ext cx="3190240" cy="646331"/>
          </a:xfrm>
          <a:prstGeom prst="rect">
            <a:avLst/>
          </a:prstGeom>
          <a:noFill/>
        </p:spPr>
        <p:txBody>
          <a:bodyPr wrap="square" rtlCol="0">
            <a:spAutoFit/>
          </a:bodyPr>
          <a:lstStyle/>
          <a:p>
            <a:r>
              <a:rPr lang="en-US" dirty="0"/>
              <a:t>We can plot these values on the number line.</a:t>
            </a:r>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799450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1-Dimension (1-D) = a number line</a:t>
            </a:r>
          </a:p>
        </p:txBody>
      </p:sp>
      <p:cxnSp>
        <p:nvCxnSpPr>
          <p:cNvPr id="6" name="Straight Connector 5"/>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603897" y="2183507"/>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37" name="TextBox 36"/>
          <p:cNvSpPr txBox="1"/>
          <p:nvPr/>
        </p:nvSpPr>
        <p:spPr>
          <a:xfrm>
            <a:off x="2453067" y="2271375"/>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225227" y="2271375"/>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3924697" y="2271375"/>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680570" y="2271375"/>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442570" y="2271375"/>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109097" y="2271375"/>
            <a:ext cx="649261" cy="369332"/>
          </a:xfrm>
          <a:prstGeom prst="rect">
            <a:avLst/>
          </a:prstGeom>
          <a:noFill/>
        </p:spPr>
        <p:txBody>
          <a:bodyPr wrap="none" rtlCol="0">
            <a:spAutoFit/>
          </a:bodyPr>
          <a:lstStyle/>
          <a:p>
            <a:r>
              <a:rPr lang="en-US" dirty="0"/>
              <a:t>etc…</a:t>
            </a:r>
          </a:p>
        </p:txBody>
      </p:sp>
      <p:sp>
        <p:nvSpPr>
          <p:cNvPr id="45" name="TextBox 44"/>
          <p:cNvSpPr txBox="1"/>
          <p:nvPr/>
        </p:nvSpPr>
        <p:spPr>
          <a:xfrm>
            <a:off x="2688231" y="3392547"/>
            <a:ext cx="1992339" cy="1754327"/>
          </a:xfrm>
          <a:prstGeom prst="rect">
            <a:avLst/>
          </a:prstGeom>
          <a:noFill/>
        </p:spPr>
        <p:txBody>
          <a:bodyPr wrap="square" rtlCol="0">
            <a:spAutoFit/>
          </a:bodyPr>
          <a:lstStyle/>
          <a:p>
            <a:r>
              <a:rPr lang="en-US" dirty="0"/>
              <a:t>Gene:	Reads:</a:t>
            </a:r>
          </a:p>
          <a:p>
            <a:r>
              <a:rPr lang="en-US" dirty="0"/>
              <a:t>A		10</a:t>
            </a:r>
          </a:p>
          <a:p>
            <a:r>
              <a:rPr lang="en-US" dirty="0"/>
              <a:t>B		0</a:t>
            </a:r>
          </a:p>
          <a:p>
            <a:r>
              <a:rPr lang="en-US" dirty="0"/>
              <a:t>C		14</a:t>
            </a:r>
          </a:p>
          <a:p>
            <a:r>
              <a:rPr lang="en-US" dirty="0"/>
              <a:t>…		…</a:t>
            </a:r>
          </a:p>
          <a:p>
            <a:endParaRPr lang="en-US" dirty="0"/>
          </a:p>
        </p:txBody>
      </p:sp>
      <p:sp>
        <p:nvSpPr>
          <p:cNvPr id="46" name="TextBox 45"/>
          <p:cNvSpPr txBox="1"/>
          <p:nvPr/>
        </p:nvSpPr>
        <p:spPr>
          <a:xfrm>
            <a:off x="605415" y="2996307"/>
            <a:ext cx="4298623" cy="369332"/>
          </a:xfrm>
          <a:prstGeom prst="rect">
            <a:avLst/>
          </a:prstGeom>
          <a:noFill/>
        </p:spPr>
        <p:txBody>
          <a:bodyPr wrap="none" rtlCol="0">
            <a:spAutoFit/>
          </a:bodyPr>
          <a:lstStyle/>
          <a:p>
            <a:r>
              <a:rPr lang="en-US" dirty="0"/>
              <a:t>A pretend RNA-</a:t>
            </a:r>
            <a:r>
              <a:rPr lang="en-US" dirty="0" err="1"/>
              <a:t>seq</a:t>
            </a:r>
            <a:r>
              <a:rPr lang="en-US" dirty="0"/>
              <a:t> data set for a single cell:</a:t>
            </a:r>
          </a:p>
        </p:txBody>
      </p:sp>
      <p:sp>
        <p:nvSpPr>
          <p:cNvPr id="47" name="Oval 46"/>
          <p:cNvSpPr/>
          <p:nvPr/>
        </p:nvSpPr>
        <p:spPr>
          <a:xfrm>
            <a:off x="4059169"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p:cNvSpPr txBox="1"/>
          <p:nvPr/>
        </p:nvSpPr>
        <p:spPr>
          <a:xfrm>
            <a:off x="3972560" y="1747520"/>
            <a:ext cx="318229" cy="369332"/>
          </a:xfrm>
          <a:prstGeom prst="rect">
            <a:avLst/>
          </a:prstGeom>
          <a:noFill/>
        </p:spPr>
        <p:txBody>
          <a:bodyPr wrap="none" rtlCol="0">
            <a:spAutoFit/>
          </a:bodyPr>
          <a:lstStyle/>
          <a:p>
            <a:r>
              <a:rPr lang="en-US" dirty="0"/>
              <a:t>A</a:t>
            </a:r>
          </a:p>
        </p:txBody>
      </p:sp>
      <p:sp>
        <p:nvSpPr>
          <p:cNvPr id="4" name="Rectangle 3"/>
          <p:cNvSpPr/>
          <p:nvPr/>
        </p:nvSpPr>
        <p:spPr>
          <a:xfrm>
            <a:off x="2453067" y="3992880"/>
            <a:ext cx="1890284" cy="1153994"/>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2453067" y="3647440"/>
            <a:ext cx="1751113"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Arrow Connector 49"/>
          <p:cNvCxnSpPr>
            <a:stCxn id="43" idx="0"/>
          </p:cNvCxnSpPr>
          <p:nvPr/>
        </p:nvCxnSpPr>
        <p:spPr>
          <a:xfrm flipV="1">
            <a:off x="3328624" y="2640707"/>
            <a:ext cx="596073" cy="1006733"/>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 name="Footer Placeholder 4"/>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825943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6150" y="2659062"/>
            <a:ext cx="710451" cy="369332"/>
          </a:xfrm>
          <a:prstGeom prst="rect">
            <a:avLst/>
          </a:prstGeom>
          <a:noFill/>
        </p:spPr>
        <p:txBody>
          <a:bodyPr wrap="none" rtlCol="0">
            <a:spAutoFit/>
          </a:bodyPr>
          <a:lstStyle/>
          <a:p>
            <a:r>
              <a:rPr lang="en-US" dirty="0"/>
              <a:t>quest</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20244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1-Dimension (1-D) = a number line</a:t>
            </a:r>
          </a:p>
        </p:txBody>
      </p:sp>
      <p:cxnSp>
        <p:nvCxnSpPr>
          <p:cNvPr id="6" name="Straight Connector 5"/>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603897" y="2183507"/>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37" name="TextBox 36"/>
          <p:cNvSpPr txBox="1"/>
          <p:nvPr/>
        </p:nvSpPr>
        <p:spPr>
          <a:xfrm>
            <a:off x="2453067" y="2271375"/>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225227" y="2271375"/>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3924697" y="2271375"/>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680570" y="2271375"/>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442570" y="2271375"/>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109097" y="2271375"/>
            <a:ext cx="649261" cy="369332"/>
          </a:xfrm>
          <a:prstGeom prst="rect">
            <a:avLst/>
          </a:prstGeom>
          <a:noFill/>
        </p:spPr>
        <p:txBody>
          <a:bodyPr wrap="none" rtlCol="0">
            <a:spAutoFit/>
          </a:bodyPr>
          <a:lstStyle/>
          <a:p>
            <a:r>
              <a:rPr lang="en-US" dirty="0"/>
              <a:t>etc…</a:t>
            </a:r>
          </a:p>
        </p:txBody>
      </p:sp>
      <p:sp>
        <p:nvSpPr>
          <p:cNvPr id="45" name="TextBox 44"/>
          <p:cNvSpPr txBox="1"/>
          <p:nvPr/>
        </p:nvSpPr>
        <p:spPr>
          <a:xfrm>
            <a:off x="2688231" y="3392547"/>
            <a:ext cx="1992339" cy="1754327"/>
          </a:xfrm>
          <a:prstGeom prst="rect">
            <a:avLst/>
          </a:prstGeom>
          <a:noFill/>
        </p:spPr>
        <p:txBody>
          <a:bodyPr wrap="square" rtlCol="0">
            <a:spAutoFit/>
          </a:bodyPr>
          <a:lstStyle/>
          <a:p>
            <a:r>
              <a:rPr lang="en-US" dirty="0"/>
              <a:t>Gene:	Reads:</a:t>
            </a:r>
          </a:p>
          <a:p>
            <a:r>
              <a:rPr lang="en-US" dirty="0"/>
              <a:t>A		10</a:t>
            </a:r>
          </a:p>
          <a:p>
            <a:r>
              <a:rPr lang="en-US" dirty="0"/>
              <a:t>B		0</a:t>
            </a:r>
          </a:p>
          <a:p>
            <a:r>
              <a:rPr lang="en-US" dirty="0"/>
              <a:t>C		14</a:t>
            </a:r>
          </a:p>
          <a:p>
            <a:r>
              <a:rPr lang="en-US" dirty="0"/>
              <a:t>…		…</a:t>
            </a:r>
          </a:p>
          <a:p>
            <a:endParaRPr lang="en-US" dirty="0"/>
          </a:p>
        </p:txBody>
      </p:sp>
      <p:sp>
        <p:nvSpPr>
          <p:cNvPr id="46" name="TextBox 45"/>
          <p:cNvSpPr txBox="1"/>
          <p:nvPr/>
        </p:nvSpPr>
        <p:spPr>
          <a:xfrm>
            <a:off x="605415" y="2996307"/>
            <a:ext cx="4298623" cy="369332"/>
          </a:xfrm>
          <a:prstGeom prst="rect">
            <a:avLst/>
          </a:prstGeom>
          <a:noFill/>
        </p:spPr>
        <p:txBody>
          <a:bodyPr wrap="none" rtlCol="0">
            <a:spAutoFit/>
          </a:bodyPr>
          <a:lstStyle/>
          <a:p>
            <a:r>
              <a:rPr lang="en-US" dirty="0"/>
              <a:t>A pretend RNA-</a:t>
            </a:r>
            <a:r>
              <a:rPr lang="en-US" dirty="0" err="1"/>
              <a:t>seq</a:t>
            </a:r>
            <a:r>
              <a:rPr lang="en-US" dirty="0"/>
              <a:t> data set for a single cell:</a:t>
            </a:r>
          </a:p>
        </p:txBody>
      </p:sp>
      <p:sp>
        <p:nvSpPr>
          <p:cNvPr id="47" name="Oval 46"/>
          <p:cNvSpPr/>
          <p:nvPr/>
        </p:nvSpPr>
        <p:spPr>
          <a:xfrm>
            <a:off x="4059169"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p:cNvSpPr txBox="1"/>
          <p:nvPr/>
        </p:nvSpPr>
        <p:spPr>
          <a:xfrm>
            <a:off x="3972560" y="1747520"/>
            <a:ext cx="318229" cy="369332"/>
          </a:xfrm>
          <a:prstGeom prst="rect">
            <a:avLst/>
          </a:prstGeom>
          <a:noFill/>
        </p:spPr>
        <p:txBody>
          <a:bodyPr wrap="none" rtlCol="0">
            <a:spAutoFit/>
          </a:bodyPr>
          <a:lstStyle/>
          <a:p>
            <a:r>
              <a:rPr lang="en-US" dirty="0"/>
              <a:t>A</a:t>
            </a:r>
          </a:p>
        </p:txBody>
      </p:sp>
      <p:sp>
        <p:nvSpPr>
          <p:cNvPr id="49" name="Oval 48"/>
          <p:cNvSpPr/>
          <p:nvPr/>
        </p:nvSpPr>
        <p:spPr>
          <a:xfrm>
            <a:off x="2532508"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2448560" y="1747520"/>
            <a:ext cx="312906" cy="369332"/>
          </a:xfrm>
          <a:prstGeom prst="rect">
            <a:avLst/>
          </a:prstGeom>
          <a:noFill/>
        </p:spPr>
        <p:txBody>
          <a:bodyPr wrap="none" rtlCol="0">
            <a:spAutoFit/>
          </a:bodyPr>
          <a:lstStyle/>
          <a:p>
            <a:r>
              <a:rPr lang="en-US" dirty="0"/>
              <a:t>B</a:t>
            </a:r>
          </a:p>
        </p:txBody>
      </p:sp>
      <p:sp>
        <p:nvSpPr>
          <p:cNvPr id="50" name="Rectangle 49"/>
          <p:cNvSpPr/>
          <p:nvPr/>
        </p:nvSpPr>
        <p:spPr>
          <a:xfrm>
            <a:off x="2453067" y="4277360"/>
            <a:ext cx="1890284" cy="1153994"/>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2453067" y="3942080"/>
            <a:ext cx="1751113"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Arrow Connector 51"/>
          <p:cNvCxnSpPr>
            <a:stCxn id="51" idx="0"/>
          </p:cNvCxnSpPr>
          <p:nvPr/>
        </p:nvCxnSpPr>
        <p:spPr>
          <a:xfrm flipH="1" flipV="1">
            <a:off x="2761466" y="2640707"/>
            <a:ext cx="567158" cy="1301373"/>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42052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1-Dimension (1-D) = a number line</a:t>
            </a:r>
          </a:p>
        </p:txBody>
      </p:sp>
      <p:cxnSp>
        <p:nvCxnSpPr>
          <p:cNvPr id="6" name="Straight Connector 5"/>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603897" y="2183507"/>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37" name="TextBox 36"/>
          <p:cNvSpPr txBox="1"/>
          <p:nvPr/>
        </p:nvSpPr>
        <p:spPr>
          <a:xfrm>
            <a:off x="2453067" y="2271375"/>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225227" y="2271375"/>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3924697" y="2271375"/>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680570" y="2271375"/>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442570" y="2271375"/>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109097" y="2271375"/>
            <a:ext cx="649261" cy="369332"/>
          </a:xfrm>
          <a:prstGeom prst="rect">
            <a:avLst/>
          </a:prstGeom>
          <a:noFill/>
        </p:spPr>
        <p:txBody>
          <a:bodyPr wrap="none" rtlCol="0">
            <a:spAutoFit/>
          </a:bodyPr>
          <a:lstStyle/>
          <a:p>
            <a:r>
              <a:rPr lang="en-US" dirty="0"/>
              <a:t>etc…</a:t>
            </a:r>
          </a:p>
        </p:txBody>
      </p:sp>
      <p:sp>
        <p:nvSpPr>
          <p:cNvPr id="45" name="TextBox 44"/>
          <p:cNvSpPr txBox="1"/>
          <p:nvPr/>
        </p:nvSpPr>
        <p:spPr>
          <a:xfrm>
            <a:off x="2688231" y="3392547"/>
            <a:ext cx="1992339" cy="1754327"/>
          </a:xfrm>
          <a:prstGeom prst="rect">
            <a:avLst/>
          </a:prstGeom>
          <a:noFill/>
        </p:spPr>
        <p:txBody>
          <a:bodyPr wrap="square" rtlCol="0">
            <a:spAutoFit/>
          </a:bodyPr>
          <a:lstStyle/>
          <a:p>
            <a:r>
              <a:rPr lang="en-US" dirty="0"/>
              <a:t>Gene:	Reads:</a:t>
            </a:r>
          </a:p>
          <a:p>
            <a:r>
              <a:rPr lang="en-US" dirty="0"/>
              <a:t>A		10</a:t>
            </a:r>
          </a:p>
          <a:p>
            <a:r>
              <a:rPr lang="en-US" dirty="0"/>
              <a:t>B		0</a:t>
            </a:r>
          </a:p>
          <a:p>
            <a:r>
              <a:rPr lang="en-US" dirty="0"/>
              <a:t>C		14</a:t>
            </a:r>
          </a:p>
          <a:p>
            <a:r>
              <a:rPr lang="en-US" dirty="0"/>
              <a:t>…		…</a:t>
            </a:r>
          </a:p>
          <a:p>
            <a:endParaRPr lang="en-US" dirty="0"/>
          </a:p>
        </p:txBody>
      </p:sp>
      <p:sp>
        <p:nvSpPr>
          <p:cNvPr id="46" name="TextBox 45"/>
          <p:cNvSpPr txBox="1"/>
          <p:nvPr/>
        </p:nvSpPr>
        <p:spPr>
          <a:xfrm>
            <a:off x="605415" y="2996307"/>
            <a:ext cx="4298623" cy="369332"/>
          </a:xfrm>
          <a:prstGeom prst="rect">
            <a:avLst/>
          </a:prstGeom>
          <a:noFill/>
        </p:spPr>
        <p:txBody>
          <a:bodyPr wrap="none" rtlCol="0">
            <a:spAutoFit/>
          </a:bodyPr>
          <a:lstStyle/>
          <a:p>
            <a:r>
              <a:rPr lang="en-US" dirty="0"/>
              <a:t>A pretend RNA-</a:t>
            </a:r>
            <a:r>
              <a:rPr lang="en-US" dirty="0" err="1"/>
              <a:t>seq</a:t>
            </a:r>
            <a:r>
              <a:rPr lang="en-US" dirty="0"/>
              <a:t> data set for a single cell:</a:t>
            </a:r>
          </a:p>
        </p:txBody>
      </p:sp>
      <p:sp>
        <p:nvSpPr>
          <p:cNvPr id="47" name="Oval 46"/>
          <p:cNvSpPr/>
          <p:nvPr/>
        </p:nvSpPr>
        <p:spPr>
          <a:xfrm>
            <a:off x="4059169"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p:cNvSpPr txBox="1"/>
          <p:nvPr/>
        </p:nvSpPr>
        <p:spPr>
          <a:xfrm>
            <a:off x="3972560" y="1747520"/>
            <a:ext cx="318229" cy="369332"/>
          </a:xfrm>
          <a:prstGeom prst="rect">
            <a:avLst/>
          </a:prstGeom>
          <a:noFill/>
        </p:spPr>
        <p:txBody>
          <a:bodyPr wrap="none" rtlCol="0">
            <a:spAutoFit/>
          </a:bodyPr>
          <a:lstStyle/>
          <a:p>
            <a:r>
              <a:rPr lang="en-US" dirty="0"/>
              <a:t>A</a:t>
            </a:r>
          </a:p>
        </p:txBody>
      </p:sp>
      <p:sp>
        <p:nvSpPr>
          <p:cNvPr id="48" name="Oval 47"/>
          <p:cNvSpPr/>
          <p:nvPr/>
        </p:nvSpPr>
        <p:spPr>
          <a:xfrm>
            <a:off x="4666108"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extBox 4"/>
          <p:cNvSpPr txBox="1"/>
          <p:nvPr/>
        </p:nvSpPr>
        <p:spPr>
          <a:xfrm>
            <a:off x="4582160" y="1747520"/>
            <a:ext cx="312906" cy="369332"/>
          </a:xfrm>
          <a:prstGeom prst="rect">
            <a:avLst/>
          </a:prstGeom>
          <a:noFill/>
        </p:spPr>
        <p:txBody>
          <a:bodyPr wrap="none" rtlCol="0">
            <a:spAutoFit/>
          </a:bodyPr>
          <a:lstStyle/>
          <a:p>
            <a:r>
              <a:rPr lang="en-US" dirty="0"/>
              <a:t>C</a:t>
            </a:r>
          </a:p>
        </p:txBody>
      </p:sp>
      <p:sp>
        <p:nvSpPr>
          <p:cNvPr id="49" name="Oval 48"/>
          <p:cNvSpPr/>
          <p:nvPr/>
        </p:nvSpPr>
        <p:spPr>
          <a:xfrm>
            <a:off x="2532508"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2448560" y="1747520"/>
            <a:ext cx="312906" cy="369332"/>
          </a:xfrm>
          <a:prstGeom prst="rect">
            <a:avLst/>
          </a:prstGeom>
          <a:noFill/>
        </p:spPr>
        <p:txBody>
          <a:bodyPr wrap="none" rtlCol="0">
            <a:spAutoFit/>
          </a:bodyPr>
          <a:lstStyle/>
          <a:p>
            <a:r>
              <a:rPr lang="en-US" dirty="0"/>
              <a:t>B</a:t>
            </a:r>
          </a:p>
        </p:txBody>
      </p:sp>
      <p:sp>
        <p:nvSpPr>
          <p:cNvPr id="51" name="Oval 50"/>
          <p:cNvSpPr/>
          <p:nvPr/>
        </p:nvSpPr>
        <p:spPr>
          <a:xfrm>
            <a:off x="2453067" y="4185920"/>
            <a:ext cx="1751113"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Arrow Connector 51"/>
          <p:cNvCxnSpPr>
            <a:stCxn id="51" idx="0"/>
            <a:endCxn id="40" idx="1"/>
          </p:cNvCxnSpPr>
          <p:nvPr/>
        </p:nvCxnSpPr>
        <p:spPr>
          <a:xfrm flipV="1">
            <a:off x="3328624" y="2456041"/>
            <a:ext cx="1351946" cy="1729879"/>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72345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1-Dimension (1-D) = a number line</a:t>
            </a:r>
          </a:p>
        </p:txBody>
      </p:sp>
      <p:grpSp>
        <p:nvGrpSpPr>
          <p:cNvPr id="4" name="Group 3"/>
          <p:cNvGrpSpPr/>
          <p:nvPr/>
        </p:nvGrpSpPr>
        <p:grpSpPr>
          <a:xfrm>
            <a:off x="2603897" y="2183507"/>
            <a:ext cx="4297680" cy="123706"/>
            <a:chOff x="2603897" y="2183507"/>
            <a:chExt cx="4297680" cy="123706"/>
          </a:xfrm>
        </p:grpSpPr>
        <p:cxnSp>
          <p:nvCxnSpPr>
            <p:cNvPr id="6" name="Straight Connector 5"/>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603897" y="2183507"/>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453067" y="2271375"/>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225227" y="2271375"/>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3924697" y="2271375"/>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680570" y="2271375"/>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442570" y="2271375"/>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109097" y="2271375"/>
            <a:ext cx="649261" cy="369332"/>
          </a:xfrm>
          <a:prstGeom prst="rect">
            <a:avLst/>
          </a:prstGeom>
          <a:noFill/>
        </p:spPr>
        <p:txBody>
          <a:bodyPr wrap="none" rtlCol="0">
            <a:spAutoFit/>
          </a:bodyPr>
          <a:lstStyle/>
          <a:p>
            <a:r>
              <a:rPr lang="en-US" dirty="0"/>
              <a:t>etc…</a:t>
            </a:r>
          </a:p>
        </p:txBody>
      </p:sp>
      <p:sp>
        <p:nvSpPr>
          <p:cNvPr id="45" name="TextBox 44"/>
          <p:cNvSpPr txBox="1"/>
          <p:nvPr/>
        </p:nvSpPr>
        <p:spPr>
          <a:xfrm>
            <a:off x="2688231" y="3392547"/>
            <a:ext cx="1992339" cy="1754327"/>
          </a:xfrm>
          <a:prstGeom prst="rect">
            <a:avLst/>
          </a:prstGeom>
          <a:noFill/>
        </p:spPr>
        <p:txBody>
          <a:bodyPr wrap="square" rtlCol="0">
            <a:spAutoFit/>
          </a:bodyPr>
          <a:lstStyle/>
          <a:p>
            <a:r>
              <a:rPr lang="en-US" dirty="0"/>
              <a:t>Gene:	Reads:</a:t>
            </a:r>
          </a:p>
          <a:p>
            <a:r>
              <a:rPr lang="en-US" dirty="0"/>
              <a:t>A		10</a:t>
            </a:r>
          </a:p>
          <a:p>
            <a:r>
              <a:rPr lang="en-US" dirty="0"/>
              <a:t>B		0</a:t>
            </a:r>
          </a:p>
          <a:p>
            <a:r>
              <a:rPr lang="en-US" dirty="0"/>
              <a:t>C		14</a:t>
            </a:r>
          </a:p>
          <a:p>
            <a:r>
              <a:rPr lang="en-US" dirty="0"/>
              <a:t>…		…</a:t>
            </a:r>
          </a:p>
          <a:p>
            <a:endParaRPr lang="en-US" dirty="0"/>
          </a:p>
        </p:txBody>
      </p:sp>
      <p:sp>
        <p:nvSpPr>
          <p:cNvPr id="46" name="TextBox 45"/>
          <p:cNvSpPr txBox="1"/>
          <p:nvPr/>
        </p:nvSpPr>
        <p:spPr>
          <a:xfrm>
            <a:off x="605415" y="2996307"/>
            <a:ext cx="4298623" cy="369332"/>
          </a:xfrm>
          <a:prstGeom prst="rect">
            <a:avLst/>
          </a:prstGeom>
          <a:noFill/>
        </p:spPr>
        <p:txBody>
          <a:bodyPr wrap="none" rtlCol="0">
            <a:spAutoFit/>
          </a:bodyPr>
          <a:lstStyle/>
          <a:p>
            <a:r>
              <a:rPr lang="en-US" dirty="0"/>
              <a:t>A pretend RNA-</a:t>
            </a:r>
            <a:r>
              <a:rPr lang="en-US" dirty="0" err="1"/>
              <a:t>seq</a:t>
            </a:r>
            <a:r>
              <a:rPr lang="en-US" dirty="0"/>
              <a:t> data set for a single cell:</a:t>
            </a:r>
          </a:p>
        </p:txBody>
      </p:sp>
      <p:sp>
        <p:nvSpPr>
          <p:cNvPr id="47" name="Oval 46"/>
          <p:cNvSpPr/>
          <p:nvPr/>
        </p:nvSpPr>
        <p:spPr>
          <a:xfrm>
            <a:off x="4059169"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p:cNvSpPr txBox="1"/>
          <p:nvPr/>
        </p:nvSpPr>
        <p:spPr>
          <a:xfrm>
            <a:off x="3972560" y="1747520"/>
            <a:ext cx="318229" cy="369332"/>
          </a:xfrm>
          <a:prstGeom prst="rect">
            <a:avLst/>
          </a:prstGeom>
          <a:noFill/>
        </p:spPr>
        <p:txBody>
          <a:bodyPr wrap="none" rtlCol="0">
            <a:spAutoFit/>
          </a:bodyPr>
          <a:lstStyle/>
          <a:p>
            <a:r>
              <a:rPr lang="en-US" dirty="0"/>
              <a:t>A</a:t>
            </a:r>
          </a:p>
        </p:txBody>
      </p:sp>
      <p:sp>
        <p:nvSpPr>
          <p:cNvPr id="48" name="Oval 47"/>
          <p:cNvSpPr/>
          <p:nvPr/>
        </p:nvSpPr>
        <p:spPr>
          <a:xfrm>
            <a:off x="4666108"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extBox 4"/>
          <p:cNvSpPr txBox="1"/>
          <p:nvPr/>
        </p:nvSpPr>
        <p:spPr>
          <a:xfrm>
            <a:off x="4582160" y="1747520"/>
            <a:ext cx="312906" cy="369332"/>
          </a:xfrm>
          <a:prstGeom prst="rect">
            <a:avLst/>
          </a:prstGeom>
          <a:noFill/>
        </p:spPr>
        <p:txBody>
          <a:bodyPr wrap="none" rtlCol="0">
            <a:spAutoFit/>
          </a:bodyPr>
          <a:lstStyle/>
          <a:p>
            <a:r>
              <a:rPr lang="en-US" dirty="0"/>
              <a:t>C</a:t>
            </a:r>
          </a:p>
        </p:txBody>
      </p:sp>
      <p:sp>
        <p:nvSpPr>
          <p:cNvPr id="49" name="Oval 48"/>
          <p:cNvSpPr/>
          <p:nvPr/>
        </p:nvSpPr>
        <p:spPr>
          <a:xfrm>
            <a:off x="2532508"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2448560" y="1747520"/>
            <a:ext cx="312906" cy="369332"/>
          </a:xfrm>
          <a:prstGeom prst="rect">
            <a:avLst/>
          </a:prstGeom>
          <a:noFill/>
        </p:spPr>
        <p:txBody>
          <a:bodyPr wrap="none" rtlCol="0">
            <a:spAutoFit/>
          </a:bodyPr>
          <a:lstStyle/>
          <a:p>
            <a:r>
              <a:rPr lang="en-US" dirty="0"/>
              <a:t>B</a:t>
            </a:r>
          </a:p>
        </p:txBody>
      </p:sp>
      <p:grpSp>
        <p:nvGrpSpPr>
          <p:cNvPr id="146" name="Group 145"/>
          <p:cNvGrpSpPr/>
          <p:nvPr/>
        </p:nvGrpSpPr>
        <p:grpSpPr>
          <a:xfrm>
            <a:off x="130731" y="5431135"/>
            <a:ext cx="4297680" cy="530999"/>
            <a:chOff x="130731" y="5463401"/>
            <a:chExt cx="4297680" cy="530999"/>
          </a:xfrm>
        </p:grpSpPr>
        <p:grpSp>
          <p:nvGrpSpPr>
            <p:cNvPr id="81" name="Group 80"/>
            <p:cNvGrpSpPr/>
            <p:nvPr/>
          </p:nvGrpSpPr>
          <p:grpSpPr>
            <a:xfrm>
              <a:off x="130731" y="5463401"/>
              <a:ext cx="4297680" cy="123706"/>
              <a:chOff x="2603897" y="2183507"/>
              <a:chExt cx="4297680" cy="123706"/>
            </a:xfrm>
          </p:grpSpPr>
          <p:cxnSp>
            <p:nvCxnSpPr>
              <p:cNvPr id="82" name="Straight Connector 81"/>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83" name="Group 82"/>
              <p:cNvGrpSpPr/>
              <p:nvPr/>
            </p:nvGrpSpPr>
            <p:grpSpPr>
              <a:xfrm>
                <a:off x="2603897" y="2183507"/>
                <a:ext cx="4114800" cy="123706"/>
                <a:chOff x="1656080" y="2021840"/>
                <a:chExt cx="4114800" cy="123706"/>
              </a:xfrm>
            </p:grpSpPr>
            <p:cxnSp>
              <p:nvCxnSpPr>
                <p:cNvPr id="84" name="Straight Connector 83"/>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43" name="TextBox 42"/>
            <p:cNvSpPr txBox="1"/>
            <p:nvPr/>
          </p:nvSpPr>
          <p:spPr>
            <a:xfrm>
              <a:off x="760907" y="5625068"/>
              <a:ext cx="568447" cy="369332"/>
            </a:xfrm>
            <a:prstGeom prst="rect">
              <a:avLst/>
            </a:prstGeom>
            <a:noFill/>
          </p:spPr>
          <p:txBody>
            <a:bodyPr wrap="none" rtlCol="0">
              <a:spAutoFit/>
            </a:bodyPr>
            <a:lstStyle/>
            <a:p>
              <a:r>
                <a:rPr lang="en-US" dirty="0"/>
                <a:t>Low</a:t>
              </a:r>
            </a:p>
          </p:txBody>
        </p:sp>
        <p:sp>
          <p:nvSpPr>
            <p:cNvPr id="112" name="TextBox 111"/>
            <p:cNvSpPr txBox="1"/>
            <p:nvPr/>
          </p:nvSpPr>
          <p:spPr>
            <a:xfrm>
              <a:off x="3389667" y="5625068"/>
              <a:ext cx="611390" cy="369332"/>
            </a:xfrm>
            <a:prstGeom prst="rect">
              <a:avLst/>
            </a:prstGeom>
            <a:noFill/>
          </p:spPr>
          <p:txBody>
            <a:bodyPr wrap="none" rtlCol="0">
              <a:spAutoFit/>
            </a:bodyPr>
            <a:lstStyle/>
            <a:p>
              <a:r>
                <a:rPr lang="en-US" dirty="0"/>
                <a:t>High</a:t>
              </a:r>
            </a:p>
          </p:txBody>
        </p:sp>
      </p:grpSp>
      <p:sp>
        <p:nvSpPr>
          <p:cNvPr id="148" name="TextBox 147"/>
          <p:cNvSpPr txBox="1"/>
          <p:nvPr/>
        </p:nvSpPr>
        <p:spPr>
          <a:xfrm>
            <a:off x="5228114" y="3647440"/>
            <a:ext cx="3416697" cy="646331"/>
          </a:xfrm>
          <a:prstGeom prst="rect">
            <a:avLst/>
          </a:prstGeom>
          <a:noFill/>
        </p:spPr>
        <p:txBody>
          <a:bodyPr wrap="square" rtlCol="0">
            <a:spAutoFit/>
          </a:bodyPr>
          <a:lstStyle/>
          <a:p>
            <a:r>
              <a:rPr lang="en-US" dirty="0"/>
              <a:t>If we plotted all genes, we might see something like this</a:t>
            </a:r>
          </a:p>
        </p:txBody>
      </p:sp>
      <p:sp>
        <p:nvSpPr>
          <p:cNvPr id="149" name="Oval 148"/>
          <p:cNvSpPr/>
          <p:nvPr/>
        </p:nvSpPr>
        <p:spPr>
          <a:xfrm>
            <a:off x="210625"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0" name="Oval 149"/>
          <p:cNvSpPr/>
          <p:nvPr/>
        </p:nvSpPr>
        <p:spPr>
          <a:xfrm>
            <a:off x="384694"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1" name="Oval 150"/>
          <p:cNvSpPr/>
          <p:nvPr/>
        </p:nvSpPr>
        <p:spPr>
          <a:xfrm>
            <a:off x="558763"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2" name="Oval 151"/>
          <p:cNvSpPr/>
          <p:nvPr/>
        </p:nvSpPr>
        <p:spPr>
          <a:xfrm>
            <a:off x="732832"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3" name="Oval 152"/>
          <p:cNvSpPr/>
          <p:nvPr/>
        </p:nvSpPr>
        <p:spPr>
          <a:xfrm>
            <a:off x="906901"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4" name="Oval 153"/>
          <p:cNvSpPr/>
          <p:nvPr/>
        </p:nvSpPr>
        <p:spPr>
          <a:xfrm>
            <a:off x="1080970"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5" name="Oval 154"/>
          <p:cNvSpPr/>
          <p:nvPr/>
        </p:nvSpPr>
        <p:spPr>
          <a:xfrm>
            <a:off x="1255039"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6" name="Oval 155"/>
          <p:cNvSpPr/>
          <p:nvPr/>
        </p:nvSpPr>
        <p:spPr>
          <a:xfrm>
            <a:off x="1429108"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7" name="Oval 156"/>
          <p:cNvSpPr/>
          <p:nvPr/>
        </p:nvSpPr>
        <p:spPr>
          <a:xfrm>
            <a:off x="1603177"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8" name="Oval 157"/>
          <p:cNvSpPr/>
          <p:nvPr/>
        </p:nvSpPr>
        <p:spPr>
          <a:xfrm>
            <a:off x="1777246"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9" name="Oval 158"/>
          <p:cNvSpPr/>
          <p:nvPr/>
        </p:nvSpPr>
        <p:spPr>
          <a:xfrm>
            <a:off x="1951315"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0" name="Oval 159"/>
          <p:cNvSpPr/>
          <p:nvPr/>
        </p:nvSpPr>
        <p:spPr>
          <a:xfrm>
            <a:off x="2125384"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1" name="Oval 160"/>
          <p:cNvSpPr/>
          <p:nvPr/>
        </p:nvSpPr>
        <p:spPr>
          <a:xfrm>
            <a:off x="2299453"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2" name="Oval 161"/>
          <p:cNvSpPr/>
          <p:nvPr/>
        </p:nvSpPr>
        <p:spPr>
          <a:xfrm>
            <a:off x="2473522"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3" name="Oval 162"/>
          <p:cNvSpPr/>
          <p:nvPr/>
        </p:nvSpPr>
        <p:spPr>
          <a:xfrm>
            <a:off x="2647591"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4" name="Oval 163"/>
          <p:cNvSpPr/>
          <p:nvPr/>
        </p:nvSpPr>
        <p:spPr>
          <a:xfrm>
            <a:off x="2821660"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5" name="Oval 164"/>
          <p:cNvSpPr/>
          <p:nvPr/>
        </p:nvSpPr>
        <p:spPr>
          <a:xfrm>
            <a:off x="2995729"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6" name="Oval 165"/>
          <p:cNvSpPr/>
          <p:nvPr/>
        </p:nvSpPr>
        <p:spPr>
          <a:xfrm>
            <a:off x="3169798"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7" name="Oval 166"/>
          <p:cNvSpPr/>
          <p:nvPr/>
        </p:nvSpPr>
        <p:spPr>
          <a:xfrm>
            <a:off x="3343867"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8" name="Oval 167"/>
          <p:cNvSpPr/>
          <p:nvPr/>
        </p:nvSpPr>
        <p:spPr>
          <a:xfrm>
            <a:off x="3517936"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9" name="Oval 168"/>
          <p:cNvSpPr/>
          <p:nvPr/>
        </p:nvSpPr>
        <p:spPr>
          <a:xfrm>
            <a:off x="3692005"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0" name="Oval 169"/>
          <p:cNvSpPr/>
          <p:nvPr/>
        </p:nvSpPr>
        <p:spPr>
          <a:xfrm>
            <a:off x="3866074"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1" name="Oval 170"/>
          <p:cNvSpPr/>
          <p:nvPr/>
        </p:nvSpPr>
        <p:spPr>
          <a:xfrm>
            <a:off x="4040143"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207" name="Straight Arrow Connector 206"/>
          <p:cNvCxnSpPr/>
          <p:nvPr/>
        </p:nvCxnSpPr>
        <p:spPr>
          <a:xfrm flipH="1">
            <a:off x="3389667" y="4293771"/>
            <a:ext cx="3796390" cy="853103"/>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1" name="TextBox 210"/>
          <p:cNvSpPr txBox="1"/>
          <p:nvPr/>
        </p:nvSpPr>
        <p:spPr>
          <a:xfrm>
            <a:off x="498128" y="6053574"/>
            <a:ext cx="3561041" cy="369332"/>
          </a:xfrm>
          <a:prstGeom prst="rect">
            <a:avLst/>
          </a:prstGeom>
          <a:noFill/>
        </p:spPr>
        <p:txBody>
          <a:bodyPr wrap="none" rtlCol="0">
            <a:spAutoFit/>
          </a:bodyPr>
          <a:lstStyle/>
          <a:p>
            <a:r>
              <a:rPr lang="en-US" dirty="0"/>
              <a:t>A uniform distribution of transcripts</a:t>
            </a:r>
          </a:p>
        </p:txBody>
      </p:sp>
      <p:sp>
        <p:nvSpPr>
          <p:cNvPr id="44" name="Footer Placeholder 4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856244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1-Dimension (1-D) = a number line</a:t>
            </a:r>
          </a:p>
        </p:txBody>
      </p:sp>
      <p:grpSp>
        <p:nvGrpSpPr>
          <p:cNvPr id="4" name="Group 3"/>
          <p:cNvGrpSpPr/>
          <p:nvPr/>
        </p:nvGrpSpPr>
        <p:grpSpPr>
          <a:xfrm>
            <a:off x="2603897" y="2183507"/>
            <a:ext cx="4297680" cy="123706"/>
            <a:chOff x="2603897" y="2183507"/>
            <a:chExt cx="4297680" cy="123706"/>
          </a:xfrm>
        </p:grpSpPr>
        <p:cxnSp>
          <p:nvCxnSpPr>
            <p:cNvPr id="6" name="Straight Connector 5"/>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603897" y="2183507"/>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453067" y="2271375"/>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225227" y="2271375"/>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3924697" y="2271375"/>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680570" y="2271375"/>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442570" y="2271375"/>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109097" y="2271375"/>
            <a:ext cx="649261" cy="369332"/>
          </a:xfrm>
          <a:prstGeom prst="rect">
            <a:avLst/>
          </a:prstGeom>
          <a:noFill/>
        </p:spPr>
        <p:txBody>
          <a:bodyPr wrap="none" rtlCol="0">
            <a:spAutoFit/>
          </a:bodyPr>
          <a:lstStyle/>
          <a:p>
            <a:r>
              <a:rPr lang="en-US" dirty="0"/>
              <a:t>etc…</a:t>
            </a:r>
          </a:p>
        </p:txBody>
      </p:sp>
      <p:sp>
        <p:nvSpPr>
          <p:cNvPr id="45" name="TextBox 44"/>
          <p:cNvSpPr txBox="1"/>
          <p:nvPr/>
        </p:nvSpPr>
        <p:spPr>
          <a:xfrm>
            <a:off x="2688231" y="3392547"/>
            <a:ext cx="1992339" cy="1754327"/>
          </a:xfrm>
          <a:prstGeom prst="rect">
            <a:avLst/>
          </a:prstGeom>
          <a:noFill/>
        </p:spPr>
        <p:txBody>
          <a:bodyPr wrap="square" rtlCol="0">
            <a:spAutoFit/>
          </a:bodyPr>
          <a:lstStyle/>
          <a:p>
            <a:r>
              <a:rPr lang="en-US" dirty="0"/>
              <a:t>Gene:	Reads:</a:t>
            </a:r>
          </a:p>
          <a:p>
            <a:r>
              <a:rPr lang="en-US" dirty="0"/>
              <a:t>A		10</a:t>
            </a:r>
          </a:p>
          <a:p>
            <a:r>
              <a:rPr lang="en-US" dirty="0"/>
              <a:t>B		0</a:t>
            </a:r>
          </a:p>
          <a:p>
            <a:r>
              <a:rPr lang="en-US" dirty="0"/>
              <a:t>C		14</a:t>
            </a:r>
          </a:p>
          <a:p>
            <a:r>
              <a:rPr lang="en-US" dirty="0"/>
              <a:t>…		…</a:t>
            </a:r>
          </a:p>
          <a:p>
            <a:endParaRPr lang="en-US" dirty="0"/>
          </a:p>
        </p:txBody>
      </p:sp>
      <p:sp>
        <p:nvSpPr>
          <p:cNvPr id="46" name="TextBox 45"/>
          <p:cNvSpPr txBox="1"/>
          <p:nvPr/>
        </p:nvSpPr>
        <p:spPr>
          <a:xfrm>
            <a:off x="605415" y="2996307"/>
            <a:ext cx="4298623" cy="369332"/>
          </a:xfrm>
          <a:prstGeom prst="rect">
            <a:avLst/>
          </a:prstGeom>
          <a:noFill/>
        </p:spPr>
        <p:txBody>
          <a:bodyPr wrap="none" rtlCol="0">
            <a:spAutoFit/>
          </a:bodyPr>
          <a:lstStyle/>
          <a:p>
            <a:r>
              <a:rPr lang="en-US" dirty="0"/>
              <a:t>A pretend RNA-</a:t>
            </a:r>
            <a:r>
              <a:rPr lang="en-US" dirty="0" err="1"/>
              <a:t>seq</a:t>
            </a:r>
            <a:r>
              <a:rPr lang="en-US" dirty="0"/>
              <a:t> data set for a single cell:</a:t>
            </a:r>
          </a:p>
        </p:txBody>
      </p:sp>
      <p:sp>
        <p:nvSpPr>
          <p:cNvPr id="47" name="Oval 46"/>
          <p:cNvSpPr/>
          <p:nvPr/>
        </p:nvSpPr>
        <p:spPr>
          <a:xfrm>
            <a:off x="4059169"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p:cNvSpPr txBox="1"/>
          <p:nvPr/>
        </p:nvSpPr>
        <p:spPr>
          <a:xfrm>
            <a:off x="3972560" y="1747520"/>
            <a:ext cx="318229" cy="369332"/>
          </a:xfrm>
          <a:prstGeom prst="rect">
            <a:avLst/>
          </a:prstGeom>
          <a:noFill/>
        </p:spPr>
        <p:txBody>
          <a:bodyPr wrap="none" rtlCol="0">
            <a:spAutoFit/>
          </a:bodyPr>
          <a:lstStyle/>
          <a:p>
            <a:r>
              <a:rPr lang="en-US" dirty="0"/>
              <a:t>A</a:t>
            </a:r>
          </a:p>
        </p:txBody>
      </p:sp>
      <p:sp>
        <p:nvSpPr>
          <p:cNvPr id="48" name="Oval 47"/>
          <p:cNvSpPr/>
          <p:nvPr/>
        </p:nvSpPr>
        <p:spPr>
          <a:xfrm>
            <a:off x="4666108"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extBox 4"/>
          <p:cNvSpPr txBox="1"/>
          <p:nvPr/>
        </p:nvSpPr>
        <p:spPr>
          <a:xfrm>
            <a:off x="4582160" y="1747520"/>
            <a:ext cx="312906" cy="369332"/>
          </a:xfrm>
          <a:prstGeom prst="rect">
            <a:avLst/>
          </a:prstGeom>
          <a:noFill/>
        </p:spPr>
        <p:txBody>
          <a:bodyPr wrap="none" rtlCol="0">
            <a:spAutoFit/>
          </a:bodyPr>
          <a:lstStyle/>
          <a:p>
            <a:r>
              <a:rPr lang="en-US" dirty="0"/>
              <a:t>C</a:t>
            </a:r>
          </a:p>
        </p:txBody>
      </p:sp>
      <p:sp>
        <p:nvSpPr>
          <p:cNvPr id="49" name="Oval 48"/>
          <p:cNvSpPr/>
          <p:nvPr/>
        </p:nvSpPr>
        <p:spPr>
          <a:xfrm>
            <a:off x="2532508"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2448560" y="1747520"/>
            <a:ext cx="312906" cy="369332"/>
          </a:xfrm>
          <a:prstGeom prst="rect">
            <a:avLst/>
          </a:prstGeom>
          <a:noFill/>
        </p:spPr>
        <p:txBody>
          <a:bodyPr wrap="none" rtlCol="0">
            <a:spAutoFit/>
          </a:bodyPr>
          <a:lstStyle/>
          <a:p>
            <a:r>
              <a:rPr lang="en-US" dirty="0"/>
              <a:t>B</a:t>
            </a:r>
          </a:p>
        </p:txBody>
      </p:sp>
      <p:grpSp>
        <p:nvGrpSpPr>
          <p:cNvPr id="146" name="Group 145"/>
          <p:cNvGrpSpPr/>
          <p:nvPr/>
        </p:nvGrpSpPr>
        <p:grpSpPr>
          <a:xfrm>
            <a:off x="130731" y="5431135"/>
            <a:ext cx="4297680" cy="530999"/>
            <a:chOff x="130731" y="5463401"/>
            <a:chExt cx="4297680" cy="530999"/>
          </a:xfrm>
        </p:grpSpPr>
        <p:grpSp>
          <p:nvGrpSpPr>
            <p:cNvPr id="81" name="Group 80"/>
            <p:cNvGrpSpPr/>
            <p:nvPr/>
          </p:nvGrpSpPr>
          <p:grpSpPr>
            <a:xfrm>
              <a:off x="130731" y="5463401"/>
              <a:ext cx="4297680" cy="123706"/>
              <a:chOff x="2603897" y="2183507"/>
              <a:chExt cx="4297680" cy="123706"/>
            </a:xfrm>
          </p:grpSpPr>
          <p:cxnSp>
            <p:nvCxnSpPr>
              <p:cNvPr id="82" name="Straight Connector 81"/>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83" name="Group 82"/>
              <p:cNvGrpSpPr/>
              <p:nvPr/>
            </p:nvGrpSpPr>
            <p:grpSpPr>
              <a:xfrm>
                <a:off x="2603897" y="2183507"/>
                <a:ext cx="4114800" cy="123706"/>
                <a:chOff x="1656080" y="2021840"/>
                <a:chExt cx="4114800" cy="123706"/>
              </a:xfrm>
            </p:grpSpPr>
            <p:cxnSp>
              <p:nvCxnSpPr>
                <p:cNvPr id="84" name="Straight Connector 83"/>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43" name="TextBox 42"/>
            <p:cNvSpPr txBox="1"/>
            <p:nvPr/>
          </p:nvSpPr>
          <p:spPr>
            <a:xfrm>
              <a:off x="760907" y="5625068"/>
              <a:ext cx="568447" cy="369332"/>
            </a:xfrm>
            <a:prstGeom prst="rect">
              <a:avLst/>
            </a:prstGeom>
            <a:noFill/>
          </p:spPr>
          <p:txBody>
            <a:bodyPr wrap="none" rtlCol="0">
              <a:spAutoFit/>
            </a:bodyPr>
            <a:lstStyle/>
            <a:p>
              <a:r>
                <a:rPr lang="en-US" dirty="0"/>
                <a:t>Low</a:t>
              </a:r>
            </a:p>
          </p:txBody>
        </p:sp>
        <p:sp>
          <p:nvSpPr>
            <p:cNvPr id="112" name="TextBox 111"/>
            <p:cNvSpPr txBox="1"/>
            <p:nvPr/>
          </p:nvSpPr>
          <p:spPr>
            <a:xfrm>
              <a:off x="3389667" y="5625068"/>
              <a:ext cx="611390" cy="369332"/>
            </a:xfrm>
            <a:prstGeom prst="rect">
              <a:avLst/>
            </a:prstGeom>
            <a:noFill/>
          </p:spPr>
          <p:txBody>
            <a:bodyPr wrap="none" rtlCol="0">
              <a:spAutoFit/>
            </a:bodyPr>
            <a:lstStyle/>
            <a:p>
              <a:r>
                <a:rPr lang="en-US" dirty="0"/>
                <a:t>High</a:t>
              </a:r>
            </a:p>
          </p:txBody>
        </p:sp>
      </p:grpSp>
      <p:grpSp>
        <p:nvGrpSpPr>
          <p:cNvPr id="147" name="Group 146"/>
          <p:cNvGrpSpPr/>
          <p:nvPr/>
        </p:nvGrpSpPr>
        <p:grpSpPr>
          <a:xfrm>
            <a:off x="4747657" y="5431135"/>
            <a:ext cx="4297680" cy="530999"/>
            <a:chOff x="4747657" y="5431135"/>
            <a:chExt cx="4297680" cy="530999"/>
          </a:xfrm>
        </p:grpSpPr>
        <p:grpSp>
          <p:nvGrpSpPr>
            <p:cNvPr id="113" name="Group 112"/>
            <p:cNvGrpSpPr/>
            <p:nvPr/>
          </p:nvGrpSpPr>
          <p:grpSpPr>
            <a:xfrm>
              <a:off x="4747657" y="5431135"/>
              <a:ext cx="4297680" cy="123706"/>
              <a:chOff x="2603897" y="2183507"/>
              <a:chExt cx="4297680" cy="123706"/>
            </a:xfrm>
          </p:grpSpPr>
          <p:cxnSp>
            <p:nvCxnSpPr>
              <p:cNvPr id="114" name="Straight Connector 113"/>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15" name="Group 114"/>
              <p:cNvGrpSpPr/>
              <p:nvPr/>
            </p:nvGrpSpPr>
            <p:grpSpPr>
              <a:xfrm>
                <a:off x="2603897" y="2183507"/>
                <a:ext cx="4114800" cy="123706"/>
                <a:chOff x="1656080" y="2021840"/>
                <a:chExt cx="4114800" cy="123706"/>
              </a:xfrm>
            </p:grpSpPr>
            <p:cxnSp>
              <p:nvCxnSpPr>
                <p:cNvPr id="116" name="Straight Connector 115"/>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144" name="TextBox 143"/>
            <p:cNvSpPr txBox="1"/>
            <p:nvPr/>
          </p:nvSpPr>
          <p:spPr>
            <a:xfrm>
              <a:off x="5377833" y="5592802"/>
              <a:ext cx="568447" cy="369332"/>
            </a:xfrm>
            <a:prstGeom prst="rect">
              <a:avLst/>
            </a:prstGeom>
            <a:noFill/>
          </p:spPr>
          <p:txBody>
            <a:bodyPr wrap="none" rtlCol="0">
              <a:spAutoFit/>
            </a:bodyPr>
            <a:lstStyle/>
            <a:p>
              <a:r>
                <a:rPr lang="en-US" dirty="0"/>
                <a:t>Low</a:t>
              </a:r>
            </a:p>
          </p:txBody>
        </p:sp>
        <p:sp>
          <p:nvSpPr>
            <p:cNvPr id="145" name="TextBox 144"/>
            <p:cNvSpPr txBox="1"/>
            <p:nvPr/>
          </p:nvSpPr>
          <p:spPr>
            <a:xfrm>
              <a:off x="8006593" y="5592802"/>
              <a:ext cx="611390" cy="369332"/>
            </a:xfrm>
            <a:prstGeom prst="rect">
              <a:avLst/>
            </a:prstGeom>
            <a:noFill/>
          </p:spPr>
          <p:txBody>
            <a:bodyPr wrap="none" rtlCol="0">
              <a:spAutoFit/>
            </a:bodyPr>
            <a:lstStyle/>
            <a:p>
              <a:r>
                <a:rPr lang="en-US" dirty="0"/>
                <a:t>High</a:t>
              </a:r>
            </a:p>
          </p:txBody>
        </p:sp>
      </p:grpSp>
      <p:sp>
        <p:nvSpPr>
          <p:cNvPr id="148" name="TextBox 147"/>
          <p:cNvSpPr txBox="1"/>
          <p:nvPr/>
        </p:nvSpPr>
        <p:spPr>
          <a:xfrm>
            <a:off x="5228114" y="3647440"/>
            <a:ext cx="3416697" cy="646331"/>
          </a:xfrm>
          <a:prstGeom prst="rect">
            <a:avLst/>
          </a:prstGeom>
          <a:noFill/>
        </p:spPr>
        <p:txBody>
          <a:bodyPr wrap="square" rtlCol="0">
            <a:spAutoFit/>
          </a:bodyPr>
          <a:lstStyle/>
          <a:p>
            <a:r>
              <a:rPr lang="en-US" dirty="0"/>
              <a:t>If we plotted all genes, we might see something like this or this.</a:t>
            </a:r>
          </a:p>
        </p:txBody>
      </p:sp>
      <p:sp>
        <p:nvSpPr>
          <p:cNvPr id="149" name="Oval 148"/>
          <p:cNvSpPr/>
          <p:nvPr/>
        </p:nvSpPr>
        <p:spPr>
          <a:xfrm>
            <a:off x="210625"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0" name="Oval 149"/>
          <p:cNvSpPr/>
          <p:nvPr/>
        </p:nvSpPr>
        <p:spPr>
          <a:xfrm>
            <a:off x="384694"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1" name="Oval 150"/>
          <p:cNvSpPr/>
          <p:nvPr/>
        </p:nvSpPr>
        <p:spPr>
          <a:xfrm>
            <a:off x="558763"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2" name="Oval 151"/>
          <p:cNvSpPr/>
          <p:nvPr/>
        </p:nvSpPr>
        <p:spPr>
          <a:xfrm>
            <a:off x="732832"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3" name="Oval 152"/>
          <p:cNvSpPr/>
          <p:nvPr/>
        </p:nvSpPr>
        <p:spPr>
          <a:xfrm>
            <a:off x="906901"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4" name="Oval 153"/>
          <p:cNvSpPr/>
          <p:nvPr/>
        </p:nvSpPr>
        <p:spPr>
          <a:xfrm>
            <a:off x="1080970"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5" name="Oval 154"/>
          <p:cNvSpPr/>
          <p:nvPr/>
        </p:nvSpPr>
        <p:spPr>
          <a:xfrm>
            <a:off x="1255039"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6" name="Oval 155"/>
          <p:cNvSpPr/>
          <p:nvPr/>
        </p:nvSpPr>
        <p:spPr>
          <a:xfrm>
            <a:off x="1429108"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7" name="Oval 156"/>
          <p:cNvSpPr/>
          <p:nvPr/>
        </p:nvSpPr>
        <p:spPr>
          <a:xfrm>
            <a:off x="1603177"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8" name="Oval 157"/>
          <p:cNvSpPr/>
          <p:nvPr/>
        </p:nvSpPr>
        <p:spPr>
          <a:xfrm>
            <a:off x="1777246"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9" name="Oval 158"/>
          <p:cNvSpPr/>
          <p:nvPr/>
        </p:nvSpPr>
        <p:spPr>
          <a:xfrm>
            <a:off x="1951315"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0" name="Oval 159"/>
          <p:cNvSpPr/>
          <p:nvPr/>
        </p:nvSpPr>
        <p:spPr>
          <a:xfrm>
            <a:off x="2125384"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1" name="Oval 160"/>
          <p:cNvSpPr/>
          <p:nvPr/>
        </p:nvSpPr>
        <p:spPr>
          <a:xfrm>
            <a:off x="2299453"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2" name="Oval 161"/>
          <p:cNvSpPr/>
          <p:nvPr/>
        </p:nvSpPr>
        <p:spPr>
          <a:xfrm>
            <a:off x="2473522"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3" name="Oval 162"/>
          <p:cNvSpPr/>
          <p:nvPr/>
        </p:nvSpPr>
        <p:spPr>
          <a:xfrm>
            <a:off x="2647591"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4" name="Oval 163"/>
          <p:cNvSpPr/>
          <p:nvPr/>
        </p:nvSpPr>
        <p:spPr>
          <a:xfrm>
            <a:off x="2821660"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5" name="Oval 164"/>
          <p:cNvSpPr/>
          <p:nvPr/>
        </p:nvSpPr>
        <p:spPr>
          <a:xfrm>
            <a:off x="2995729"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6" name="Oval 165"/>
          <p:cNvSpPr/>
          <p:nvPr/>
        </p:nvSpPr>
        <p:spPr>
          <a:xfrm>
            <a:off x="3169798"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7" name="Oval 166"/>
          <p:cNvSpPr/>
          <p:nvPr/>
        </p:nvSpPr>
        <p:spPr>
          <a:xfrm>
            <a:off x="3343867"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8" name="Oval 167"/>
          <p:cNvSpPr/>
          <p:nvPr/>
        </p:nvSpPr>
        <p:spPr>
          <a:xfrm>
            <a:off x="3517936"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9" name="Oval 168"/>
          <p:cNvSpPr/>
          <p:nvPr/>
        </p:nvSpPr>
        <p:spPr>
          <a:xfrm>
            <a:off x="3692005"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0" name="Oval 169"/>
          <p:cNvSpPr/>
          <p:nvPr/>
        </p:nvSpPr>
        <p:spPr>
          <a:xfrm>
            <a:off x="3866074"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1" name="Oval 170"/>
          <p:cNvSpPr/>
          <p:nvPr/>
        </p:nvSpPr>
        <p:spPr>
          <a:xfrm>
            <a:off x="4040143"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2" name="Oval 171"/>
          <p:cNvSpPr/>
          <p:nvPr/>
        </p:nvSpPr>
        <p:spPr>
          <a:xfrm>
            <a:off x="4811119"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6" name="Oval 175"/>
          <p:cNvSpPr/>
          <p:nvPr/>
        </p:nvSpPr>
        <p:spPr>
          <a:xfrm>
            <a:off x="4976616"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7" name="Oval 176"/>
          <p:cNvSpPr/>
          <p:nvPr/>
        </p:nvSpPr>
        <p:spPr>
          <a:xfrm>
            <a:off x="5132351"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8" name="Oval 177"/>
          <p:cNvSpPr/>
          <p:nvPr/>
        </p:nvSpPr>
        <p:spPr>
          <a:xfrm>
            <a:off x="5288086"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9" name="Oval 178"/>
          <p:cNvSpPr/>
          <p:nvPr/>
        </p:nvSpPr>
        <p:spPr>
          <a:xfrm>
            <a:off x="5443821"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0" name="Oval 179"/>
          <p:cNvSpPr/>
          <p:nvPr/>
        </p:nvSpPr>
        <p:spPr>
          <a:xfrm>
            <a:off x="5599556"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1" name="Oval 180"/>
          <p:cNvSpPr/>
          <p:nvPr/>
        </p:nvSpPr>
        <p:spPr>
          <a:xfrm>
            <a:off x="5755291"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2" name="Oval 181"/>
          <p:cNvSpPr/>
          <p:nvPr/>
        </p:nvSpPr>
        <p:spPr>
          <a:xfrm>
            <a:off x="5911026"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3" name="Oval 182"/>
          <p:cNvSpPr/>
          <p:nvPr/>
        </p:nvSpPr>
        <p:spPr>
          <a:xfrm>
            <a:off x="4882239" y="52265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4" name="Oval 183"/>
          <p:cNvSpPr/>
          <p:nvPr/>
        </p:nvSpPr>
        <p:spPr>
          <a:xfrm>
            <a:off x="5047736" y="52265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5" name="Oval 184"/>
          <p:cNvSpPr/>
          <p:nvPr/>
        </p:nvSpPr>
        <p:spPr>
          <a:xfrm>
            <a:off x="5203471" y="52265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6" name="Oval 185"/>
          <p:cNvSpPr/>
          <p:nvPr/>
        </p:nvSpPr>
        <p:spPr>
          <a:xfrm>
            <a:off x="5359206" y="52265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7" name="Oval 186"/>
          <p:cNvSpPr/>
          <p:nvPr/>
        </p:nvSpPr>
        <p:spPr>
          <a:xfrm>
            <a:off x="5514941" y="52265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8" name="Oval 187"/>
          <p:cNvSpPr/>
          <p:nvPr/>
        </p:nvSpPr>
        <p:spPr>
          <a:xfrm>
            <a:off x="5670676" y="52265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9" name="Oval 188"/>
          <p:cNvSpPr/>
          <p:nvPr/>
        </p:nvSpPr>
        <p:spPr>
          <a:xfrm>
            <a:off x="5826411" y="52265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1" name="Oval 190"/>
          <p:cNvSpPr/>
          <p:nvPr/>
        </p:nvSpPr>
        <p:spPr>
          <a:xfrm>
            <a:off x="7618371" y="53789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2" name="Oval 191"/>
          <p:cNvSpPr/>
          <p:nvPr/>
        </p:nvSpPr>
        <p:spPr>
          <a:xfrm>
            <a:off x="7783868" y="53789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3" name="Oval 192"/>
          <p:cNvSpPr/>
          <p:nvPr/>
        </p:nvSpPr>
        <p:spPr>
          <a:xfrm>
            <a:off x="7939603" y="53789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4" name="Oval 193"/>
          <p:cNvSpPr/>
          <p:nvPr/>
        </p:nvSpPr>
        <p:spPr>
          <a:xfrm>
            <a:off x="8095338" y="53789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5" name="Oval 194"/>
          <p:cNvSpPr/>
          <p:nvPr/>
        </p:nvSpPr>
        <p:spPr>
          <a:xfrm>
            <a:off x="8251073" y="53789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6" name="Oval 195"/>
          <p:cNvSpPr/>
          <p:nvPr/>
        </p:nvSpPr>
        <p:spPr>
          <a:xfrm>
            <a:off x="8406808" y="53789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7" name="Oval 196"/>
          <p:cNvSpPr/>
          <p:nvPr/>
        </p:nvSpPr>
        <p:spPr>
          <a:xfrm>
            <a:off x="8562543" y="53789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8" name="Oval 197"/>
          <p:cNvSpPr/>
          <p:nvPr/>
        </p:nvSpPr>
        <p:spPr>
          <a:xfrm>
            <a:off x="8718278" y="53789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9" name="Oval 198"/>
          <p:cNvSpPr/>
          <p:nvPr/>
        </p:nvSpPr>
        <p:spPr>
          <a:xfrm>
            <a:off x="7689491" y="524686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0" name="Oval 199"/>
          <p:cNvSpPr/>
          <p:nvPr/>
        </p:nvSpPr>
        <p:spPr>
          <a:xfrm>
            <a:off x="7854988" y="524686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1" name="Oval 200"/>
          <p:cNvSpPr/>
          <p:nvPr/>
        </p:nvSpPr>
        <p:spPr>
          <a:xfrm>
            <a:off x="8010723" y="524686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2" name="Oval 201"/>
          <p:cNvSpPr/>
          <p:nvPr/>
        </p:nvSpPr>
        <p:spPr>
          <a:xfrm>
            <a:off x="8166458" y="524686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3" name="Oval 202"/>
          <p:cNvSpPr/>
          <p:nvPr/>
        </p:nvSpPr>
        <p:spPr>
          <a:xfrm>
            <a:off x="8322193" y="524686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4" name="Oval 203"/>
          <p:cNvSpPr/>
          <p:nvPr/>
        </p:nvSpPr>
        <p:spPr>
          <a:xfrm>
            <a:off x="8477928" y="524686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5" name="Oval 204"/>
          <p:cNvSpPr/>
          <p:nvPr/>
        </p:nvSpPr>
        <p:spPr>
          <a:xfrm>
            <a:off x="8633663" y="524686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207" name="Straight Arrow Connector 206"/>
          <p:cNvCxnSpPr/>
          <p:nvPr/>
        </p:nvCxnSpPr>
        <p:spPr>
          <a:xfrm flipH="1">
            <a:off x="3389667" y="4293771"/>
            <a:ext cx="3796390" cy="853103"/>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7186057" y="4293771"/>
            <a:ext cx="668931" cy="691707"/>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1" name="TextBox 210"/>
          <p:cNvSpPr txBox="1"/>
          <p:nvPr/>
        </p:nvSpPr>
        <p:spPr>
          <a:xfrm>
            <a:off x="498128" y="6053574"/>
            <a:ext cx="3561041" cy="369332"/>
          </a:xfrm>
          <a:prstGeom prst="rect">
            <a:avLst/>
          </a:prstGeom>
          <a:noFill/>
        </p:spPr>
        <p:txBody>
          <a:bodyPr wrap="none" rtlCol="0">
            <a:spAutoFit/>
          </a:bodyPr>
          <a:lstStyle/>
          <a:p>
            <a:r>
              <a:rPr lang="en-US" dirty="0"/>
              <a:t>A uniform distribution of transcripts</a:t>
            </a:r>
          </a:p>
        </p:txBody>
      </p:sp>
      <p:sp>
        <p:nvSpPr>
          <p:cNvPr id="212" name="TextBox 211"/>
          <p:cNvSpPr txBox="1"/>
          <p:nvPr/>
        </p:nvSpPr>
        <p:spPr>
          <a:xfrm>
            <a:off x="4811119" y="6053574"/>
            <a:ext cx="3995993" cy="646331"/>
          </a:xfrm>
          <a:prstGeom prst="rect">
            <a:avLst/>
          </a:prstGeom>
          <a:noFill/>
        </p:spPr>
        <p:txBody>
          <a:bodyPr wrap="none" rtlCol="0">
            <a:spAutoFit/>
          </a:bodyPr>
          <a:lstStyle/>
          <a:p>
            <a:pPr algn="ctr"/>
            <a:r>
              <a:rPr lang="en-US" dirty="0"/>
              <a:t>A non-uniform distribution of transcripts</a:t>
            </a:r>
          </a:p>
          <a:p>
            <a:pPr algn="ctr"/>
            <a:r>
              <a:rPr lang="en-US" dirty="0"/>
              <a:t>(some genes are low, some are high)</a:t>
            </a:r>
          </a:p>
        </p:txBody>
      </p:sp>
      <p:sp>
        <p:nvSpPr>
          <p:cNvPr id="44" name="Footer Placeholder 4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660045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2-D (a normal graph)</a:t>
            </a:r>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a:t>etc…</a:t>
            </a:r>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a:t>5</a:t>
            </a:r>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a:t>10</a:t>
            </a:r>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a:t>15</a:t>
            </a:r>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a:t>Cell 2</a:t>
            </a:r>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a:t>Cell 1</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603951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2-D (a normal graph)</a:t>
            </a:r>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a:t>etc…</a:t>
            </a:r>
          </a:p>
        </p:txBody>
      </p:sp>
      <p:sp>
        <p:nvSpPr>
          <p:cNvPr id="45" name="TextBox 44"/>
          <p:cNvSpPr txBox="1"/>
          <p:nvPr/>
        </p:nvSpPr>
        <p:spPr>
          <a:xfrm>
            <a:off x="2635121" y="4936867"/>
            <a:ext cx="4213346" cy="1754327"/>
          </a:xfrm>
          <a:prstGeom prst="rect">
            <a:avLst/>
          </a:prstGeom>
          <a:noFill/>
        </p:spPr>
        <p:txBody>
          <a:bodyPr wrap="square" rtlCol="0">
            <a:spAutoFit/>
          </a:bodyPr>
          <a:lstStyle/>
          <a:p>
            <a:r>
              <a:rPr lang="en-US" dirty="0"/>
              <a:t>Gene:	Cell1 Reads:	Cell2 Reads:</a:t>
            </a:r>
          </a:p>
          <a:p>
            <a:r>
              <a:rPr lang="en-US" dirty="0"/>
              <a:t>A		10			8</a:t>
            </a:r>
          </a:p>
          <a:p>
            <a:r>
              <a:rPr lang="en-US" dirty="0"/>
              <a:t>B		0			2</a:t>
            </a:r>
          </a:p>
          <a:p>
            <a:r>
              <a:rPr lang="en-US" dirty="0"/>
              <a:t>C		14			10</a:t>
            </a:r>
          </a:p>
          <a:p>
            <a:r>
              <a:rPr lang="en-US" dirty="0"/>
              <a:t>…		…			…</a:t>
            </a:r>
          </a:p>
          <a:p>
            <a:endParaRPr lang="en-US" dirty="0"/>
          </a:p>
        </p:txBody>
      </p:sp>
      <p:sp>
        <p:nvSpPr>
          <p:cNvPr id="46" name="TextBox 45"/>
          <p:cNvSpPr txBox="1"/>
          <p:nvPr/>
        </p:nvSpPr>
        <p:spPr>
          <a:xfrm>
            <a:off x="552305" y="4540627"/>
            <a:ext cx="4642392" cy="369332"/>
          </a:xfrm>
          <a:prstGeom prst="rect">
            <a:avLst/>
          </a:prstGeom>
          <a:noFill/>
        </p:spPr>
        <p:txBody>
          <a:bodyPr wrap="none" rtlCol="0">
            <a:spAutoFit/>
          </a:bodyPr>
          <a:lstStyle/>
          <a:p>
            <a:r>
              <a:rPr lang="en-US" dirty="0"/>
              <a:t>A pretend RNA-</a:t>
            </a:r>
            <a:r>
              <a:rPr lang="en-US" dirty="0" err="1"/>
              <a:t>seq</a:t>
            </a:r>
            <a:r>
              <a:rPr lang="en-US" dirty="0"/>
              <a:t> data set for two single cells:</a:t>
            </a:r>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a:t>5</a:t>
            </a:r>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a:t>10</a:t>
            </a:r>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a:t>15</a:t>
            </a:r>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a:t>Cell 2</a:t>
            </a:r>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a:t>Cell 1</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222561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a:stCxn id="39" idx="0"/>
            <a:endCxn id="47" idx="0"/>
          </p:cNvCxnSpPr>
          <p:nvPr/>
        </p:nvCxnSpPr>
        <p:spPr>
          <a:xfrm flipH="1" flipV="1">
            <a:off x="4359687" y="2496133"/>
            <a:ext cx="19234" cy="1327043"/>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sz="3200" dirty="0"/>
              <a:t>2-D (a normal graph)</a:t>
            </a:r>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a:t>etc…</a:t>
            </a:r>
          </a:p>
        </p:txBody>
      </p:sp>
      <p:sp>
        <p:nvSpPr>
          <p:cNvPr id="45" name="TextBox 44"/>
          <p:cNvSpPr txBox="1"/>
          <p:nvPr/>
        </p:nvSpPr>
        <p:spPr>
          <a:xfrm>
            <a:off x="2635121" y="4936867"/>
            <a:ext cx="4213346" cy="1754327"/>
          </a:xfrm>
          <a:prstGeom prst="rect">
            <a:avLst/>
          </a:prstGeom>
          <a:noFill/>
        </p:spPr>
        <p:txBody>
          <a:bodyPr wrap="square" rtlCol="0">
            <a:spAutoFit/>
          </a:bodyPr>
          <a:lstStyle/>
          <a:p>
            <a:r>
              <a:rPr lang="en-US" dirty="0"/>
              <a:t>Gene:	Cell1 Reads:	Cell2 Reads:</a:t>
            </a:r>
          </a:p>
          <a:p>
            <a:r>
              <a:rPr lang="en-US" dirty="0"/>
              <a:t>A		10			8</a:t>
            </a:r>
          </a:p>
          <a:p>
            <a:r>
              <a:rPr lang="en-US" dirty="0"/>
              <a:t>B		0			2</a:t>
            </a:r>
          </a:p>
          <a:p>
            <a:r>
              <a:rPr lang="en-US" dirty="0"/>
              <a:t>C		14			10</a:t>
            </a:r>
          </a:p>
          <a:p>
            <a:r>
              <a:rPr lang="en-US" dirty="0"/>
              <a:t>…		…			…</a:t>
            </a:r>
          </a:p>
          <a:p>
            <a:endParaRPr lang="en-US" dirty="0"/>
          </a:p>
        </p:txBody>
      </p:sp>
      <p:sp>
        <p:nvSpPr>
          <p:cNvPr id="46" name="TextBox 45"/>
          <p:cNvSpPr txBox="1"/>
          <p:nvPr/>
        </p:nvSpPr>
        <p:spPr>
          <a:xfrm>
            <a:off x="552305" y="4540627"/>
            <a:ext cx="4642392" cy="369332"/>
          </a:xfrm>
          <a:prstGeom prst="rect">
            <a:avLst/>
          </a:prstGeom>
          <a:noFill/>
        </p:spPr>
        <p:txBody>
          <a:bodyPr wrap="none" rtlCol="0">
            <a:spAutoFit/>
          </a:bodyPr>
          <a:lstStyle/>
          <a:p>
            <a:r>
              <a:rPr lang="en-US" dirty="0"/>
              <a:t>A pretend RNA-</a:t>
            </a:r>
            <a:r>
              <a:rPr lang="en-US" dirty="0" err="1"/>
              <a:t>seq</a:t>
            </a:r>
            <a:r>
              <a:rPr lang="en-US" dirty="0"/>
              <a:t> data set for two single cells:</a:t>
            </a:r>
          </a:p>
        </p:txBody>
      </p:sp>
      <p:sp>
        <p:nvSpPr>
          <p:cNvPr id="3" name="TextBox 2"/>
          <p:cNvSpPr txBox="1"/>
          <p:nvPr/>
        </p:nvSpPr>
        <p:spPr>
          <a:xfrm>
            <a:off x="4200572" y="2056229"/>
            <a:ext cx="318229" cy="369332"/>
          </a:xfrm>
          <a:prstGeom prst="rect">
            <a:avLst/>
          </a:prstGeom>
          <a:noFill/>
        </p:spPr>
        <p:txBody>
          <a:bodyPr wrap="none" rtlCol="0">
            <a:spAutoFit/>
          </a:bodyPr>
          <a:lstStyle/>
          <a:p>
            <a:r>
              <a:rPr lang="en-US" dirty="0"/>
              <a:t>A</a:t>
            </a:r>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a:t>5</a:t>
            </a:r>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a:t>10</a:t>
            </a:r>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a:t>15</a:t>
            </a:r>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a:t>Cell 2</a:t>
            </a:r>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a:t>Cell 1</a:t>
            </a:r>
          </a:p>
        </p:txBody>
      </p:sp>
      <p:sp>
        <p:nvSpPr>
          <p:cNvPr id="77" name="Rectangle 76"/>
          <p:cNvSpPr/>
          <p:nvPr/>
        </p:nvSpPr>
        <p:spPr>
          <a:xfrm>
            <a:off x="2056051" y="5537200"/>
            <a:ext cx="3631415" cy="1153994"/>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476917" y="5191760"/>
            <a:ext cx="1867204"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2848794" y="2577962"/>
            <a:ext cx="15240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4287181" y="249613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96011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2-D (a normal graph)</a:t>
            </a:r>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a:t>etc…</a:t>
            </a:r>
          </a:p>
        </p:txBody>
      </p:sp>
      <p:sp>
        <p:nvSpPr>
          <p:cNvPr id="45" name="TextBox 44"/>
          <p:cNvSpPr txBox="1"/>
          <p:nvPr/>
        </p:nvSpPr>
        <p:spPr>
          <a:xfrm>
            <a:off x="2635121" y="4936867"/>
            <a:ext cx="4213346" cy="1754327"/>
          </a:xfrm>
          <a:prstGeom prst="rect">
            <a:avLst/>
          </a:prstGeom>
          <a:noFill/>
        </p:spPr>
        <p:txBody>
          <a:bodyPr wrap="square" rtlCol="0">
            <a:spAutoFit/>
          </a:bodyPr>
          <a:lstStyle/>
          <a:p>
            <a:r>
              <a:rPr lang="en-US" dirty="0"/>
              <a:t>Gene:	Cell1 Reads:	Cell2 Reads:</a:t>
            </a:r>
          </a:p>
          <a:p>
            <a:r>
              <a:rPr lang="en-US" dirty="0"/>
              <a:t>A		10			8</a:t>
            </a:r>
          </a:p>
          <a:p>
            <a:r>
              <a:rPr lang="en-US" dirty="0"/>
              <a:t>B		0			2</a:t>
            </a:r>
          </a:p>
          <a:p>
            <a:r>
              <a:rPr lang="en-US" dirty="0"/>
              <a:t>C		14			10</a:t>
            </a:r>
          </a:p>
          <a:p>
            <a:r>
              <a:rPr lang="en-US" dirty="0"/>
              <a:t>…		…			…</a:t>
            </a:r>
          </a:p>
          <a:p>
            <a:endParaRPr lang="en-US" dirty="0"/>
          </a:p>
        </p:txBody>
      </p:sp>
      <p:sp>
        <p:nvSpPr>
          <p:cNvPr id="46" name="TextBox 45"/>
          <p:cNvSpPr txBox="1"/>
          <p:nvPr/>
        </p:nvSpPr>
        <p:spPr>
          <a:xfrm>
            <a:off x="552305" y="4540627"/>
            <a:ext cx="4642392" cy="369332"/>
          </a:xfrm>
          <a:prstGeom prst="rect">
            <a:avLst/>
          </a:prstGeom>
          <a:noFill/>
        </p:spPr>
        <p:txBody>
          <a:bodyPr wrap="none" rtlCol="0">
            <a:spAutoFit/>
          </a:bodyPr>
          <a:lstStyle/>
          <a:p>
            <a:r>
              <a:rPr lang="en-US" dirty="0"/>
              <a:t>A pretend RNA-</a:t>
            </a:r>
            <a:r>
              <a:rPr lang="en-US" dirty="0" err="1"/>
              <a:t>seq</a:t>
            </a:r>
            <a:r>
              <a:rPr lang="en-US" dirty="0"/>
              <a:t> data set for two single cells:</a:t>
            </a:r>
          </a:p>
        </p:txBody>
      </p:sp>
      <p:sp>
        <p:nvSpPr>
          <p:cNvPr id="3" name="TextBox 2"/>
          <p:cNvSpPr txBox="1"/>
          <p:nvPr/>
        </p:nvSpPr>
        <p:spPr>
          <a:xfrm>
            <a:off x="4200572" y="2056229"/>
            <a:ext cx="318229" cy="369332"/>
          </a:xfrm>
          <a:prstGeom prst="rect">
            <a:avLst/>
          </a:prstGeom>
          <a:noFill/>
        </p:spPr>
        <p:txBody>
          <a:bodyPr wrap="none" rtlCol="0">
            <a:spAutoFit/>
          </a:bodyPr>
          <a:lstStyle/>
          <a:p>
            <a:r>
              <a:rPr lang="en-US" dirty="0"/>
              <a:t>A</a:t>
            </a:r>
          </a:p>
        </p:txBody>
      </p:sp>
      <p:cxnSp>
        <p:nvCxnSpPr>
          <p:cNvPr id="52" name="Straight Arrow Connector 51"/>
          <p:cNvCxnSpPr>
            <a:stCxn id="51" idx="0"/>
          </p:cNvCxnSpPr>
          <p:nvPr/>
        </p:nvCxnSpPr>
        <p:spPr>
          <a:xfrm flipH="1" flipV="1">
            <a:off x="3003474" y="3553322"/>
            <a:ext cx="1407045" cy="1892438"/>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a:t>5</a:t>
            </a:r>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a:t>10</a:t>
            </a:r>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a:t>15</a:t>
            </a:r>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a:t>Cell 2</a:t>
            </a:r>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a:t>Cell 1</a:t>
            </a:r>
          </a:p>
        </p:txBody>
      </p:sp>
      <p:sp>
        <p:nvSpPr>
          <p:cNvPr id="49" name="Oval 48"/>
          <p:cNvSpPr/>
          <p:nvPr/>
        </p:nvSpPr>
        <p:spPr>
          <a:xfrm>
            <a:off x="2775373" y="340831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2965258" y="3275430"/>
            <a:ext cx="312906" cy="369332"/>
          </a:xfrm>
          <a:prstGeom prst="rect">
            <a:avLst/>
          </a:prstGeom>
          <a:noFill/>
        </p:spPr>
        <p:txBody>
          <a:bodyPr wrap="none" rtlCol="0">
            <a:spAutoFit/>
          </a:bodyPr>
          <a:lstStyle/>
          <a:p>
            <a:r>
              <a:rPr lang="en-US" dirty="0"/>
              <a:t>B</a:t>
            </a:r>
          </a:p>
        </p:txBody>
      </p:sp>
      <p:sp>
        <p:nvSpPr>
          <p:cNvPr id="74" name="Rectangle 73"/>
          <p:cNvSpPr/>
          <p:nvPr/>
        </p:nvSpPr>
        <p:spPr>
          <a:xfrm>
            <a:off x="2056051" y="5821680"/>
            <a:ext cx="3631415" cy="869514"/>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476917" y="5445760"/>
            <a:ext cx="1867204"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4287181" y="249613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756690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2-D (a normal graph)</a:t>
            </a:r>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a:t>etc…</a:t>
            </a:r>
          </a:p>
        </p:txBody>
      </p:sp>
      <p:sp>
        <p:nvSpPr>
          <p:cNvPr id="45" name="TextBox 44"/>
          <p:cNvSpPr txBox="1"/>
          <p:nvPr/>
        </p:nvSpPr>
        <p:spPr>
          <a:xfrm>
            <a:off x="2635121" y="4936867"/>
            <a:ext cx="4213346" cy="1754327"/>
          </a:xfrm>
          <a:prstGeom prst="rect">
            <a:avLst/>
          </a:prstGeom>
          <a:noFill/>
        </p:spPr>
        <p:txBody>
          <a:bodyPr wrap="square" rtlCol="0">
            <a:spAutoFit/>
          </a:bodyPr>
          <a:lstStyle/>
          <a:p>
            <a:r>
              <a:rPr lang="en-US" dirty="0"/>
              <a:t>Gene:	Cell1 Reads:	Cell2 Reads:</a:t>
            </a:r>
          </a:p>
          <a:p>
            <a:r>
              <a:rPr lang="en-US" dirty="0"/>
              <a:t>A		10			8</a:t>
            </a:r>
          </a:p>
          <a:p>
            <a:r>
              <a:rPr lang="en-US" dirty="0"/>
              <a:t>B		0			2</a:t>
            </a:r>
          </a:p>
          <a:p>
            <a:r>
              <a:rPr lang="en-US" dirty="0"/>
              <a:t>C		14			10</a:t>
            </a:r>
          </a:p>
          <a:p>
            <a:r>
              <a:rPr lang="en-US" dirty="0"/>
              <a:t>…		…			…</a:t>
            </a:r>
          </a:p>
          <a:p>
            <a:endParaRPr lang="en-US" dirty="0"/>
          </a:p>
        </p:txBody>
      </p:sp>
      <p:sp>
        <p:nvSpPr>
          <p:cNvPr id="46" name="TextBox 45"/>
          <p:cNvSpPr txBox="1"/>
          <p:nvPr/>
        </p:nvSpPr>
        <p:spPr>
          <a:xfrm>
            <a:off x="552305" y="4540627"/>
            <a:ext cx="4642392" cy="369332"/>
          </a:xfrm>
          <a:prstGeom prst="rect">
            <a:avLst/>
          </a:prstGeom>
          <a:noFill/>
        </p:spPr>
        <p:txBody>
          <a:bodyPr wrap="none" rtlCol="0">
            <a:spAutoFit/>
          </a:bodyPr>
          <a:lstStyle/>
          <a:p>
            <a:r>
              <a:rPr lang="en-US" dirty="0"/>
              <a:t>A pretend RNA-</a:t>
            </a:r>
            <a:r>
              <a:rPr lang="en-US" dirty="0" err="1"/>
              <a:t>seq</a:t>
            </a:r>
            <a:r>
              <a:rPr lang="en-US" dirty="0"/>
              <a:t> data set for two single cells:</a:t>
            </a:r>
          </a:p>
        </p:txBody>
      </p:sp>
      <p:sp>
        <p:nvSpPr>
          <p:cNvPr id="3" name="TextBox 2"/>
          <p:cNvSpPr txBox="1"/>
          <p:nvPr/>
        </p:nvSpPr>
        <p:spPr>
          <a:xfrm>
            <a:off x="4200572" y="2056229"/>
            <a:ext cx="318229" cy="369332"/>
          </a:xfrm>
          <a:prstGeom prst="rect">
            <a:avLst/>
          </a:prstGeom>
          <a:noFill/>
        </p:spPr>
        <p:txBody>
          <a:bodyPr wrap="none" rtlCol="0">
            <a:spAutoFit/>
          </a:bodyPr>
          <a:lstStyle/>
          <a:p>
            <a:r>
              <a:rPr lang="en-US" dirty="0"/>
              <a:t>A</a:t>
            </a:r>
          </a:p>
        </p:txBody>
      </p:sp>
      <p:sp>
        <p:nvSpPr>
          <p:cNvPr id="48" name="Oval 47"/>
          <p:cNvSpPr/>
          <p:nvPr/>
        </p:nvSpPr>
        <p:spPr>
          <a:xfrm>
            <a:off x="4875356" y="218944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extBox 4"/>
          <p:cNvSpPr txBox="1"/>
          <p:nvPr/>
        </p:nvSpPr>
        <p:spPr>
          <a:xfrm>
            <a:off x="4791408" y="1820763"/>
            <a:ext cx="312906" cy="369332"/>
          </a:xfrm>
          <a:prstGeom prst="rect">
            <a:avLst/>
          </a:prstGeom>
          <a:noFill/>
        </p:spPr>
        <p:txBody>
          <a:bodyPr wrap="none" rtlCol="0">
            <a:spAutoFit/>
          </a:bodyPr>
          <a:lstStyle/>
          <a:p>
            <a:r>
              <a:rPr lang="en-US" dirty="0"/>
              <a:t>C</a:t>
            </a:r>
          </a:p>
        </p:txBody>
      </p:sp>
      <p:sp>
        <p:nvSpPr>
          <p:cNvPr id="51" name="Oval 50"/>
          <p:cNvSpPr/>
          <p:nvPr/>
        </p:nvSpPr>
        <p:spPr>
          <a:xfrm>
            <a:off x="3476917" y="5730240"/>
            <a:ext cx="1867204"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Arrow Connector 51"/>
          <p:cNvCxnSpPr>
            <a:stCxn id="51" idx="0"/>
          </p:cNvCxnSpPr>
          <p:nvPr/>
        </p:nvCxnSpPr>
        <p:spPr>
          <a:xfrm flipV="1">
            <a:off x="4410519" y="2425562"/>
            <a:ext cx="514948" cy="3304678"/>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a:t>5</a:t>
            </a:r>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a:t>10</a:t>
            </a:r>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a:t>15</a:t>
            </a:r>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a:t>Cell 2</a:t>
            </a:r>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a:t>Cell 1</a:t>
            </a:r>
          </a:p>
        </p:txBody>
      </p:sp>
      <p:sp>
        <p:nvSpPr>
          <p:cNvPr id="7" name="TextBox 6"/>
          <p:cNvSpPr txBox="1"/>
          <p:nvPr/>
        </p:nvSpPr>
        <p:spPr>
          <a:xfrm>
            <a:off x="2965258" y="3275430"/>
            <a:ext cx="312906" cy="369332"/>
          </a:xfrm>
          <a:prstGeom prst="rect">
            <a:avLst/>
          </a:prstGeom>
          <a:noFill/>
        </p:spPr>
        <p:txBody>
          <a:bodyPr wrap="none" rtlCol="0">
            <a:spAutoFit/>
          </a:bodyPr>
          <a:lstStyle/>
          <a:p>
            <a:r>
              <a:rPr lang="en-US" dirty="0"/>
              <a:t>B</a:t>
            </a:r>
          </a:p>
        </p:txBody>
      </p:sp>
      <p:sp>
        <p:nvSpPr>
          <p:cNvPr id="74" name="Oval 73"/>
          <p:cNvSpPr/>
          <p:nvPr/>
        </p:nvSpPr>
        <p:spPr>
          <a:xfrm>
            <a:off x="4287181" y="249613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Oval 74"/>
          <p:cNvSpPr/>
          <p:nvPr/>
        </p:nvSpPr>
        <p:spPr>
          <a:xfrm>
            <a:off x="2775373" y="340831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Footer Placeholder 4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9900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2-D (a normal graph)</a:t>
            </a:r>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a:t>etc…</a:t>
            </a:r>
          </a:p>
        </p:txBody>
      </p:sp>
      <p:sp>
        <p:nvSpPr>
          <p:cNvPr id="45" name="TextBox 44"/>
          <p:cNvSpPr txBox="1"/>
          <p:nvPr/>
        </p:nvSpPr>
        <p:spPr>
          <a:xfrm>
            <a:off x="2635121" y="4936867"/>
            <a:ext cx="4213346" cy="1754327"/>
          </a:xfrm>
          <a:prstGeom prst="rect">
            <a:avLst/>
          </a:prstGeom>
          <a:noFill/>
        </p:spPr>
        <p:txBody>
          <a:bodyPr wrap="square" rtlCol="0">
            <a:spAutoFit/>
          </a:bodyPr>
          <a:lstStyle/>
          <a:p>
            <a:r>
              <a:rPr lang="en-US" dirty="0"/>
              <a:t>Gene:	Cell1 Reads:	Cell2 Reads:</a:t>
            </a:r>
          </a:p>
          <a:p>
            <a:r>
              <a:rPr lang="en-US" dirty="0"/>
              <a:t>A		10			8</a:t>
            </a:r>
          </a:p>
          <a:p>
            <a:r>
              <a:rPr lang="en-US" dirty="0"/>
              <a:t>B		0			2</a:t>
            </a:r>
          </a:p>
          <a:p>
            <a:r>
              <a:rPr lang="en-US" dirty="0"/>
              <a:t>C		14			10</a:t>
            </a:r>
          </a:p>
          <a:p>
            <a:r>
              <a:rPr lang="en-US" dirty="0"/>
              <a:t>…		…			…</a:t>
            </a:r>
          </a:p>
          <a:p>
            <a:endParaRPr lang="en-US" dirty="0"/>
          </a:p>
        </p:txBody>
      </p:sp>
      <p:sp>
        <p:nvSpPr>
          <p:cNvPr id="46" name="TextBox 45"/>
          <p:cNvSpPr txBox="1"/>
          <p:nvPr/>
        </p:nvSpPr>
        <p:spPr>
          <a:xfrm>
            <a:off x="552305" y="4540627"/>
            <a:ext cx="4642392" cy="369332"/>
          </a:xfrm>
          <a:prstGeom prst="rect">
            <a:avLst/>
          </a:prstGeom>
          <a:noFill/>
        </p:spPr>
        <p:txBody>
          <a:bodyPr wrap="none" rtlCol="0">
            <a:spAutoFit/>
          </a:bodyPr>
          <a:lstStyle/>
          <a:p>
            <a:r>
              <a:rPr lang="en-US" dirty="0"/>
              <a:t>A pretend RNA-</a:t>
            </a:r>
            <a:r>
              <a:rPr lang="en-US" dirty="0" err="1"/>
              <a:t>seq</a:t>
            </a:r>
            <a:r>
              <a:rPr lang="en-US" dirty="0"/>
              <a:t> data set for two single cells:</a:t>
            </a:r>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a:t>5</a:t>
            </a:r>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a:t>10</a:t>
            </a:r>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a:t>15</a:t>
            </a:r>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a:t>Cell 2</a:t>
            </a:r>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a:t>Cell 1</a:t>
            </a:r>
          </a:p>
        </p:txBody>
      </p:sp>
      <p:sp>
        <p:nvSpPr>
          <p:cNvPr id="43" name="TextBox 42"/>
          <p:cNvSpPr txBox="1"/>
          <p:nvPr/>
        </p:nvSpPr>
        <p:spPr>
          <a:xfrm>
            <a:off x="3610794" y="2063711"/>
            <a:ext cx="4374815" cy="369332"/>
          </a:xfrm>
          <a:prstGeom prst="rect">
            <a:avLst/>
          </a:prstGeom>
          <a:noFill/>
        </p:spPr>
        <p:txBody>
          <a:bodyPr wrap="none" rtlCol="0">
            <a:spAutoFit/>
          </a:bodyPr>
          <a:lstStyle/>
          <a:p>
            <a:r>
              <a:rPr lang="en-US" dirty="0"/>
              <a:t>If we plotted all of the genes, we might see…</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867437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3618" y="2659062"/>
            <a:ext cx="844702" cy="584776"/>
          </a:xfrm>
          <a:prstGeom prst="rect">
            <a:avLst/>
          </a:prstGeom>
          <a:noFill/>
        </p:spPr>
        <p:txBody>
          <a:bodyPr wrap="none" rtlCol="0">
            <a:spAutoFit/>
          </a:bodyPr>
          <a:lstStyle/>
          <a:p>
            <a:r>
              <a:rPr lang="en-US" sz="3200" dirty="0"/>
              <a:t>Stat</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519446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2-D (a normal graph)</a:t>
            </a:r>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a:t>etc…</a:t>
            </a:r>
          </a:p>
        </p:txBody>
      </p:sp>
      <p:sp>
        <p:nvSpPr>
          <p:cNvPr id="45" name="TextBox 44"/>
          <p:cNvSpPr txBox="1"/>
          <p:nvPr/>
        </p:nvSpPr>
        <p:spPr>
          <a:xfrm>
            <a:off x="2635121" y="4936867"/>
            <a:ext cx="4213346" cy="1754327"/>
          </a:xfrm>
          <a:prstGeom prst="rect">
            <a:avLst/>
          </a:prstGeom>
          <a:noFill/>
        </p:spPr>
        <p:txBody>
          <a:bodyPr wrap="square" rtlCol="0">
            <a:spAutoFit/>
          </a:bodyPr>
          <a:lstStyle/>
          <a:p>
            <a:r>
              <a:rPr lang="en-US" dirty="0"/>
              <a:t>Gene:	Cell1 Reads:	Cell2 Reads:</a:t>
            </a:r>
          </a:p>
          <a:p>
            <a:r>
              <a:rPr lang="en-US" dirty="0"/>
              <a:t>A		10			8</a:t>
            </a:r>
          </a:p>
          <a:p>
            <a:r>
              <a:rPr lang="en-US" dirty="0"/>
              <a:t>B		0			2</a:t>
            </a:r>
          </a:p>
          <a:p>
            <a:r>
              <a:rPr lang="en-US" dirty="0"/>
              <a:t>C		14			10</a:t>
            </a:r>
          </a:p>
          <a:p>
            <a:r>
              <a:rPr lang="en-US" dirty="0"/>
              <a:t>…		…			…</a:t>
            </a:r>
          </a:p>
          <a:p>
            <a:endParaRPr lang="en-US" dirty="0"/>
          </a:p>
        </p:txBody>
      </p:sp>
      <p:sp>
        <p:nvSpPr>
          <p:cNvPr id="46" name="TextBox 45"/>
          <p:cNvSpPr txBox="1"/>
          <p:nvPr/>
        </p:nvSpPr>
        <p:spPr>
          <a:xfrm>
            <a:off x="552305" y="4540627"/>
            <a:ext cx="4642392" cy="369332"/>
          </a:xfrm>
          <a:prstGeom prst="rect">
            <a:avLst/>
          </a:prstGeom>
          <a:noFill/>
        </p:spPr>
        <p:txBody>
          <a:bodyPr wrap="none" rtlCol="0">
            <a:spAutoFit/>
          </a:bodyPr>
          <a:lstStyle/>
          <a:p>
            <a:r>
              <a:rPr lang="en-US" dirty="0"/>
              <a:t>A pretend RNA-</a:t>
            </a:r>
            <a:r>
              <a:rPr lang="en-US" dirty="0" err="1"/>
              <a:t>seq</a:t>
            </a:r>
            <a:r>
              <a:rPr lang="en-US" dirty="0"/>
              <a:t> data set for two single cells:</a:t>
            </a:r>
          </a:p>
        </p:txBody>
      </p:sp>
      <p:sp>
        <p:nvSpPr>
          <p:cNvPr id="47" name="Oval 46"/>
          <p:cNvSpPr/>
          <p:nvPr/>
        </p:nvSpPr>
        <p:spPr>
          <a:xfrm>
            <a:off x="4287181" y="242491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Oval 47"/>
          <p:cNvSpPr/>
          <p:nvPr/>
        </p:nvSpPr>
        <p:spPr>
          <a:xfrm>
            <a:off x="4875356" y="218944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a:t>5</a:t>
            </a:r>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a:t>10</a:t>
            </a:r>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a:t>15</a:t>
            </a:r>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a:t>Cell 2</a:t>
            </a:r>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a:t>Cell 1</a:t>
            </a:r>
          </a:p>
        </p:txBody>
      </p:sp>
      <p:sp>
        <p:nvSpPr>
          <p:cNvPr id="49" name="Oval 48"/>
          <p:cNvSpPr/>
          <p:nvPr/>
        </p:nvSpPr>
        <p:spPr>
          <a:xfrm>
            <a:off x="2858463" y="340831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Oval 71"/>
          <p:cNvSpPr/>
          <p:nvPr/>
        </p:nvSpPr>
        <p:spPr>
          <a:xfrm>
            <a:off x="4439581" y="257731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Oval 72"/>
          <p:cNvSpPr/>
          <p:nvPr/>
        </p:nvSpPr>
        <p:spPr>
          <a:xfrm>
            <a:off x="4024583" y="257731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Oval 73"/>
          <p:cNvSpPr/>
          <p:nvPr/>
        </p:nvSpPr>
        <p:spPr>
          <a:xfrm>
            <a:off x="4176983" y="272971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Oval 74"/>
          <p:cNvSpPr/>
          <p:nvPr/>
        </p:nvSpPr>
        <p:spPr>
          <a:xfrm>
            <a:off x="3745298" y="27758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6" name="Oval 75"/>
          <p:cNvSpPr/>
          <p:nvPr/>
        </p:nvSpPr>
        <p:spPr>
          <a:xfrm>
            <a:off x="3672792" y="302232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Oval 76"/>
          <p:cNvSpPr/>
          <p:nvPr/>
        </p:nvSpPr>
        <p:spPr>
          <a:xfrm>
            <a:off x="3397618" y="294981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Oval 77"/>
          <p:cNvSpPr/>
          <p:nvPr/>
        </p:nvSpPr>
        <p:spPr>
          <a:xfrm>
            <a:off x="3252607" y="3194950"/>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Oval 78"/>
          <p:cNvSpPr/>
          <p:nvPr/>
        </p:nvSpPr>
        <p:spPr>
          <a:xfrm>
            <a:off x="4560376" y="22172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Oval 79"/>
          <p:cNvSpPr/>
          <p:nvPr/>
        </p:nvSpPr>
        <p:spPr>
          <a:xfrm>
            <a:off x="4605088" y="23853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Oval 80"/>
          <p:cNvSpPr/>
          <p:nvPr/>
        </p:nvSpPr>
        <p:spPr>
          <a:xfrm>
            <a:off x="4875356" y="23521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2" name="Oval 81"/>
          <p:cNvSpPr/>
          <p:nvPr/>
        </p:nvSpPr>
        <p:spPr>
          <a:xfrm>
            <a:off x="5073118" y="20444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6" name="Oval 85"/>
          <p:cNvSpPr/>
          <p:nvPr/>
        </p:nvSpPr>
        <p:spPr>
          <a:xfrm>
            <a:off x="5122191" y="182335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9" name="Oval 88"/>
          <p:cNvSpPr/>
          <p:nvPr/>
        </p:nvSpPr>
        <p:spPr>
          <a:xfrm>
            <a:off x="5367088" y="201598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0" name="Oval 89"/>
          <p:cNvSpPr/>
          <p:nvPr/>
        </p:nvSpPr>
        <p:spPr>
          <a:xfrm>
            <a:off x="5446983" y="181328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1" name="Oval 90"/>
          <p:cNvSpPr/>
          <p:nvPr/>
        </p:nvSpPr>
        <p:spPr>
          <a:xfrm>
            <a:off x="5526878" y="161057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2" name="Oval 91"/>
          <p:cNvSpPr/>
          <p:nvPr/>
        </p:nvSpPr>
        <p:spPr>
          <a:xfrm>
            <a:off x="5687467" y="17555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3" name="Oval 92"/>
          <p:cNvSpPr/>
          <p:nvPr/>
        </p:nvSpPr>
        <p:spPr>
          <a:xfrm>
            <a:off x="5898017" y="159105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Right Brace 42"/>
          <p:cNvSpPr/>
          <p:nvPr/>
        </p:nvSpPr>
        <p:spPr>
          <a:xfrm>
            <a:off x="6201594" y="1417638"/>
            <a:ext cx="152400" cy="20747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TextBox 43"/>
          <p:cNvSpPr txBox="1"/>
          <p:nvPr/>
        </p:nvSpPr>
        <p:spPr>
          <a:xfrm>
            <a:off x="6553200" y="2123440"/>
            <a:ext cx="2287630" cy="646331"/>
          </a:xfrm>
          <a:prstGeom prst="rect">
            <a:avLst/>
          </a:prstGeom>
          <a:noFill/>
        </p:spPr>
        <p:txBody>
          <a:bodyPr wrap="none" rtlCol="0">
            <a:spAutoFit/>
          </a:bodyPr>
          <a:lstStyle/>
          <a:p>
            <a:r>
              <a:rPr lang="en-US" dirty="0"/>
              <a:t>The expression in the</a:t>
            </a:r>
          </a:p>
          <a:p>
            <a:r>
              <a:rPr lang="en-US" dirty="0"/>
              <a:t>two cells is correlated.</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007908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2-D (a normal graph)</a:t>
            </a:r>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a:t>etc…</a:t>
            </a:r>
          </a:p>
        </p:txBody>
      </p:sp>
      <p:sp>
        <p:nvSpPr>
          <p:cNvPr id="45" name="TextBox 44"/>
          <p:cNvSpPr txBox="1"/>
          <p:nvPr/>
        </p:nvSpPr>
        <p:spPr>
          <a:xfrm>
            <a:off x="2635121" y="4936867"/>
            <a:ext cx="4213346" cy="1754327"/>
          </a:xfrm>
          <a:prstGeom prst="rect">
            <a:avLst/>
          </a:prstGeom>
          <a:noFill/>
        </p:spPr>
        <p:txBody>
          <a:bodyPr wrap="square" rtlCol="0">
            <a:spAutoFit/>
          </a:bodyPr>
          <a:lstStyle/>
          <a:p>
            <a:r>
              <a:rPr lang="en-US" dirty="0"/>
              <a:t>Gene:	Cell1 Reads:	Cell2 Reads:</a:t>
            </a:r>
          </a:p>
          <a:p>
            <a:r>
              <a:rPr lang="en-US" dirty="0"/>
              <a:t>A		10			8</a:t>
            </a:r>
          </a:p>
          <a:p>
            <a:r>
              <a:rPr lang="en-US" dirty="0"/>
              <a:t>B		0			2</a:t>
            </a:r>
          </a:p>
          <a:p>
            <a:r>
              <a:rPr lang="en-US" dirty="0"/>
              <a:t>C		14			10</a:t>
            </a:r>
          </a:p>
          <a:p>
            <a:r>
              <a:rPr lang="en-US" dirty="0"/>
              <a:t>…		…			…</a:t>
            </a:r>
          </a:p>
          <a:p>
            <a:endParaRPr lang="en-US" dirty="0"/>
          </a:p>
        </p:txBody>
      </p:sp>
      <p:sp>
        <p:nvSpPr>
          <p:cNvPr id="46" name="TextBox 45"/>
          <p:cNvSpPr txBox="1"/>
          <p:nvPr/>
        </p:nvSpPr>
        <p:spPr>
          <a:xfrm>
            <a:off x="552305" y="4540627"/>
            <a:ext cx="4642392" cy="369332"/>
          </a:xfrm>
          <a:prstGeom prst="rect">
            <a:avLst/>
          </a:prstGeom>
          <a:noFill/>
        </p:spPr>
        <p:txBody>
          <a:bodyPr wrap="none" rtlCol="0">
            <a:spAutoFit/>
          </a:bodyPr>
          <a:lstStyle/>
          <a:p>
            <a:r>
              <a:rPr lang="en-US" dirty="0"/>
              <a:t>A pretend RNA-</a:t>
            </a:r>
            <a:r>
              <a:rPr lang="en-US" dirty="0" err="1"/>
              <a:t>seq</a:t>
            </a:r>
            <a:r>
              <a:rPr lang="en-US" dirty="0"/>
              <a:t> data set for two single cells:</a:t>
            </a:r>
          </a:p>
        </p:txBody>
      </p:sp>
      <p:sp>
        <p:nvSpPr>
          <p:cNvPr id="47" name="Oval 46"/>
          <p:cNvSpPr/>
          <p:nvPr/>
        </p:nvSpPr>
        <p:spPr>
          <a:xfrm>
            <a:off x="4214675" y="174345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Oval 47"/>
          <p:cNvSpPr/>
          <p:nvPr/>
        </p:nvSpPr>
        <p:spPr>
          <a:xfrm>
            <a:off x="4706349" y="24766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a:t>5</a:t>
            </a:r>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a:t>10</a:t>
            </a:r>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a:t>15</a:t>
            </a:r>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a:t>Cell 2</a:t>
            </a:r>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a:t>Cell 1</a:t>
            </a:r>
          </a:p>
        </p:txBody>
      </p:sp>
      <p:sp>
        <p:nvSpPr>
          <p:cNvPr id="49" name="Oval 48"/>
          <p:cNvSpPr/>
          <p:nvPr/>
        </p:nvSpPr>
        <p:spPr>
          <a:xfrm>
            <a:off x="2910648" y="21207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Oval 71"/>
          <p:cNvSpPr/>
          <p:nvPr/>
        </p:nvSpPr>
        <p:spPr>
          <a:xfrm>
            <a:off x="3538288" y="1663560"/>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Oval 72"/>
          <p:cNvSpPr/>
          <p:nvPr/>
        </p:nvSpPr>
        <p:spPr>
          <a:xfrm>
            <a:off x="3952077" y="22172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Oval 73"/>
          <p:cNvSpPr/>
          <p:nvPr/>
        </p:nvSpPr>
        <p:spPr>
          <a:xfrm>
            <a:off x="4227783" y="30351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Oval 74"/>
          <p:cNvSpPr/>
          <p:nvPr/>
        </p:nvSpPr>
        <p:spPr>
          <a:xfrm>
            <a:off x="3470124" y="2349420"/>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6" name="Oval 75"/>
          <p:cNvSpPr/>
          <p:nvPr/>
        </p:nvSpPr>
        <p:spPr>
          <a:xfrm>
            <a:off x="3879572" y="3163270"/>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Oval 76"/>
          <p:cNvSpPr/>
          <p:nvPr/>
        </p:nvSpPr>
        <p:spPr>
          <a:xfrm>
            <a:off x="3153594" y="252223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Oval 77"/>
          <p:cNvSpPr/>
          <p:nvPr/>
        </p:nvSpPr>
        <p:spPr>
          <a:xfrm>
            <a:off x="3252607" y="3194950"/>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Oval 78"/>
          <p:cNvSpPr/>
          <p:nvPr/>
        </p:nvSpPr>
        <p:spPr>
          <a:xfrm>
            <a:off x="4780456" y="173061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Oval 79"/>
          <p:cNvSpPr/>
          <p:nvPr/>
        </p:nvSpPr>
        <p:spPr>
          <a:xfrm>
            <a:off x="5029288" y="288276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Oval 80"/>
          <p:cNvSpPr/>
          <p:nvPr/>
        </p:nvSpPr>
        <p:spPr>
          <a:xfrm>
            <a:off x="4610429" y="30637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2" name="Oval 81"/>
          <p:cNvSpPr/>
          <p:nvPr/>
        </p:nvSpPr>
        <p:spPr>
          <a:xfrm>
            <a:off x="5348115" y="29552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6" name="Oval 85"/>
          <p:cNvSpPr/>
          <p:nvPr/>
        </p:nvSpPr>
        <p:spPr>
          <a:xfrm>
            <a:off x="5122191" y="146556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9" name="Oval 88"/>
          <p:cNvSpPr/>
          <p:nvPr/>
        </p:nvSpPr>
        <p:spPr>
          <a:xfrm>
            <a:off x="5367088" y="201598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0" name="Oval 89"/>
          <p:cNvSpPr/>
          <p:nvPr/>
        </p:nvSpPr>
        <p:spPr>
          <a:xfrm>
            <a:off x="5874926" y="296265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1" name="Oval 90"/>
          <p:cNvSpPr/>
          <p:nvPr/>
        </p:nvSpPr>
        <p:spPr>
          <a:xfrm>
            <a:off x="5575668" y="150848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2" name="Oval 91"/>
          <p:cNvSpPr/>
          <p:nvPr/>
        </p:nvSpPr>
        <p:spPr>
          <a:xfrm>
            <a:off x="3164977" y="135876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3" name="Oval 92"/>
          <p:cNvSpPr/>
          <p:nvPr/>
        </p:nvSpPr>
        <p:spPr>
          <a:xfrm>
            <a:off x="5122191" y="348081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Right Brace 42"/>
          <p:cNvSpPr/>
          <p:nvPr/>
        </p:nvSpPr>
        <p:spPr>
          <a:xfrm>
            <a:off x="6201594" y="1417638"/>
            <a:ext cx="152400" cy="20747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TextBox 43"/>
          <p:cNvSpPr txBox="1"/>
          <p:nvPr/>
        </p:nvSpPr>
        <p:spPr>
          <a:xfrm>
            <a:off x="6553201" y="2123440"/>
            <a:ext cx="2590800" cy="923330"/>
          </a:xfrm>
          <a:prstGeom prst="rect">
            <a:avLst/>
          </a:prstGeom>
          <a:noFill/>
        </p:spPr>
        <p:txBody>
          <a:bodyPr wrap="square" rtlCol="0">
            <a:spAutoFit/>
          </a:bodyPr>
          <a:lstStyle/>
          <a:p>
            <a:r>
              <a:rPr lang="en-US" dirty="0"/>
              <a:t>The expression in the</a:t>
            </a:r>
          </a:p>
          <a:p>
            <a:r>
              <a:rPr lang="en-US" dirty="0"/>
              <a:t>two cells is not correlated.</a:t>
            </a:r>
          </a:p>
        </p:txBody>
      </p:sp>
      <p:sp>
        <p:nvSpPr>
          <p:cNvPr id="97" name="Oval 96"/>
          <p:cNvSpPr/>
          <p:nvPr/>
        </p:nvSpPr>
        <p:spPr>
          <a:xfrm>
            <a:off x="4287181" y="242491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8" name="Oval 97"/>
          <p:cNvSpPr/>
          <p:nvPr/>
        </p:nvSpPr>
        <p:spPr>
          <a:xfrm>
            <a:off x="4875356" y="218944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Oval 98"/>
          <p:cNvSpPr/>
          <p:nvPr/>
        </p:nvSpPr>
        <p:spPr>
          <a:xfrm>
            <a:off x="2858463" y="340831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701773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3-D (a fancy graph that has depth)</a:t>
            </a:r>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a:t>etc…</a:t>
            </a:r>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a:t>5</a:t>
            </a:r>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a:t>10</a:t>
            </a:r>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a:t>15</a:t>
            </a:r>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a:t>Cell 2</a:t>
            </a:r>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a:t>Cell 1</a:t>
            </a:r>
          </a:p>
        </p:txBody>
      </p:sp>
      <p:cxnSp>
        <p:nvCxnSpPr>
          <p:cNvPr id="73" name="Straight Connector 72"/>
          <p:cNvCxnSpPr/>
          <p:nvPr/>
        </p:nvCxnSpPr>
        <p:spPr>
          <a:xfrm rot="20460000">
            <a:off x="2726359" y="3087584"/>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rot="20460000">
            <a:off x="2879446" y="3029837"/>
            <a:ext cx="3967655" cy="123707"/>
            <a:chOff x="1808480" y="2021839"/>
            <a:chExt cx="3967655" cy="123707"/>
          </a:xfrm>
        </p:grpSpPr>
        <p:cxnSp>
          <p:nvCxnSpPr>
            <p:cNvPr id="76" name="Straight Connector 75"/>
            <p:cNvCxnSpPr/>
            <p:nvPr/>
          </p:nvCxnSpPr>
          <p:spPr>
            <a:xfrm rot="1140000">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140000">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140000">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140000">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140000">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140000">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140000">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1140000">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140000">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140000">
              <a:off x="3180080" y="2021839"/>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140000">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140000">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140000">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rot="1140000">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rot="1140000">
              <a:off x="39443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140000">
              <a:off x="4096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1140000">
              <a:off x="42491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1140000">
              <a:off x="44015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1140000">
              <a:off x="4553957"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1140000">
              <a:off x="4706355" y="2022220"/>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1140000">
              <a:off x="4858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rot="1140000">
              <a:off x="5011155" y="2022219"/>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1140000">
              <a:off x="51635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rot="1140000">
              <a:off x="53189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1140000">
              <a:off x="5471332" y="2022720"/>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rot="1140000">
              <a:off x="56237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140000">
              <a:off x="5776135" y="2022718"/>
              <a:ext cx="0" cy="9144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7" name="TextBox 136"/>
          <p:cNvSpPr txBox="1"/>
          <p:nvPr/>
        </p:nvSpPr>
        <p:spPr>
          <a:xfrm>
            <a:off x="4525194" y="2707850"/>
            <a:ext cx="583713" cy="307777"/>
          </a:xfrm>
          <a:prstGeom prst="rect">
            <a:avLst/>
          </a:prstGeom>
          <a:noFill/>
        </p:spPr>
        <p:txBody>
          <a:bodyPr wrap="none" rtlCol="0">
            <a:spAutoFit/>
          </a:bodyPr>
          <a:lstStyle/>
          <a:p>
            <a:r>
              <a:rPr lang="en-US" sz="1400" dirty="0"/>
              <a:t>Cell 3</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077873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3-D (a fancy graph that has depth)</a:t>
            </a:r>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a:t>etc…</a:t>
            </a:r>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a:t>5</a:t>
            </a:r>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a:t>10</a:t>
            </a:r>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a:t>15</a:t>
            </a:r>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a:t>Cell 2</a:t>
            </a:r>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a:t>Cell 1</a:t>
            </a:r>
          </a:p>
        </p:txBody>
      </p:sp>
      <p:cxnSp>
        <p:nvCxnSpPr>
          <p:cNvPr id="73" name="Straight Connector 72"/>
          <p:cNvCxnSpPr/>
          <p:nvPr/>
        </p:nvCxnSpPr>
        <p:spPr>
          <a:xfrm rot="20460000">
            <a:off x="2726359" y="3087584"/>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rot="20460000">
            <a:off x="2879446" y="3029837"/>
            <a:ext cx="3967655" cy="123707"/>
            <a:chOff x="1808480" y="2021839"/>
            <a:chExt cx="3967655" cy="123707"/>
          </a:xfrm>
        </p:grpSpPr>
        <p:cxnSp>
          <p:nvCxnSpPr>
            <p:cNvPr id="76" name="Straight Connector 75"/>
            <p:cNvCxnSpPr/>
            <p:nvPr/>
          </p:nvCxnSpPr>
          <p:spPr>
            <a:xfrm rot="1140000">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140000">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140000">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140000">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140000">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140000">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140000">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1140000">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140000">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140000">
              <a:off x="3180080" y="2021839"/>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140000">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140000">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140000">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rot="1140000">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rot="1140000">
              <a:off x="39443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140000">
              <a:off x="4096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1140000">
              <a:off x="42491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1140000">
              <a:off x="44015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1140000">
              <a:off x="4553957"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1140000">
              <a:off x="4706355" y="2022220"/>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1140000">
              <a:off x="4858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rot="1140000">
              <a:off x="5011155" y="2022219"/>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1140000">
              <a:off x="51635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rot="1140000">
              <a:off x="53189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1140000">
              <a:off x="5471332" y="2022720"/>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rot="1140000">
              <a:off x="56237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140000">
              <a:off x="5776135" y="2022718"/>
              <a:ext cx="0" cy="9144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7" name="TextBox 136"/>
          <p:cNvSpPr txBox="1"/>
          <p:nvPr/>
        </p:nvSpPr>
        <p:spPr>
          <a:xfrm>
            <a:off x="4525194" y="2707850"/>
            <a:ext cx="583713" cy="307777"/>
          </a:xfrm>
          <a:prstGeom prst="rect">
            <a:avLst/>
          </a:prstGeom>
          <a:noFill/>
        </p:spPr>
        <p:txBody>
          <a:bodyPr wrap="none" rtlCol="0">
            <a:spAutoFit/>
          </a:bodyPr>
          <a:lstStyle/>
          <a:p>
            <a:r>
              <a:rPr lang="en-US" sz="1400" dirty="0"/>
              <a:t>Cell 3</a:t>
            </a:r>
          </a:p>
        </p:txBody>
      </p:sp>
      <p:sp>
        <p:nvSpPr>
          <p:cNvPr id="108" name="TextBox 107"/>
          <p:cNvSpPr txBox="1"/>
          <p:nvPr/>
        </p:nvSpPr>
        <p:spPr>
          <a:xfrm>
            <a:off x="2635120" y="4936867"/>
            <a:ext cx="5533519" cy="1754327"/>
          </a:xfrm>
          <a:prstGeom prst="rect">
            <a:avLst/>
          </a:prstGeom>
          <a:noFill/>
        </p:spPr>
        <p:txBody>
          <a:bodyPr wrap="square" rtlCol="0">
            <a:spAutoFit/>
          </a:bodyPr>
          <a:lstStyle/>
          <a:p>
            <a:r>
              <a:rPr lang="en-US" dirty="0"/>
              <a:t>Gene:	Cell1 Reads:	Cell2 Reads:	Cell3 Reads:</a:t>
            </a:r>
          </a:p>
          <a:p>
            <a:r>
              <a:rPr lang="en-US" dirty="0"/>
              <a:t>A		10			8			8</a:t>
            </a:r>
          </a:p>
          <a:p>
            <a:r>
              <a:rPr lang="en-US" dirty="0"/>
              <a:t>B		0			2			4</a:t>
            </a:r>
          </a:p>
          <a:p>
            <a:r>
              <a:rPr lang="en-US" dirty="0"/>
              <a:t>C		14			10			12</a:t>
            </a:r>
          </a:p>
          <a:p>
            <a:r>
              <a:rPr lang="en-US" dirty="0"/>
              <a:t>…		…			…			…</a:t>
            </a:r>
          </a:p>
          <a:p>
            <a:endParaRPr lang="en-US" dirty="0"/>
          </a:p>
        </p:txBody>
      </p:sp>
      <p:sp>
        <p:nvSpPr>
          <p:cNvPr id="109" name="TextBox 108"/>
          <p:cNvSpPr txBox="1"/>
          <p:nvPr/>
        </p:nvSpPr>
        <p:spPr>
          <a:xfrm>
            <a:off x="552305" y="4540627"/>
            <a:ext cx="4787113" cy="369332"/>
          </a:xfrm>
          <a:prstGeom prst="rect">
            <a:avLst/>
          </a:prstGeom>
          <a:noFill/>
        </p:spPr>
        <p:txBody>
          <a:bodyPr wrap="none" rtlCol="0">
            <a:spAutoFit/>
          </a:bodyPr>
          <a:lstStyle/>
          <a:p>
            <a:r>
              <a:rPr lang="en-US" dirty="0"/>
              <a:t>A pretend RNA-</a:t>
            </a:r>
            <a:r>
              <a:rPr lang="en-US" dirty="0" err="1"/>
              <a:t>seq</a:t>
            </a:r>
            <a:r>
              <a:rPr lang="en-US" dirty="0"/>
              <a:t> data set for three single cells:</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514236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3-D (a fancy graph that has depth)</a:t>
            </a:r>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a:t>etc…</a:t>
            </a:r>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a:t>5</a:t>
            </a:r>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a:t>10</a:t>
            </a:r>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a:t>15</a:t>
            </a:r>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a:t>Cell 2</a:t>
            </a:r>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a:t>Cell 1</a:t>
            </a:r>
          </a:p>
        </p:txBody>
      </p:sp>
      <p:cxnSp>
        <p:nvCxnSpPr>
          <p:cNvPr id="73" name="Straight Connector 72"/>
          <p:cNvCxnSpPr/>
          <p:nvPr/>
        </p:nvCxnSpPr>
        <p:spPr>
          <a:xfrm rot="20460000">
            <a:off x="2726359" y="3087584"/>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rot="20460000">
            <a:off x="2879446" y="3029837"/>
            <a:ext cx="3967655" cy="123707"/>
            <a:chOff x="1808480" y="2021839"/>
            <a:chExt cx="3967655" cy="123707"/>
          </a:xfrm>
        </p:grpSpPr>
        <p:cxnSp>
          <p:nvCxnSpPr>
            <p:cNvPr id="76" name="Straight Connector 75"/>
            <p:cNvCxnSpPr/>
            <p:nvPr/>
          </p:nvCxnSpPr>
          <p:spPr>
            <a:xfrm rot="1140000">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140000">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140000">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140000">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140000">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140000">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140000">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1140000">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140000">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140000">
              <a:off x="3180080" y="2021839"/>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140000">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140000">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140000">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rot="1140000">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rot="1140000">
              <a:off x="39443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140000">
              <a:off x="4096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1140000">
              <a:off x="42491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1140000">
              <a:off x="44015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1140000">
              <a:off x="4553957"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1140000">
              <a:off x="4706355" y="2022220"/>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1140000">
              <a:off x="4858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rot="1140000">
              <a:off x="5011155" y="2022219"/>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1140000">
              <a:off x="51635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rot="1140000">
              <a:off x="53189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1140000">
              <a:off x="5471332" y="2022720"/>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rot="1140000">
              <a:off x="56237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140000">
              <a:off x="5776135" y="2022718"/>
              <a:ext cx="0" cy="9144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7" name="TextBox 136"/>
          <p:cNvSpPr txBox="1"/>
          <p:nvPr/>
        </p:nvSpPr>
        <p:spPr>
          <a:xfrm>
            <a:off x="4525194" y="2707850"/>
            <a:ext cx="583713" cy="307777"/>
          </a:xfrm>
          <a:prstGeom prst="rect">
            <a:avLst/>
          </a:prstGeom>
          <a:noFill/>
        </p:spPr>
        <p:txBody>
          <a:bodyPr wrap="none" rtlCol="0">
            <a:spAutoFit/>
          </a:bodyPr>
          <a:lstStyle/>
          <a:p>
            <a:r>
              <a:rPr lang="en-US" sz="1400" dirty="0"/>
              <a:t>Cell 3</a:t>
            </a:r>
          </a:p>
        </p:txBody>
      </p:sp>
      <p:sp>
        <p:nvSpPr>
          <p:cNvPr id="108" name="TextBox 107"/>
          <p:cNvSpPr txBox="1"/>
          <p:nvPr/>
        </p:nvSpPr>
        <p:spPr>
          <a:xfrm>
            <a:off x="2635120" y="4936867"/>
            <a:ext cx="5533519" cy="1754327"/>
          </a:xfrm>
          <a:prstGeom prst="rect">
            <a:avLst/>
          </a:prstGeom>
          <a:noFill/>
        </p:spPr>
        <p:txBody>
          <a:bodyPr wrap="square" rtlCol="0">
            <a:spAutoFit/>
          </a:bodyPr>
          <a:lstStyle/>
          <a:p>
            <a:r>
              <a:rPr lang="en-US" dirty="0"/>
              <a:t>Gene:	Cell1 Reads:	Cell2 Reads:	Cell3 Reads:</a:t>
            </a:r>
          </a:p>
          <a:p>
            <a:r>
              <a:rPr lang="en-US" dirty="0"/>
              <a:t>A		10			8			8</a:t>
            </a:r>
          </a:p>
          <a:p>
            <a:r>
              <a:rPr lang="en-US" dirty="0"/>
              <a:t>B		0			2			4</a:t>
            </a:r>
          </a:p>
          <a:p>
            <a:r>
              <a:rPr lang="en-US" dirty="0"/>
              <a:t>C		14			10			12</a:t>
            </a:r>
          </a:p>
          <a:p>
            <a:r>
              <a:rPr lang="en-US" dirty="0"/>
              <a:t>…		…			…			…</a:t>
            </a:r>
          </a:p>
          <a:p>
            <a:endParaRPr lang="en-US" dirty="0"/>
          </a:p>
        </p:txBody>
      </p:sp>
      <p:sp>
        <p:nvSpPr>
          <p:cNvPr id="109" name="TextBox 108"/>
          <p:cNvSpPr txBox="1"/>
          <p:nvPr/>
        </p:nvSpPr>
        <p:spPr>
          <a:xfrm>
            <a:off x="552305" y="4540627"/>
            <a:ext cx="4787113" cy="369332"/>
          </a:xfrm>
          <a:prstGeom prst="rect">
            <a:avLst/>
          </a:prstGeom>
          <a:noFill/>
        </p:spPr>
        <p:txBody>
          <a:bodyPr wrap="none" rtlCol="0">
            <a:spAutoFit/>
          </a:bodyPr>
          <a:lstStyle/>
          <a:p>
            <a:r>
              <a:rPr lang="en-US" dirty="0"/>
              <a:t>A pretend RNA-</a:t>
            </a:r>
            <a:r>
              <a:rPr lang="en-US" dirty="0" err="1"/>
              <a:t>seq</a:t>
            </a:r>
            <a:r>
              <a:rPr lang="en-US" dirty="0"/>
              <a:t> data set for three single cells:</a:t>
            </a:r>
          </a:p>
        </p:txBody>
      </p:sp>
      <p:cxnSp>
        <p:nvCxnSpPr>
          <p:cNvPr id="112" name="Straight Arrow Connector 111"/>
          <p:cNvCxnSpPr>
            <a:stCxn id="113" idx="0"/>
          </p:cNvCxnSpPr>
          <p:nvPr/>
        </p:nvCxnSpPr>
        <p:spPr>
          <a:xfrm flipV="1">
            <a:off x="3733855" y="3942080"/>
            <a:ext cx="638939" cy="124968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3" name="Oval 112"/>
          <p:cNvSpPr/>
          <p:nvPr/>
        </p:nvSpPr>
        <p:spPr>
          <a:xfrm>
            <a:off x="3476916"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3" name="Rectangle 2"/>
          <p:cNvSpPr/>
          <p:nvPr/>
        </p:nvSpPr>
        <p:spPr>
          <a:xfrm>
            <a:off x="4276097" y="3710977"/>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351488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3-D (a fancy graph that has depth)</a:t>
            </a:r>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a:t>etc…</a:t>
            </a:r>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a:t>5</a:t>
            </a:r>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a:t>10</a:t>
            </a:r>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a:t>15</a:t>
            </a:r>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a:t>Cell 2</a:t>
            </a:r>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a:t>Cell 1</a:t>
            </a:r>
          </a:p>
        </p:txBody>
      </p:sp>
      <p:cxnSp>
        <p:nvCxnSpPr>
          <p:cNvPr id="73" name="Straight Connector 72"/>
          <p:cNvCxnSpPr/>
          <p:nvPr/>
        </p:nvCxnSpPr>
        <p:spPr>
          <a:xfrm rot="20460000">
            <a:off x="2726359" y="3087584"/>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rot="20460000">
            <a:off x="2879446" y="3029837"/>
            <a:ext cx="3967655" cy="123707"/>
            <a:chOff x="1808480" y="2021839"/>
            <a:chExt cx="3967655" cy="123707"/>
          </a:xfrm>
        </p:grpSpPr>
        <p:cxnSp>
          <p:nvCxnSpPr>
            <p:cNvPr id="76" name="Straight Connector 75"/>
            <p:cNvCxnSpPr/>
            <p:nvPr/>
          </p:nvCxnSpPr>
          <p:spPr>
            <a:xfrm rot="1140000">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140000">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140000">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140000">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140000">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140000">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140000">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1140000">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140000">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140000">
              <a:off x="3180080" y="2021839"/>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140000">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140000">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140000">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rot="1140000">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rot="1140000">
              <a:off x="39443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140000">
              <a:off x="4096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1140000">
              <a:off x="42491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1140000">
              <a:off x="44015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1140000">
              <a:off x="4553957"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1140000">
              <a:off x="4706355" y="2022220"/>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1140000">
              <a:off x="4858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rot="1140000">
              <a:off x="5011155" y="2022219"/>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1140000">
              <a:off x="51635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rot="1140000">
              <a:off x="53189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1140000">
              <a:off x="5471332" y="2022720"/>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rot="1140000">
              <a:off x="56237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140000">
              <a:off x="5776135" y="2022718"/>
              <a:ext cx="0" cy="9144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7" name="TextBox 136"/>
          <p:cNvSpPr txBox="1"/>
          <p:nvPr/>
        </p:nvSpPr>
        <p:spPr>
          <a:xfrm>
            <a:off x="4525194" y="2707850"/>
            <a:ext cx="583713" cy="307777"/>
          </a:xfrm>
          <a:prstGeom prst="rect">
            <a:avLst/>
          </a:prstGeom>
          <a:noFill/>
        </p:spPr>
        <p:txBody>
          <a:bodyPr wrap="none" rtlCol="0">
            <a:spAutoFit/>
          </a:bodyPr>
          <a:lstStyle/>
          <a:p>
            <a:r>
              <a:rPr lang="en-US" sz="1400" dirty="0"/>
              <a:t>Cell 3</a:t>
            </a:r>
          </a:p>
        </p:txBody>
      </p:sp>
      <p:sp>
        <p:nvSpPr>
          <p:cNvPr id="108" name="TextBox 107"/>
          <p:cNvSpPr txBox="1"/>
          <p:nvPr/>
        </p:nvSpPr>
        <p:spPr>
          <a:xfrm>
            <a:off x="2635120" y="4936867"/>
            <a:ext cx="5533519" cy="1754327"/>
          </a:xfrm>
          <a:prstGeom prst="rect">
            <a:avLst/>
          </a:prstGeom>
          <a:noFill/>
        </p:spPr>
        <p:txBody>
          <a:bodyPr wrap="square" rtlCol="0">
            <a:spAutoFit/>
          </a:bodyPr>
          <a:lstStyle/>
          <a:p>
            <a:r>
              <a:rPr lang="en-US" dirty="0"/>
              <a:t>Gene:	Cell1 Reads:	Cell2 Reads:	Cell3 Reads:</a:t>
            </a:r>
          </a:p>
          <a:p>
            <a:r>
              <a:rPr lang="en-US" dirty="0"/>
              <a:t>A		10			8			8</a:t>
            </a:r>
          </a:p>
          <a:p>
            <a:r>
              <a:rPr lang="en-US" dirty="0"/>
              <a:t>B		0			2			4</a:t>
            </a:r>
          </a:p>
          <a:p>
            <a:r>
              <a:rPr lang="en-US" dirty="0"/>
              <a:t>C		14			10			12</a:t>
            </a:r>
          </a:p>
          <a:p>
            <a:r>
              <a:rPr lang="en-US" dirty="0"/>
              <a:t>…		…			…			…</a:t>
            </a:r>
          </a:p>
          <a:p>
            <a:endParaRPr lang="en-US" dirty="0"/>
          </a:p>
        </p:txBody>
      </p:sp>
      <p:sp>
        <p:nvSpPr>
          <p:cNvPr id="109" name="TextBox 108"/>
          <p:cNvSpPr txBox="1"/>
          <p:nvPr/>
        </p:nvSpPr>
        <p:spPr>
          <a:xfrm>
            <a:off x="552305" y="4540627"/>
            <a:ext cx="4787113" cy="369332"/>
          </a:xfrm>
          <a:prstGeom prst="rect">
            <a:avLst/>
          </a:prstGeom>
          <a:noFill/>
        </p:spPr>
        <p:txBody>
          <a:bodyPr wrap="none" rtlCol="0">
            <a:spAutoFit/>
          </a:bodyPr>
          <a:lstStyle/>
          <a:p>
            <a:r>
              <a:rPr lang="en-US" dirty="0"/>
              <a:t>A pretend RNA-</a:t>
            </a:r>
            <a:r>
              <a:rPr lang="en-US" dirty="0" err="1"/>
              <a:t>seq</a:t>
            </a:r>
            <a:r>
              <a:rPr lang="en-US" dirty="0"/>
              <a:t> data set for three single cells:</a:t>
            </a:r>
          </a:p>
        </p:txBody>
      </p:sp>
      <p:cxnSp>
        <p:nvCxnSpPr>
          <p:cNvPr id="114" name="Straight Arrow Connector 113"/>
          <p:cNvCxnSpPr>
            <a:stCxn id="115" idx="0"/>
          </p:cNvCxnSpPr>
          <p:nvPr/>
        </p:nvCxnSpPr>
        <p:spPr>
          <a:xfrm flipH="1" flipV="1">
            <a:off x="3001194" y="2743487"/>
            <a:ext cx="2034949" cy="2448273"/>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5" name="Oval 114"/>
          <p:cNvSpPr/>
          <p:nvPr/>
        </p:nvSpPr>
        <p:spPr>
          <a:xfrm>
            <a:off x="4779204"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118" name="Rectangle 117"/>
          <p:cNvSpPr/>
          <p:nvPr/>
        </p:nvSpPr>
        <p:spPr>
          <a:xfrm>
            <a:off x="4276097" y="3710977"/>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772593" y="2507943"/>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3476916"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571493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3-D (a fancy graph that has depth)</a:t>
            </a:r>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a:t>etc…</a:t>
            </a:r>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a:t>5</a:t>
            </a:r>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a:t>10</a:t>
            </a:r>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a:t>15</a:t>
            </a:r>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a:t>Cell 2</a:t>
            </a:r>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a:t>Cell 1</a:t>
            </a:r>
          </a:p>
        </p:txBody>
      </p:sp>
      <p:cxnSp>
        <p:nvCxnSpPr>
          <p:cNvPr id="73" name="Straight Connector 72"/>
          <p:cNvCxnSpPr/>
          <p:nvPr/>
        </p:nvCxnSpPr>
        <p:spPr>
          <a:xfrm rot="20460000">
            <a:off x="2726359" y="3087584"/>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rot="20460000">
            <a:off x="2879446" y="3029837"/>
            <a:ext cx="3967655" cy="123707"/>
            <a:chOff x="1808480" y="2021839"/>
            <a:chExt cx="3967655" cy="123707"/>
          </a:xfrm>
        </p:grpSpPr>
        <p:cxnSp>
          <p:nvCxnSpPr>
            <p:cNvPr id="76" name="Straight Connector 75"/>
            <p:cNvCxnSpPr/>
            <p:nvPr/>
          </p:nvCxnSpPr>
          <p:spPr>
            <a:xfrm rot="1140000">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140000">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140000">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140000">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140000">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140000">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140000">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1140000">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140000">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140000">
              <a:off x="3180080" y="2021839"/>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140000">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140000">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140000">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rot="1140000">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rot="1140000">
              <a:off x="39443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140000">
              <a:off x="4096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1140000">
              <a:off x="42491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1140000">
              <a:off x="44015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1140000">
              <a:off x="4553957"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1140000">
              <a:off x="4706355" y="2022220"/>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1140000">
              <a:off x="4858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rot="1140000">
              <a:off x="5011155" y="2022219"/>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1140000">
              <a:off x="51635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rot="1140000">
              <a:off x="53189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1140000">
              <a:off x="5471332" y="2022720"/>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rot="1140000">
              <a:off x="56237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140000">
              <a:off x="5776135" y="2022718"/>
              <a:ext cx="0" cy="9144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7" name="TextBox 136"/>
          <p:cNvSpPr txBox="1"/>
          <p:nvPr/>
        </p:nvSpPr>
        <p:spPr>
          <a:xfrm>
            <a:off x="4525194" y="2707850"/>
            <a:ext cx="583713" cy="307777"/>
          </a:xfrm>
          <a:prstGeom prst="rect">
            <a:avLst/>
          </a:prstGeom>
          <a:noFill/>
        </p:spPr>
        <p:txBody>
          <a:bodyPr wrap="none" rtlCol="0">
            <a:spAutoFit/>
          </a:bodyPr>
          <a:lstStyle/>
          <a:p>
            <a:r>
              <a:rPr lang="en-US" sz="1400" dirty="0"/>
              <a:t>Cell 3</a:t>
            </a:r>
          </a:p>
        </p:txBody>
      </p:sp>
      <p:sp>
        <p:nvSpPr>
          <p:cNvPr id="108" name="TextBox 107"/>
          <p:cNvSpPr txBox="1"/>
          <p:nvPr/>
        </p:nvSpPr>
        <p:spPr>
          <a:xfrm>
            <a:off x="2635120" y="4936867"/>
            <a:ext cx="5533519" cy="1754327"/>
          </a:xfrm>
          <a:prstGeom prst="rect">
            <a:avLst/>
          </a:prstGeom>
          <a:noFill/>
        </p:spPr>
        <p:txBody>
          <a:bodyPr wrap="square" rtlCol="0">
            <a:spAutoFit/>
          </a:bodyPr>
          <a:lstStyle/>
          <a:p>
            <a:r>
              <a:rPr lang="en-US" dirty="0"/>
              <a:t>Gene:	Cell1 Reads:	Cell2 Reads:	Cell3 Reads:</a:t>
            </a:r>
          </a:p>
          <a:p>
            <a:r>
              <a:rPr lang="en-US" dirty="0"/>
              <a:t>A		10			8			8</a:t>
            </a:r>
          </a:p>
          <a:p>
            <a:r>
              <a:rPr lang="en-US" dirty="0"/>
              <a:t>B		0			2			4</a:t>
            </a:r>
          </a:p>
          <a:p>
            <a:r>
              <a:rPr lang="en-US" dirty="0"/>
              <a:t>C		14			10			12</a:t>
            </a:r>
          </a:p>
          <a:p>
            <a:r>
              <a:rPr lang="en-US" dirty="0"/>
              <a:t>…		…			…			…</a:t>
            </a:r>
          </a:p>
          <a:p>
            <a:endParaRPr lang="en-US" dirty="0"/>
          </a:p>
        </p:txBody>
      </p:sp>
      <p:sp>
        <p:nvSpPr>
          <p:cNvPr id="109" name="TextBox 108"/>
          <p:cNvSpPr txBox="1"/>
          <p:nvPr/>
        </p:nvSpPr>
        <p:spPr>
          <a:xfrm>
            <a:off x="552305" y="4540627"/>
            <a:ext cx="4787113" cy="369332"/>
          </a:xfrm>
          <a:prstGeom prst="rect">
            <a:avLst/>
          </a:prstGeom>
          <a:noFill/>
        </p:spPr>
        <p:txBody>
          <a:bodyPr wrap="none" rtlCol="0">
            <a:spAutoFit/>
          </a:bodyPr>
          <a:lstStyle/>
          <a:p>
            <a:r>
              <a:rPr lang="en-US" dirty="0"/>
              <a:t>A pretend RNA-</a:t>
            </a:r>
            <a:r>
              <a:rPr lang="en-US" dirty="0" err="1"/>
              <a:t>seq</a:t>
            </a:r>
            <a:r>
              <a:rPr lang="en-US" dirty="0"/>
              <a:t> data set for three single cells:</a:t>
            </a:r>
          </a:p>
        </p:txBody>
      </p:sp>
      <p:cxnSp>
        <p:nvCxnSpPr>
          <p:cNvPr id="116" name="Straight Arrow Connector 115"/>
          <p:cNvCxnSpPr>
            <a:stCxn id="117" idx="0"/>
          </p:cNvCxnSpPr>
          <p:nvPr/>
        </p:nvCxnSpPr>
        <p:spPr>
          <a:xfrm flipH="1" flipV="1">
            <a:off x="4220394" y="3551332"/>
            <a:ext cx="2225463" cy="1640428"/>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7" name="Oval 116"/>
          <p:cNvSpPr/>
          <p:nvPr/>
        </p:nvSpPr>
        <p:spPr>
          <a:xfrm>
            <a:off x="6188918"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118" name="Rectangle 117"/>
          <p:cNvSpPr/>
          <p:nvPr/>
        </p:nvSpPr>
        <p:spPr>
          <a:xfrm>
            <a:off x="4276097" y="3710977"/>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772593" y="2507943"/>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p:cNvSpPr/>
          <p:nvPr/>
        </p:nvSpPr>
        <p:spPr>
          <a:xfrm>
            <a:off x="3920006" y="3303536"/>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3476916"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122" name="Oval 121"/>
          <p:cNvSpPr/>
          <p:nvPr/>
        </p:nvSpPr>
        <p:spPr>
          <a:xfrm>
            <a:off x="4779204"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780575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3-D (a fancy graph that has depth)</a:t>
            </a:r>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a:t>etc…</a:t>
            </a:r>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a:t>5</a:t>
            </a:r>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a:t>10</a:t>
            </a:r>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a:t>15</a:t>
            </a:r>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a:t>Cell 2</a:t>
            </a:r>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a:t>Cell 1</a:t>
            </a:r>
          </a:p>
        </p:txBody>
      </p:sp>
      <p:cxnSp>
        <p:nvCxnSpPr>
          <p:cNvPr id="73" name="Straight Connector 72"/>
          <p:cNvCxnSpPr/>
          <p:nvPr/>
        </p:nvCxnSpPr>
        <p:spPr>
          <a:xfrm rot="20460000">
            <a:off x="2726359" y="3087584"/>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rot="20460000">
            <a:off x="2879446" y="3029837"/>
            <a:ext cx="3967655" cy="123707"/>
            <a:chOff x="1808480" y="2021839"/>
            <a:chExt cx="3967655" cy="123707"/>
          </a:xfrm>
        </p:grpSpPr>
        <p:cxnSp>
          <p:nvCxnSpPr>
            <p:cNvPr id="76" name="Straight Connector 75"/>
            <p:cNvCxnSpPr/>
            <p:nvPr/>
          </p:nvCxnSpPr>
          <p:spPr>
            <a:xfrm rot="1140000">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140000">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140000">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140000">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140000">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140000">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140000">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1140000">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140000">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140000">
              <a:off x="3180080" y="2021839"/>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140000">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140000">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140000">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rot="1140000">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rot="1140000">
              <a:off x="39443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140000">
              <a:off x="4096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1140000">
              <a:off x="42491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1140000">
              <a:off x="44015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1140000">
              <a:off x="4553957"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1140000">
              <a:off x="4706355" y="2022220"/>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1140000">
              <a:off x="4858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rot="1140000">
              <a:off x="5011155" y="2022219"/>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1140000">
              <a:off x="51635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rot="1140000">
              <a:off x="53189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1140000">
              <a:off x="5471332" y="2022720"/>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rot="1140000">
              <a:off x="56237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140000">
              <a:off x="5776135" y="2022718"/>
              <a:ext cx="0" cy="9144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7" name="TextBox 136"/>
          <p:cNvSpPr txBox="1"/>
          <p:nvPr/>
        </p:nvSpPr>
        <p:spPr>
          <a:xfrm>
            <a:off x="4525194" y="2707850"/>
            <a:ext cx="583713" cy="307777"/>
          </a:xfrm>
          <a:prstGeom prst="rect">
            <a:avLst/>
          </a:prstGeom>
          <a:noFill/>
        </p:spPr>
        <p:txBody>
          <a:bodyPr wrap="none" rtlCol="0">
            <a:spAutoFit/>
          </a:bodyPr>
          <a:lstStyle/>
          <a:p>
            <a:r>
              <a:rPr lang="en-US" sz="1400" dirty="0"/>
              <a:t>Cell 3</a:t>
            </a:r>
          </a:p>
        </p:txBody>
      </p:sp>
      <p:sp>
        <p:nvSpPr>
          <p:cNvPr id="108" name="TextBox 107"/>
          <p:cNvSpPr txBox="1"/>
          <p:nvPr/>
        </p:nvSpPr>
        <p:spPr>
          <a:xfrm>
            <a:off x="2635120" y="4936867"/>
            <a:ext cx="5533519" cy="1754327"/>
          </a:xfrm>
          <a:prstGeom prst="rect">
            <a:avLst/>
          </a:prstGeom>
          <a:noFill/>
        </p:spPr>
        <p:txBody>
          <a:bodyPr wrap="square" rtlCol="0">
            <a:spAutoFit/>
          </a:bodyPr>
          <a:lstStyle/>
          <a:p>
            <a:r>
              <a:rPr lang="en-US" dirty="0"/>
              <a:t>Gene:	Cell1 Reads:	Cell2 Reads:	Cell3 Reads:</a:t>
            </a:r>
          </a:p>
          <a:p>
            <a:r>
              <a:rPr lang="en-US" dirty="0"/>
              <a:t>A		10			8			8</a:t>
            </a:r>
          </a:p>
          <a:p>
            <a:r>
              <a:rPr lang="en-US" dirty="0"/>
              <a:t>B		0			2			4</a:t>
            </a:r>
          </a:p>
          <a:p>
            <a:r>
              <a:rPr lang="en-US" dirty="0"/>
              <a:t>C		14			10			12</a:t>
            </a:r>
          </a:p>
          <a:p>
            <a:r>
              <a:rPr lang="en-US" dirty="0"/>
              <a:t>…		…			…			…</a:t>
            </a:r>
          </a:p>
          <a:p>
            <a:endParaRPr lang="en-US" dirty="0"/>
          </a:p>
        </p:txBody>
      </p:sp>
      <p:sp>
        <p:nvSpPr>
          <p:cNvPr id="109" name="TextBox 108"/>
          <p:cNvSpPr txBox="1"/>
          <p:nvPr/>
        </p:nvSpPr>
        <p:spPr>
          <a:xfrm>
            <a:off x="552305" y="4540627"/>
            <a:ext cx="4787113" cy="369332"/>
          </a:xfrm>
          <a:prstGeom prst="rect">
            <a:avLst/>
          </a:prstGeom>
          <a:noFill/>
        </p:spPr>
        <p:txBody>
          <a:bodyPr wrap="none" rtlCol="0">
            <a:spAutoFit/>
          </a:bodyPr>
          <a:lstStyle/>
          <a:p>
            <a:r>
              <a:rPr lang="en-US" dirty="0"/>
              <a:t>A pretend RNA-</a:t>
            </a:r>
            <a:r>
              <a:rPr lang="en-US" dirty="0" err="1"/>
              <a:t>seq</a:t>
            </a:r>
            <a:r>
              <a:rPr lang="en-US" dirty="0"/>
              <a:t> data set for three single cells:</a:t>
            </a:r>
          </a:p>
        </p:txBody>
      </p:sp>
      <p:sp>
        <p:nvSpPr>
          <p:cNvPr id="113" name="Oval 112"/>
          <p:cNvSpPr/>
          <p:nvPr/>
        </p:nvSpPr>
        <p:spPr>
          <a:xfrm>
            <a:off x="3476916"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p:txBody>
      </p:sp>
      <p:cxnSp>
        <p:nvCxnSpPr>
          <p:cNvPr id="7" name="Straight Connector 6"/>
          <p:cNvCxnSpPr/>
          <p:nvPr/>
        </p:nvCxnSpPr>
        <p:spPr>
          <a:xfrm>
            <a:off x="3990793" y="3392322"/>
            <a:ext cx="1224564" cy="0"/>
          </a:xfrm>
          <a:prstGeom prst="line">
            <a:avLst/>
          </a:prstGeom>
          <a:ln w="38100" cmpd="sng">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378921" y="3372002"/>
            <a:ext cx="836436" cy="430854"/>
          </a:xfrm>
          <a:prstGeom prst="line">
            <a:avLst/>
          </a:prstGeom>
          <a:ln w="38100" cmpd="sng">
            <a:solidFill>
              <a:srgbClr val="000000"/>
            </a:solidFill>
            <a:prstDash val="dot"/>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2884070" y="2569924"/>
            <a:ext cx="2371927" cy="8038"/>
          </a:xfrm>
          <a:prstGeom prst="line">
            <a:avLst/>
          </a:prstGeom>
          <a:ln w="38100" cmpd="sng">
            <a:solidFill>
              <a:srgbClr val="000000"/>
            </a:solidFill>
            <a:prstDash val="dot"/>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5192337" y="2609648"/>
            <a:ext cx="18170" cy="768362"/>
          </a:xfrm>
          <a:prstGeom prst="line">
            <a:avLst/>
          </a:prstGeom>
          <a:ln w="38100" cmpd="sng">
            <a:solidFill>
              <a:srgbClr val="000000"/>
            </a:solidFill>
            <a:prstDash val="dot"/>
          </a:ln>
        </p:spPr>
        <p:style>
          <a:lnRef idx="2">
            <a:schemeClr val="accent1"/>
          </a:lnRef>
          <a:fillRef idx="0">
            <a:schemeClr val="accent1"/>
          </a:fillRef>
          <a:effectRef idx="1">
            <a:schemeClr val="accent1"/>
          </a:effectRef>
          <a:fontRef idx="minor">
            <a:schemeClr val="tx1"/>
          </a:fontRef>
        </p:style>
      </p:cxnSp>
      <p:sp>
        <p:nvSpPr>
          <p:cNvPr id="115" name="Oval 114"/>
          <p:cNvSpPr/>
          <p:nvPr/>
        </p:nvSpPr>
        <p:spPr>
          <a:xfrm>
            <a:off x="4779204"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117" name="Oval 116"/>
          <p:cNvSpPr/>
          <p:nvPr/>
        </p:nvSpPr>
        <p:spPr>
          <a:xfrm>
            <a:off x="6188918"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118" name="Rectangle 117"/>
          <p:cNvSpPr/>
          <p:nvPr/>
        </p:nvSpPr>
        <p:spPr>
          <a:xfrm>
            <a:off x="4276097" y="3710977"/>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772593" y="2507943"/>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p:cNvSpPr/>
          <p:nvPr/>
        </p:nvSpPr>
        <p:spPr>
          <a:xfrm>
            <a:off x="3920006" y="3303536"/>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872770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3-D (a fancy graph that has depth)</a:t>
            </a:r>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a:t>0</a:t>
            </a:r>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a:t>5</a:t>
            </a:r>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a:t>10</a:t>
            </a:r>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a:t>15</a:t>
            </a:r>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a:t>20</a:t>
            </a:r>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a:t>etc…</a:t>
            </a:r>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a:t>5</a:t>
            </a:r>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a:t>10</a:t>
            </a:r>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a:t>15</a:t>
            </a:r>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a:t>Cell 2</a:t>
            </a:r>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a:t>Cell 1</a:t>
            </a:r>
          </a:p>
        </p:txBody>
      </p:sp>
      <p:cxnSp>
        <p:nvCxnSpPr>
          <p:cNvPr id="73" name="Straight Connector 72"/>
          <p:cNvCxnSpPr/>
          <p:nvPr/>
        </p:nvCxnSpPr>
        <p:spPr>
          <a:xfrm rot="20460000">
            <a:off x="2726359" y="3087584"/>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rot="20460000">
            <a:off x="2879446" y="3029837"/>
            <a:ext cx="3967655" cy="123707"/>
            <a:chOff x="1808480" y="2021839"/>
            <a:chExt cx="3967655" cy="123707"/>
          </a:xfrm>
        </p:grpSpPr>
        <p:cxnSp>
          <p:nvCxnSpPr>
            <p:cNvPr id="76" name="Straight Connector 75"/>
            <p:cNvCxnSpPr/>
            <p:nvPr/>
          </p:nvCxnSpPr>
          <p:spPr>
            <a:xfrm rot="1140000">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140000">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140000">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140000">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140000">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140000">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140000">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1140000">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140000">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140000">
              <a:off x="3180080" y="2021839"/>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140000">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140000">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140000">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rot="1140000">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rot="1140000">
              <a:off x="39443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140000">
              <a:off x="4096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1140000">
              <a:off x="42491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1140000">
              <a:off x="44015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1140000">
              <a:off x="4553957"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1140000">
              <a:off x="4706355" y="2022220"/>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1140000">
              <a:off x="4858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rot="1140000">
              <a:off x="5011155" y="2022219"/>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1140000">
              <a:off x="51635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rot="1140000">
              <a:off x="53189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1140000">
              <a:off x="5471332" y="2022720"/>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rot="1140000">
              <a:off x="56237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140000">
              <a:off x="5776135" y="2022718"/>
              <a:ext cx="0" cy="9144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7" name="TextBox 136"/>
          <p:cNvSpPr txBox="1"/>
          <p:nvPr/>
        </p:nvSpPr>
        <p:spPr>
          <a:xfrm>
            <a:off x="4525194" y="2707850"/>
            <a:ext cx="583713" cy="307777"/>
          </a:xfrm>
          <a:prstGeom prst="rect">
            <a:avLst/>
          </a:prstGeom>
          <a:noFill/>
        </p:spPr>
        <p:txBody>
          <a:bodyPr wrap="none" rtlCol="0">
            <a:spAutoFit/>
          </a:bodyPr>
          <a:lstStyle/>
          <a:p>
            <a:r>
              <a:rPr lang="en-US" sz="1400" dirty="0"/>
              <a:t>Cell 3</a:t>
            </a:r>
          </a:p>
        </p:txBody>
      </p:sp>
      <p:sp>
        <p:nvSpPr>
          <p:cNvPr id="108" name="TextBox 107"/>
          <p:cNvSpPr txBox="1"/>
          <p:nvPr/>
        </p:nvSpPr>
        <p:spPr>
          <a:xfrm>
            <a:off x="2635120" y="4936867"/>
            <a:ext cx="5533519" cy="1754327"/>
          </a:xfrm>
          <a:prstGeom prst="rect">
            <a:avLst/>
          </a:prstGeom>
          <a:noFill/>
        </p:spPr>
        <p:txBody>
          <a:bodyPr wrap="square" rtlCol="0">
            <a:spAutoFit/>
          </a:bodyPr>
          <a:lstStyle/>
          <a:p>
            <a:r>
              <a:rPr lang="en-US" dirty="0"/>
              <a:t>Gene:	Cell1 Reads:	Cell2 Reads:	Cell3 Reads:</a:t>
            </a:r>
          </a:p>
          <a:p>
            <a:r>
              <a:rPr lang="en-US" dirty="0"/>
              <a:t>A		10			8			8</a:t>
            </a:r>
          </a:p>
          <a:p>
            <a:r>
              <a:rPr lang="en-US" dirty="0"/>
              <a:t>B		0			2			4</a:t>
            </a:r>
          </a:p>
          <a:p>
            <a:r>
              <a:rPr lang="en-US" dirty="0"/>
              <a:t>C		14			10			12</a:t>
            </a:r>
          </a:p>
          <a:p>
            <a:r>
              <a:rPr lang="en-US" dirty="0"/>
              <a:t>…		…			…			…</a:t>
            </a:r>
          </a:p>
          <a:p>
            <a:endParaRPr lang="en-US" dirty="0"/>
          </a:p>
        </p:txBody>
      </p:sp>
      <p:sp>
        <p:nvSpPr>
          <p:cNvPr id="109" name="TextBox 108"/>
          <p:cNvSpPr txBox="1"/>
          <p:nvPr/>
        </p:nvSpPr>
        <p:spPr>
          <a:xfrm>
            <a:off x="552305" y="4540627"/>
            <a:ext cx="4787113" cy="369332"/>
          </a:xfrm>
          <a:prstGeom prst="rect">
            <a:avLst/>
          </a:prstGeom>
          <a:noFill/>
        </p:spPr>
        <p:txBody>
          <a:bodyPr wrap="none" rtlCol="0">
            <a:spAutoFit/>
          </a:bodyPr>
          <a:lstStyle/>
          <a:p>
            <a:r>
              <a:rPr lang="en-US" dirty="0"/>
              <a:t>A pretend RNA-</a:t>
            </a:r>
            <a:r>
              <a:rPr lang="en-US" dirty="0" err="1"/>
              <a:t>seq</a:t>
            </a:r>
            <a:r>
              <a:rPr lang="en-US" dirty="0"/>
              <a:t> data set for three single cells:</a:t>
            </a:r>
          </a:p>
        </p:txBody>
      </p:sp>
      <p:sp>
        <p:nvSpPr>
          <p:cNvPr id="113" name="Oval 112"/>
          <p:cNvSpPr/>
          <p:nvPr/>
        </p:nvSpPr>
        <p:spPr>
          <a:xfrm>
            <a:off x="3476916"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p:txBody>
      </p:sp>
      <p:cxnSp>
        <p:nvCxnSpPr>
          <p:cNvPr id="7" name="Straight Connector 6"/>
          <p:cNvCxnSpPr/>
          <p:nvPr/>
        </p:nvCxnSpPr>
        <p:spPr>
          <a:xfrm>
            <a:off x="3990793" y="3392322"/>
            <a:ext cx="1224564" cy="0"/>
          </a:xfrm>
          <a:prstGeom prst="line">
            <a:avLst/>
          </a:prstGeom>
          <a:ln w="38100" cmpd="sng">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378921" y="3372002"/>
            <a:ext cx="836436" cy="430854"/>
          </a:xfrm>
          <a:prstGeom prst="line">
            <a:avLst/>
          </a:prstGeom>
          <a:ln w="38100" cmpd="sng">
            <a:solidFill>
              <a:srgbClr val="000000"/>
            </a:solidFill>
            <a:prstDash val="dot"/>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2884070" y="2569924"/>
            <a:ext cx="2371927" cy="8038"/>
          </a:xfrm>
          <a:prstGeom prst="line">
            <a:avLst/>
          </a:prstGeom>
          <a:ln w="38100" cmpd="sng">
            <a:solidFill>
              <a:srgbClr val="000000"/>
            </a:solidFill>
            <a:prstDash val="dot"/>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5192337" y="2609648"/>
            <a:ext cx="18170" cy="768362"/>
          </a:xfrm>
          <a:prstGeom prst="line">
            <a:avLst/>
          </a:prstGeom>
          <a:ln w="38100" cmpd="sng">
            <a:solidFill>
              <a:srgbClr val="000000"/>
            </a:solidFill>
            <a:prstDash val="dot"/>
          </a:ln>
        </p:spPr>
        <p:style>
          <a:lnRef idx="2">
            <a:schemeClr val="accent1"/>
          </a:lnRef>
          <a:fillRef idx="0">
            <a:schemeClr val="accent1"/>
          </a:fillRef>
          <a:effectRef idx="1">
            <a:schemeClr val="accent1"/>
          </a:effectRef>
          <a:fontRef idx="minor">
            <a:schemeClr val="tx1"/>
          </a:fontRef>
        </p:style>
      </p:cxnSp>
      <p:sp>
        <p:nvSpPr>
          <p:cNvPr id="110" name="Oval 109"/>
          <p:cNvSpPr/>
          <p:nvPr/>
        </p:nvSpPr>
        <p:spPr>
          <a:xfrm>
            <a:off x="5120301" y="247571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1" name="TextBox 110"/>
          <p:cNvSpPr txBox="1"/>
          <p:nvPr/>
        </p:nvSpPr>
        <p:spPr>
          <a:xfrm>
            <a:off x="5033692" y="2107029"/>
            <a:ext cx="318229" cy="369332"/>
          </a:xfrm>
          <a:prstGeom prst="rect">
            <a:avLst/>
          </a:prstGeom>
          <a:noFill/>
        </p:spPr>
        <p:txBody>
          <a:bodyPr wrap="none" rtlCol="0">
            <a:spAutoFit/>
          </a:bodyPr>
          <a:lstStyle/>
          <a:p>
            <a:r>
              <a:rPr lang="en-US" dirty="0"/>
              <a:t>A</a:t>
            </a:r>
          </a:p>
        </p:txBody>
      </p:sp>
      <p:sp>
        <p:nvSpPr>
          <p:cNvPr id="115" name="Oval 114"/>
          <p:cNvSpPr/>
          <p:nvPr/>
        </p:nvSpPr>
        <p:spPr>
          <a:xfrm>
            <a:off x="4779204"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117" name="Oval 116"/>
          <p:cNvSpPr/>
          <p:nvPr/>
        </p:nvSpPr>
        <p:spPr>
          <a:xfrm>
            <a:off x="6188918"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112" name="Rectangle 111"/>
          <p:cNvSpPr/>
          <p:nvPr/>
        </p:nvSpPr>
        <p:spPr>
          <a:xfrm>
            <a:off x="4276097" y="3710977"/>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2772593" y="2507943"/>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p:cNvSpPr/>
          <p:nvPr/>
        </p:nvSpPr>
        <p:spPr>
          <a:xfrm>
            <a:off x="3920006" y="3303536"/>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5210507" y="1751430"/>
            <a:ext cx="1928307" cy="369332"/>
          </a:xfrm>
          <a:prstGeom prst="rect">
            <a:avLst/>
          </a:prstGeom>
          <a:noFill/>
        </p:spPr>
        <p:txBody>
          <a:bodyPr wrap="none" rtlCol="0">
            <a:spAutoFit/>
          </a:bodyPr>
          <a:lstStyle/>
          <a:p>
            <a:r>
              <a:rPr lang="en-US" dirty="0"/>
              <a:t>You get the idea….</a:t>
            </a:r>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634714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Dimensions So Far…</a:t>
            </a:r>
          </a:p>
        </p:txBody>
      </p:sp>
      <p:sp>
        <p:nvSpPr>
          <p:cNvPr id="4" name="Content Placeholder 3"/>
          <p:cNvSpPr>
            <a:spLocks noGrp="1"/>
          </p:cNvSpPr>
          <p:nvPr>
            <p:ph idx="1"/>
          </p:nvPr>
        </p:nvSpPr>
        <p:spPr/>
        <p:txBody>
          <a:bodyPr>
            <a:normAutofit fontScale="92500" lnSpcReduction="20000"/>
          </a:bodyPr>
          <a:lstStyle/>
          <a:p>
            <a:r>
              <a:rPr lang="en-US" dirty="0"/>
              <a:t>1 cell = 1-D graph (number line)</a:t>
            </a:r>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4"/>
          <p:cNvSpPr/>
          <p:nvPr/>
        </p:nvSpPr>
        <p:spPr>
          <a:xfrm>
            <a:off x="344217" y="5163531"/>
            <a:ext cx="569738" cy="5697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43560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32368" y="2659062"/>
            <a:ext cx="1118014" cy="584776"/>
          </a:xfrm>
          <a:prstGeom prst="rect">
            <a:avLst/>
          </a:prstGeom>
          <a:noFill/>
        </p:spPr>
        <p:txBody>
          <a:bodyPr wrap="none" rtlCol="0">
            <a:spAutoFit/>
          </a:bodyPr>
          <a:lstStyle/>
          <a:p>
            <a:r>
              <a:rPr lang="en-US" sz="3200" dirty="0"/>
              <a:t>quest</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450043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Dimensions So Far…</a:t>
            </a:r>
          </a:p>
        </p:txBody>
      </p:sp>
      <p:sp>
        <p:nvSpPr>
          <p:cNvPr id="4" name="Content Placeholder 3"/>
          <p:cNvSpPr>
            <a:spLocks noGrp="1"/>
          </p:cNvSpPr>
          <p:nvPr>
            <p:ph idx="1"/>
          </p:nvPr>
        </p:nvSpPr>
        <p:spPr/>
        <p:txBody>
          <a:bodyPr>
            <a:normAutofit fontScale="92500" lnSpcReduction="20000"/>
          </a:bodyPr>
          <a:lstStyle/>
          <a:p>
            <a:r>
              <a:rPr lang="en-US" dirty="0"/>
              <a:t>1 cell = 1-D graph (number line)</a:t>
            </a:r>
          </a:p>
          <a:p>
            <a:endParaRPr lang="en-US" dirty="0"/>
          </a:p>
          <a:p>
            <a:r>
              <a:rPr lang="en-US" dirty="0"/>
              <a:t>2 cells = 2-D graph (normal x/y graph)</a:t>
            </a:r>
          </a:p>
          <a:p>
            <a:endParaRPr lang="en-US" dirty="0"/>
          </a:p>
          <a:p>
            <a:endParaRPr lang="en-US" dirty="0"/>
          </a:p>
          <a:p>
            <a:endParaRPr lang="en-US" dirty="0"/>
          </a:p>
          <a:p>
            <a:endParaRPr lang="en-US" dirty="0"/>
          </a:p>
          <a:p>
            <a:endParaRPr lang="en-US" dirty="0"/>
          </a:p>
          <a:p>
            <a:r>
              <a:rPr lang="en-US" dirty="0"/>
              <a:t> </a:t>
            </a:r>
          </a:p>
          <a:p>
            <a:endParaRPr lang="en-US" dirty="0"/>
          </a:p>
        </p:txBody>
      </p:sp>
      <p:sp>
        <p:nvSpPr>
          <p:cNvPr id="5" name="Rectangle 4"/>
          <p:cNvSpPr/>
          <p:nvPr/>
        </p:nvSpPr>
        <p:spPr>
          <a:xfrm>
            <a:off x="344217" y="5163531"/>
            <a:ext cx="569738" cy="5697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392857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Dimensions So Far…</a:t>
            </a:r>
          </a:p>
        </p:txBody>
      </p:sp>
      <p:sp>
        <p:nvSpPr>
          <p:cNvPr id="4" name="Content Placeholder 3"/>
          <p:cNvSpPr>
            <a:spLocks noGrp="1"/>
          </p:cNvSpPr>
          <p:nvPr>
            <p:ph idx="1"/>
          </p:nvPr>
        </p:nvSpPr>
        <p:spPr/>
        <p:txBody>
          <a:bodyPr>
            <a:normAutofit fontScale="92500" lnSpcReduction="20000"/>
          </a:bodyPr>
          <a:lstStyle/>
          <a:p>
            <a:r>
              <a:rPr lang="en-US" dirty="0"/>
              <a:t>1 cell = 1-D graph (number line)</a:t>
            </a:r>
          </a:p>
          <a:p>
            <a:endParaRPr lang="en-US" dirty="0"/>
          </a:p>
          <a:p>
            <a:r>
              <a:rPr lang="en-US" dirty="0"/>
              <a:t>2 cells = 2-D graph (normal x/y graph)</a:t>
            </a:r>
          </a:p>
          <a:p>
            <a:endParaRPr lang="en-US" dirty="0"/>
          </a:p>
          <a:p>
            <a:r>
              <a:rPr lang="en-US" dirty="0"/>
              <a:t>3 cells = 3-D graph (fancy graph with depth)</a:t>
            </a:r>
          </a:p>
          <a:p>
            <a:endParaRPr lang="en-US" dirty="0"/>
          </a:p>
          <a:p>
            <a:endParaRPr lang="en-US" dirty="0"/>
          </a:p>
          <a:p>
            <a:endParaRPr lang="en-US" dirty="0"/>
          </a:p>
          <a:p>
            <a:r>
              <a:rPr lang="en-US" dirty="0"/>
              <a:t> </a:t>
            </a:r>
          </a:p>
        </p:txBody>
      </p:sp>
      <p:sp>
        <p:nvSpPr>
          <p:cNvPr id="5" name="Rectangle 4"/>
          <p:cNvSpPr/>
          <p:nvPr/>
        </p:nvSpPr>
        <p:spPr>
          <a:xfrm>
            <a:off x="344217" y="5163531"/>
            <a:ext cx="569738" cy="5697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483238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Dimensions So Far…</a:t>
            </a:r>
          </a:p>
        </p:txBody>
      </p:sp>
      <p:sp>
        <p:nvSpPr>
          <p:cNvPr id="4" name="Content Placeholder 3"/>
          <p:cNvSpPr>
            <a:spLocks noGrp="1"/>
          </p:cNvSpPr>
          <p:nvPr>
            <p:ph idx="1"/>
          </p:nvPr>
        </p:nvSpPr>
        <p:spPr/>
        <p:txBody>
          <a:bodyPr>
            <a:normAutofit fontScale="92500" lnSpcReduction="20000"/>
          </a:bodyPr>
          <a:lstStyle/>
          <a:p>
            <a:r>
              <a:rPr lang="en-US" dirty="0"/>
              <a:t>1 cell = 1-D graph (number line)</a:t>
            </a:r>
          </a:p>
          <a:p>
            <a:endParaRPr lang="en-US" dirty="0"/>
          </a:p>
          <a:p>
            <a:r>
              <a:rPr lang="en-US" dirty="0"/>
              <a:t>2 cells = 2-D graph (normal x/y graph)</a:t>
            </a:r>
          </a:p>
          <a:p>
            <a:endParaRPr lang="en-US" dirty="0"/>
          </a:p>
          <a:p>
            <a:r>
              <a:rPr lang="en-US" dirty="0"/>
              <a:t>3 cells = 3-D graph (fancy graph with depth)</a:t>
            </a:r>
          </a:p>
          <a:p>
            <a:endParaRPr lang="en-US" dirty="0"/>
          </a:p>
          <a:p>
            <a:r>
              <a:rPr lang="en-US" dirty="0"/>
              <a:t>4 cells = …</a:t>
            </a:r>
          </a:p>
          <a:p>
            <a:endParaRPr lang="en-US" dirty="0"/>
          </a:p>
          <a:p>
            <a:r>
              <a:rPr lang="en-US" dirty="0"/>
              <a:t> </a:t>
            </a:r>
          </a:p>
        </p:txBody>
      </p:sp>
      <p:sp>
        <p:nvSpPr>
          <p:cNvPr id="5" name="Rectangle 4"/>
          <p:cNvSpPr/>
          <p:nvPr/>
        </p:nvSpPr>
        <p:spPr>
          <a:xfrm>
            <a:off x="344217" y="5163531"/>
            <a:ext cx="569738" cy="5697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40161658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Dimensions So Far…</a:t>
            </a:r>
          </a:p>
        </p:txBody>
      </p:sp>
      <p:sp>
        <p:nvSpPr>
          <p:cNvPr id="4" name="Content Placeholder 3"/>
          <p:cNvSpPr>
            <a:spLocks noGrp="1"/>
          </p:cNvSpPr>
          <p:nvPr>
            <p:ph idx="1"/>
          </p:nvPr>
        </p:nvSpPr>
        <p:spPr/>
        <p:txBody>
          <a:bodyPr>
            <a:normAutofit fontScale="92500" lnSpcReduction="20000"/>
          </a:bodyPr>
          <a:lstStyle/>
          <a:p>
            <a:r>
              <a:rPr lang="en-US" dirty="0"/>
              <a:t>1 cell = 1-D graph (number line)</a:t>
            </a:r>
          </a:p>
          <a:p>
            <a:endParaRPr lang="en-US" dirty="0"/>
          </a:p>
          <a:p>
            <a:r>
              <a:rPr lang="en-US" dirty="0"/>
              <a:t>2 cells = 2-D graph (normal x/y graph)</a:t>
            </a:r>
          </a:p>
          <a:p>
            <a:endParaRPr lang="en-US" dirty="0"/>
          </a:p>
          <a:p>
            <a:r>
              <a:rPr lang="en-US" dirty="0"/>
              <a:t>3 cells = 3-D graph (fancy graph with depth)</a:t>
            </a:r>
          </a:p>
          <a:p>
            <a:endParaRPr lang="en-US" dirty="0"/>
          </a:p>
          <a:p>
            <a:r>
              <a:rPr lang="en-US" dirty="0"/>
              <a:t>4 cells = 4-D graph (you can’t draw it)</a:t>
            </a:r>
          </a:p>
          <a:p>
            <a:endParaRPr lang="en-US" dirty="0"/>
          </a:p>
          <a:p>
            <a:r>
              <a:rPr lang="en-US" dirty="0"/>
              <a:t>  </a:t>
            </a:r>
          </a:p>
        </p:txBody>
      </p:sp>
      <p:sp>
        <p:nvSpPr>
          <p:cNvPr id="5" name="Rectangle 4"/>
          <p:cNvSpPr/>
          <p:nvPr/>
        </p:nvSpPr>
        <p:spPr>
          <a:xfrm>
            <a:off x="344217" y="5163531"/>
            <a:ext cx="569738" cy="5697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872893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Dimensions So Far…</a:t>
            </a:r>
          </a:p>
        </p:txBody>
      </p:sp>
      <p:sp>
        <p:nvSpPr>
          <p:cNvPr id="4" name="Content Placeholder 3"/>
          <p:cNvSpPr>
            <a:spLocks noGrp="1"/>
          </p:cNvSpPr>
          <p:nvPr>
            <p:ph idx="1"/>
          </p:nvPr>
        </p:nvSpPr>
        <p:spPr/>
        <p:txBody>
          <a:bodyPr>
            <a:normAutofit fontScale="92500" lnSpcReduction="20000"/>
          </a:bodyPr>
          <a:lstStyle/>
          <a:p>
            <a:r>
              <a:rPr lang="en-US" dirty="0"/>
              <a:t>1 cell = 1-D graph (number line)</a:t>
            </a:r>
          </a:p>
          <a:p>
            <a:endParaRPr lang="en-US" dirty="0"/>
          </a:p>
          <a:p>
            <a:r>
              <a:rPr lang="en-US" dirty="0"/>
              <a:t>2 cells = 2-D graph (normal x/y graph)</a:t>
            </a:r>
          </a:p>
          <a:p>
            <a:endParaRPr lang="en-US" dirty="0"/>
          </a:p>
          <a:p>
            <a:r>
              <a:rPr lang="en-US" dirty="0"/>
              <a:t>3 cells = 3-D graph (fancy graph with depth)</a:t>
            </a:r>
          </a:p>
          <a:p>
            <a:endParaRPr lang="en-US" dirty="0"/>
          </a:p>
          <a:p>
            <a:r>
              <a:rPr lang="en-US" dirty="0"/>
              <a:t>4 cells = 4-D graph (you can’t draw it)</a:t>
            </a:r>
          </a:p>
          <a:p>
            <a:endParaRPr lang="en-US" dirty="0"/>
          </a:p>
          <a:p>
            <a:r>
              <a:rPr lang="en-US" dirty="0"/>
              <a:t>200 cells = 200-D graph (etc..)</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978603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Dimensions So Far…</a:t>
            </a:r>
          </a:p>
        </p:txBody>
      </p:sp>
      <p:sp>
        <p:nvSpPr>
          <p:cNvPr id="4" name="Content Placeholder 3"/>
          <p:cNvSpPr>
            <a:spLocks noGrp="1"/>
          </p:cNvSpPr>
          <p:nvPr>
            <p:ph idx="1"/>
          </p:nvPr>
        </p:nvSpPr>
        <p:spPr/>
        <p:txBody>
          <a:bodyPr>
            <a:normAutofit fontScale="92500" lnSpcReduction="20000"/>
          </a:bodyPr>
          <a:lstStyle/>
          <a:p>
            <a:r>
              <a:rPr lang="en-US" dirty="0"/>
              <a:t>1 cell = 1-D graph (number line)</a:t>
            </a:r>
          </a:p>
          <a:p>
            <a:endParaRPr lang="en-US" dirty="0"/>
          </a:p>
          <a:p>
            <a:r>
              <a:rPr lang="en-US" dirty="0"/>
              <a:t>2 cells = 2-D graph (normal x/y graph)</a:t>
            </a:r>
          </a:p>
          <a:p>
            <a:endParaRPr lang="en-US" dirty="0"/>
          </a:p>
          <a:p>
            <a:r>
              <a:rPr lang="en-US" dirty="0"/>
              <a:t>3 cells = 3-D graph (fancy graph with depth)</a:t>
            </a:r>
          </a:p>
          <a:p>
            <a:endParaRPr lang="en-US" dirty="0"/>
          </a:p>
          <a:p>
            <a:r>
              <a:rPr lang="en-US" dirty="0"/>
              <a:t>4 cells = 4-D graph (you can’t draw it)</a:t>
            </a:r>
          </a:p>
          <a:p>
            <a:endParaRPr lang="en-US" dirty="0"/>
          </a:p>
          <a:p>
            <a:r>
              <a:rPr lang="en-US" dirty="0"/>
              <a:t>200 cells = 200-D graph (etc..)</a:t>
            </a:r>
          </a:p>
        </p:txBody>
      </p:sp>
      <p:sp>
        <p:nvSpPr>
          <p:cNvPr id="2" name="TextBox 1"/>
          <p:cNvSpPr txBox="1"/>
          <p:nvPr/>
        </p:nvSpPr>
        <p:spPr>
          <a:xfrm>
            <a:off x="482930" y="5768931"/>
            <a:ext cx="8178140" cy="369332"/>
          </a:xfrm>
          <a:prstGeom prst="rect">
            <a:avLst/>
          </a:prstGeom>
          <a:noFill/>
        </p:spPr>
        <p:txBody>
          <a:bodyPr wrap="none" rtlCol="0">
            <a:spAutoFit/>
          </a:bodyPr>
          <a:lstStyle/>
          <a:p>
            <a:r>
              <a:rPr lang="en-US" dirty="0"/>
              <a:t>Are all those dimensions super important? Or are some more important than others?</a:t>
            </a:r>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206308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Back to 2 Cells (and 2 Dimensions)</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2785123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Hypothetically Speaking… what if we had 2-cell data that looked like this:</a:t>
            </a:r>
          </a:p>
        </p:txBody>
      </p:sp>
      <p:sp>
        <p:nvSpPr>
          <p:cNvPr id="3" name="TextBox 2"/>
          <p:cNvSpPr txBox="1"/>
          <p:nvPr/>
        </p:nvSpPr>
        <p:spPr>
          <a:xfrm>
            <a:off x="570345" y="3563495"/>
            <a:ext cx="1364476" cy="646331"/>
          </a:xfrm>
          <a:prstGeom prst="rect">
            <a:avLst/>
          </a:prstGeom>
          <a:noFill/>
        </p:spPr>
        <p:txBody>
          <a:bodyPr wrap="none" rtlCol="0">
            <a:spAutoFit/>
          </a:bodyPr>
          <a:lstStyle/>
          <a:p>
            <a:pPr algn="ctr"/>
            <a:r>
              <a:rPr lang="en-US" dirty="0"/>
              <a:t>Cell 2</a:t>
            </a:r>
          </a:p>
          <a:p>
            <a:pPr algn="ctr"/>
            <a:r>
              <a:rPr lang="en-US" dirty="0"/>
              <a:t>Read Counts</a:t>
            </a:r>
          </a:p>
        </p:txBody>
      </p:sp>
      <p:sp>
        <p:nvSpPr>
          <p:cNvPr id="4" name="TextBox 3"/>
          <p:cNvSpPr txBox="1"/>
          <p:nvPr/>
        </p:nvSpPr>
        <p:spPr>
          <a:xfrm>
            <a:off x="3908099" y="5703455"/>
            <a:ext cx="1364476" cy="646331"/>
          </a:xfrm>
          <a:prstGeom prst="rect">
            <a:avLst/>
          </a:prstGeom>
          <a:noFill/>
        </p:spPr>
        <p:txBody>
          <a:bodyPr wrap="none" rtlCol="0">
            <a:spAutoFit/>
          </a:bodyPr>
          <a:lstStyle/>
          <a:p>
            <a:pPr algn="ctr"/>
            <a:r>
              <a:rPr lang="en-US" dirty="0"/>
              <a:t>Cell 1</a:t>
            </a:r>
          </a:p>
          <a:p>
            <a:pPr algn="ctr"/>
            <a:r>
              <a:rPr lang="en-US" dirty="0"/>
              <a:t>Read Counts</a:t>
            </a:r>
          </a:p>
        </p:txBody>
      </p:sp>
      <p:grpSp>
        <p:nvGrpSpPr>
          <p:cNvPr id="5" name="Group 4"/>
          <p:cNvGrpSpPr/>
          <p:nvPr/>
        </p:nvGrpSpPr>
        <p:grpSpPr>
          <a:xfrm>
            <a:off x="2020455" y="2089725"/>
            <a:ext cx="5715019" cy="3486730"/>
            <a:chOff x="2020455" y="2089725"/>
            <a:chExt cx="5715019" cy="3486730"/>
          </a:xfrm>
        </p:grpSpPr>
        <p:sp>
          <p:nvSpPr>
            <p:cNvPr id="6" name="Rectangle 5"/>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74668" y="3481957"/>
            <a:ext cx="4513811" cy="319776"/>
            <a:chOff x="2659148" y="2734147"/>
            <a:chExt cx="4513811" cy="319776"/>
          </a:xfrm>
        </p:grpSpPr>
        <p:sp>
          <p:nvSpPr>
            <p:cNvPr id="9" name="Oval 8"/>
            <p:cNvSpPr/>
            <p:nvPr/>
          </p:nvSpPr>
          <p:spPr>
            <a:xfrm>
              <a:off x="2659148" y="283900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80508" y="285065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3309388" y="274579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4061228"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7027948" y="285065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6660802"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995948" y="27574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542443"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4133733" y="290891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73414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2885610"/>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2" name="Footer Placeholder 2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295913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Hypothetically Speaking… what if we had 2-cell data that looked like this:</a:t>
            </a:r>
          </a:p>
        </p:txBody>
      </p:sp>
      <p:sp>
        <p:nvSpPr>
          <p:cNvPr id="3" name="TextBox 2"/>
          <p:cNvSpPr txBox="1"/>
          <p:nvPr/>
        </p:nvSpPr>
        <p:spPr>
          <a:xfrm>
            <a:off x="570345" y="3563495"/>
            <a:ext cx="1364476" cy="646331"/>
          </a:xfrm>
          <a:prstGeom prst="rect">
            <a:avLst/>
          </a:prstGeom>
          <a:noFill/>
        </p:spPr>
        <p:txBody>
          <a:bodyPr wrap="none" rtlCol="0">
            <a:spAutoFit/>
          </a:bodyPr>
          <a:lstStyle/>
          <a:p>
            <a:pPr algn="ctr"/>
            <a:r>
              <a:rPr lang="en-US" dirty="0"/>
              <a:t>Cell 2</a:t>
            </a:r>
          </a:p>
          <a:p>
            <a:pPr algn="ctr"/>
            <a:r>
              <a:rPr lang="en-US" dirty="0"/>
              <a:t>Read Counts</a:t>
            </a:r>
          </a:p>
        </p:txBody>
      </p:sp>
      <p:sp>
        <p:nvSpPr>
          <p:cNvPr id="4" name="TextBox 3"/>
          <p:cNvSpPr txBox="1"/>
          <p:nvPr/>
        </p:nvSpPr>
        <p:spPr>
          <a:xfrm>
            <a:off x="3908099" y="5703455"/>
            <a:ext cx="1364476" cy="646331"/>
          </a:xfrm>
          <a:prstGeom prst="rect">
            <a:avLst/>
          </a:prstGeom>
          <a:noFill/>
        </p:spPr>
        <p:txBody>
          <a:bodyPr wrap="none" rtlCol="0">
            <a:spAutoFit/>
          </a:bodyPr>
          <a:lstStyle/>
          <a:p>
            <a:pPr algn="ctr"/>
            <a:r>
              <a:rPr lang="en-US" dirty="0"/>
              <a:t>Cell 1</a:t>
            </a:r>
          </a:p>
          <a:p>
            <a:pPr algn="ctr"/>
            <a:r>
              <a:rPr lang="en-US" dirty="0"/>
              <a:t>Read Counts</a:t>
            </a:r>
          </a:p>
        </p:txBody>
      </p:sp>
      <p:grpSp>
        <p:nvGrpSpPr>
          <p:cNvPr id="5" name="Group 4"/>
          <p:cNvGrpSpPr/>
          <p:nvPr/>
        </p:nvGrpSpPr>
        <p:grpSpPr>
          <a:xfrm>
            <a:off x="2020455" y="2089725"/>
            <a:ext cx="5715019" cy="3486730"/>
            <a:chOff x="2020455" y="2089725"/>
            <a:chExt cx="5715019" cy="3486730"/>
          </a:xfrm>
        </p:grpSpPr>
        <p:sp>
          <p:nvSpPr>
            <p:cNvPr id="6" name="Rectangle 5"/>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74668" y="3481957"/>
            <a:ext cx="4513811" cy="319776"/>
            <a:chOff x="2659148" y="2734147"/>
            <a:chExt cx="4513811" cy="319776"/>
          </a:xfrm>
        </p:grpSpPr>
        <p:sp>
          <p:nvSpPr>
            <p:cNvPr id="9" name="Oval 8"/>
            <p:cNvSpPr/>
            <p:nvPr/>
          </p:nvSpPr>
          <p:spPr>
            <a:xfrm>
              <a:off x="2659148" y="283900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80508" y="285065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3309388" y="274579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4061228"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7027948" y="285065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6660802"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995948" y="27574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542443"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4133733" y="290891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73414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2885610"/>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2" name="Straight Arrow Connector 21"/>
          <p:cNvCxnSpPr/>
          <p:nvPr/>
        </p:nvCxnSpPr>
        <p:spPr>
          <a:xfrm>
            <a:off x="4770290" y="3460530"/>
            <a:ext cx="2256292"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2374668" y="3460530"/>
            <a:ext cx="2256292"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769902" y="2726305"/>
            <a:ext cx="3883132" cy="646331"/>
          </a:xfrm>
          <a:prstGeom prst="rect">
            <a:avLst/>
          </a:prstGeom>
          <a:noFill/>
        </p:spPr>
        <p:txBody>
          <a:bodyPr wrap="square" rtlCol="0">
            <a:spAutoFit/>
          </a:bodyPr>
          <a:lstStyle/>
          <a:p>
            <a:pPr algn="ctr"/>
            <a:r>
              <a:rPr lang="en-US" dirty="0"/>
              <a:t>Almost all of the variation in the data is from left to right</a:t>
            </a:r>
          </a:p>
        </p:txBody>
      </p:sp>
      <p:sp>
        <p:nvSpPr>
          <p:cNvPr id="25" name="Footer Placeholder 24"/>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235855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Hypothetically Speaking… what if we had 2-cell data that looked like this:</a:t>
            </a:r>
          </a:p>
        </p:txBody>
      </p:sp>
      <p:sp>
        <p:nvSpPr>
          <p:cNvPr id="3" name="TextBox 2"/>
          <p:cNvSpPr txBox="1"/>
          <p:nvPr/>
        </p:nvSpPr>
        <p:spPr>
          <a:xfrm>
            <a:off x="570345" y="3563495"/>
            <a:ext cx="1364476" cy="646331"/>
          </a:xfrm>
          <a:prstGeom prst="rect">
            <a:avLst/>
          </a:prstGeom>
          <a:noFill/>
        </p:spPr>
        <p:txBody>
          <a:bodyPr wrap="none" rtlCol="0">
            <a:spAutoFit/>
          </a:bodyPr>
          <a:lstStyle/>
          <a:p>
            <a:pPr algn="ctr"/>
            <a:r>
              <a:rPr lang="en-US" dirty="0"/>
              <a:t>Cell 2</a:t>
            </a:r>
          </a:p>
          <a:p>
            <a:pPr algn="ctr"/>
            <a:r>
              <a:rPr lang="en-US" dirty="0"/>
              <a:t>Read Counts</a:t>
            </a:r>
          </a:p>
        </p:txBody>
      </p:sp>
      <p:sp>
        <p:nvSpPr>
          <p:cNvPr id="4" name="TextBox 3"/>
          <p:cNvSpPr txBox="1"/>
          <p:nvPr/>
        </p:nvSpPr>
        <p:spPr>
          <a:xfrm>
            <a:off x="3908099" y="5703455"/>
            <a:ext cx="1364476" cy="646331"/>
          </a:xfrm>
          <a:prstGeom prst="rect">
            <a:avLst/>
          </a:prstGeom>
          <a:noFill/>
        </p:spPr>
        <p:txBody>
          <a:bodyPr wrap="none" rtlCol="0">
            <a:spAutoFit/>
          </a:bodyPr>
          <a:lstStyle/>
          <a:p>
            <a:pPr algn="ctr"/>
            <a:r>
              <a:rPr lang="en-US" dirty="0"/>
              <a:t>Cell 1</a:t>
            </a:r>
          </a:p>
          <a:p>
            <a:pPr algn="ctr"/>
            <a:r>
              <a:rPr lang="en-US" dirty="0"/>
              <a:t>Read Counts</a:t>
            </a:r>
          </a:p>
        </p:txBody>
      </p:sp>
      <p:grpSp>
        <p:nvGrpSpPr>
          <p:cNvPr id="5" name="Group 4"/>
          <p:cNvGrpSpPr/>
          <p:nvPr/>
        </p:nvGrpSpPr>
        <p:grpSpPr>
          <a:xfrm>
            <a:off x="2020455" y="2089725"/>
            <a:ext cx="5715019" cy="3486730"/>
            <a:chOff x="2020455" y="2089725"/>
            <a:chExt cx="5715019" cy="3486730"/>
          </a:xfrm>
        </p:grpSpPr>
        <p:sp>
          <p:nvSpPr>
            <p:cNvPr id="6" name="Rectangle 5"/>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Oval 8"/>
          <p:cNvSpPr/>
          <p:nvPr/>
        </p:nvSpPr>
        <p:spPr>
          <a:xfrm>
            <a:off x="237466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09602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302490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377674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74346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6376322"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71146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257963"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3849253"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5999017"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303817"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714537"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134493"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TextBox 23"/>
          <p:cNvSpPr txBox="1"/>
          <p:nvPr/>
        </p:nvSpPr>
        <p:spPr>
          <a:xfrm>
            <a:off x="2769902" y="2453295"/>
            <a:ext cx="3883132" cy="923330"/>
          </a:xfrm>
          <a:prstGeom prst="rect">
            <a:avLst/>
          </a:prstGeom>
          <a:noFill/>
        </p:spPr>
        <p:txBody>
          <a:bodyPr wrap="square" rtlCol="0">
            <a:spAutoFit/>
          </a:bodyPr>
          <a:lstStyle/>
          <a:p>
            <a:pPr algn="ctr"/>
            <a:r>
              <a:rPr lang="en-US" dirty="0"/>
              <a:t>If we flattened the data (removed the up/down variation), it wouldn’t look much different.</a:t>
            </a:r>
          </a:p>
        </p:txBody>
      </p:sp>
      <p:sp>
        <p:nvSpPr>
          <p:cNvPr id="8" name="Footer Placeholder 7"/>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191901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StatQuest</a:t>
            </a:r>
            <a:r>
              <a:rPr lang="en-US" dirty="0"/>
              <a:t>!!!</a:t>
            </a:r>
            <a:br>
              <a:rPr lang="en-US" dirty="0"/>
            </a:br>
            <a:br>
              <a:rPr lang="en-US" dirty="0"/>
            </a:br>
            <a:br>
              <a:rPr lang="en-US" dirty="0"/>
            </a:b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0824695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Hypothetically Speaking… what if we had 2-cell data that looked like this:</a:t>
            </a:r>
          </a:p>
        </p:txBody>
      </p:sp>
      <p:sp>
        <p:nvSpPr>
          <p:cNvPr id="9" name="Oval 8"/>
          <p:cNvSpPr/>
          <p:nvPr/>
        </p:nvSpPr>
        <p:spPr>
          <a:xfrm>
            <a:off x="237466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09602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302490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377674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74346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6376322"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71146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257963"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3849253"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5999017"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303817"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714537"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134493"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TextBox 23"/>
          <p:cNvSpPr txBox="1"/>
          <p:nvPr/>
        </p:nvSpPr>
        <p:spPr>
          <a:xfrm>
            <a:off x="2769902" y="2453295"/>
            <a:ext cx="3883132" cy="646331"/>
          </a:xfrm>
          <a:prstGeom prst="rect">
            <a:avLst/>
          </a:prstGeom>
          <a:noFill/>
        </p:spPr>
        <p:txBody>
          <a:bodyPr wrap="square" rtlCol="0">
            <a:spAutoFit/>
          </a:bodyPr>
          <a:lstStyle/>
          <a:p>
            <a:pPr algn="ctr"/>
            <a:r>
              <a:rPr lang="en-US" dirty="0"/>
              <a:t>And if we flattened the data, we could graph it with a number line.</a:t>
            </a:r>
          </a:p>
        </p:txBody>
      </p:sp>
      <p:grpSp>
        <p:nvGrpSpPr>
          <p:cNvPr id="22" name="Group 21"/>
          <p:cNvGrpSpPr/>
          <p:nvPr/>
        </p:nvGrpSpPr>
        <p:grpSpPr>
          <a:xfrm>
            <a:off x="2286856" y="3771508"/>
            <a:ext cx="4448510" cy="457200"/>
            <a:chOff x="2453067" y="2183507"/>
            <a:chExt cx="4448510" cy="457200"/>
          </a:xfrm>
        </p:grpSpPr>
        <p:cxnSp>
          <p:nvCxnSpPr>
            <p:cNvPr id="23" name="Straight Connector 22"/>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2603897" y="2183507"/>
              <a:ext cx="4114800" cy="123706"/>
              <a:chOff x="1656080" y="2021840"/>
              <a:chExt cx="4114800" cy="123706"/>
            </a:xfrm>
          </p:grpSpPr>
          <p:cxnSp>
            <p:nvCxnSpPr>
              <p:cNvPr id="32" name="Straight Connector 31"/>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2453067" y="2271375"/>
              <a:ext cx="301660" cy="369332"/>
            </a:xfrm>
            <a:prstGeom prst="rect">
              <a:avLst/>
            </a:prstGeom>
            <a:noFill/>
          </p:spPr>
          <p:txBody>
            <a:bodyPr wrap="none" rtlCol="0">
              <a:spAutoFit/>
            </a:bodyPr>
            <a:lstStyle/>
            <a:p>
              <a:r>
                <a:rPr lang="en-US" dirty="0"/>
                <a:t>0</a:t>
              </a:r>
            </a:p>
          </p:txBody>
        </p:sp>
        <p:sp>
          <p:nvSpPr>
            <p:cNvPr id="27" name="TextBox 26"/>
            <p:cNvSpPr txBox="1"/>
            <p:nvPr/>
          </p:nvSpPr>
          <p:spPr>
            <a:xfrm>
              <a:off x="3225227" y="2271375"/>
              <a:ext cx="301660" cy="369332"/>
            </a:xfrm>
            <a:prstGeom prst="rect">
              <a:avLst/>
            </a:prstGeom>
            <a:noFill/>
          </p:spPr>
          <p:txBody>
            <a:bodyPr wrap="none" rtlCol="0">
              <a:spAutoFit/>
            </a:bodyPr>
            <a:lstStyle/>
            <a:p>
              <a:r>
                <a:rPr lang="en-US" dirty="0"/>
                <a:t>5</a:t>
              </a:r>
            </a:p>
          </p:txBody>
        </p:sp>
        <p:sp>
          <p:nvSpPr>
            <p:cNvPr id="28" name="TextBox 27"/>
            <p:cNvSpPr txBox="1"/>
            <p:nvPr/>
          </p:nvSpPr>
          <p:spPr>
            <a:xfrm>
              <a:off x="3924697" y="2271375"/>
              <a:ext cx="418654" cy="369332"/>
            </a:xfrm>
            <a:prstGeom prst="rect">
              <a:avLst/>
            </a:prstGeom>
            <a:noFill/>
          </p:spPr>
          <p:txBody>
            <a:bodyPr wrap="none" rtlCol="0">
              <a:spAutoFit/>
            </a:bodyPr>
            <a:lstStyle/>
            <a:p>
              <a:r>
                <a:rPr lang="en-US" dirty="0"/>
                <a:t>10</a:t>
              </a:r>
            </a:p>
          </p:txBody>
        </p:sp>
        <p:sp>
          <p:nvSpPr>
            <p:cNvPr id="29" name="TextBox 28"/>
            <p:cNvSpPr txBox="1"/>
            <p:nvPr/>
          </p:nvSpPr>
          <p:spPr>
            <a:xfrm>
              <a:off x="4680570" y="2271375"/>
              <a:ext cx="418654" cy="369332"/>
            </a:xfrm>
            <a:prstGeom prst="rect">
              <a:avLst/>
            </a:prstGeom>
            <a:noFill/>
          </p:spPr>
          <p:txBody>
            <a:bodyPr wrap="none" rtlCol="0">
              <a:spAutoFit/>
            </a:bodyPr>
            <a:lstStyle/>
            <a:p>
              <a:r>
                <a:rPr lang="en-US" dirty="0"/>
                <a:t>15</a:t>
              </a:r>
            </a:p>
          </p:txBody>
        </p:sp>
        <p:sp>
          <p:nvSpPr>
            <p:cNvPr id="30" name="TextBox 29"/>
            <p:cNvSpPr txBox="1"/>
            <p:nvPr/>
          </p:nvSpPr>
          <p:spPr>
            <a:xfrm>
              <a:off x="5442570" y="2271375"/>
              <a:ext cx="418654" cy="369332"/>
            </a:xfrm>
            <a:prstGeom prst="rect">
              <a:avLst/>
            </a:prstGeom>
            <a:noFill/>
          </p:spPr>
          <p:txBody>
            <a:bodyPr wrap="none" rtlCol="0">
              <a:spAutoFit/>
            </a:bodyPr>
            <a:lstStyle/>
            <a:p>
              <a:r>
                <a:rPr lang="en-US" dirty="0"/>
                <a:t>20</a:t>
              </a:r>
            </a:p>
          </p:txBody>
        </p:sp>
        <p:sp>
          <p:nvSpPr>
            <p:cNvPr id="31" name="TextBox 30"/>
            <p:cNvSpPr txBox="1"/>
            <p:nvPr/>
          </p:nvSpPr>
          <p:spPr>
            <a:xfrm>
              <a:off x="6109097" y="2271375"/>
              <a:ext cx="649261" cy="369332"/>
            </a:xfrm>
            <a:prstGeom prst="rect">
              <a:avLst/>
            </a:prstGeom>
            <a:noFill/>
          </p:spPr>
          <p:txBody>
            <a:bodyPr wrap="none" rtlCol="0">
              <a:spAutoFit/>
            </a:bodyPr>
            <a:lstStyle/>
            <a:p>
              <a:r>
                <a:rPr lang="en-US" dirty="0"/>
                <a:t>etc…</a:t>
              </a:r>
            </a:p>
          </p:txBody>
        </p:sp>
      </p:gr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67441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Hypothetically Speaking… what if we had 2-cell data that looked like this:</a:t>
            </a:r>
          </a:p>
        </p:txBody>
      </p:sp>
      <p:sp>
        <p:nvSpPr>
          <p:cNvPr id="9" name="Oval 8"/>
          <p:cNvSpPr/>
          <p:nvPr/>
        </p:nvSpPr>
        <p:spPr>
          <a:xfrm>
            <a:off x="4441853"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5163213"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5092093"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5843933"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8810653"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8443507"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6778653"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6325148"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916438"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8066202"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8371002"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7781722"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7201678"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2" name="Group 21"/>
          <p:cNvGrpSpPr/>
          <p:nvPr/>
        </p:nvGrpSpPr>
        <p:grpSpPr>
          <a:xfrm>
            <a:off x="4354041" y="5635649"/>
            <a:ext cx="4448510" cy="457200"/>
            <a:chOff x="2453067" y="2183507"/>
            <a:chExt cx="4448510" cy="457200"/>
          </a:xfrm>
        </p:grpSpPr>
        <p:cxnSp>
          <p:nvCxnSpPr>
            <p:cNvPr id="23" name="Straight Connector 22"/>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2603897" y="2183507"/>
              <a:ext cx="4114800" cy="123706"/>
              <a:chOff x="1656080" y="2021840"/>
              <a:chExt cx="4114800" cy="123706"/>
            </a:xfrm>
          </p:grpSpPr>
          <p:cxnSp>
            <p:nvCxnSpPr>
              <p:cNvPr id="32" name="Straight Connector 31"/>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2453067" y="2271375"/>
              <a:ext cx="301660" cy="369332"/>
            </a:xfrm>
            <a:prstGeom prst="rect">
              <a:avLst/>
            </a:prstGeom>
            <a:noFill/>
          </p:spPr>
          <p:txBody>
            <a:bodyPr wrap="none" rtlCol="0">
              <a:spAutoFit/>
            </a:bodyPr>
            <a:lstStyle/>
            <a:p>
              <a:r>
                <a:rPr lang="en-US" dirty="0"/>
                <a:t>0</a:t>
              </a:r>
            </a:p>
          </p:txBody>
        </p:sp>
        <p:sp>
          <p:nvSpPr>
            <p:cNvPr id="27" name="TextBox 26"/>
            <p:cNvSpPr txBox="1"/>
            <p:nvPr/>
          </p:nvSpPr>
          <p:spPr>
            <a:xfrm>
              <a:off x="3225227" y="2271375"/>
              <a:ext cx="301660" cy="369332"/>
            </a:xfrm>
            <a:prstGeom prst="rect">
              <a:avLst/>
            </a:prstGeom>
            <a:noFill/>
          </p:spPr>
          <p:txBody>
            <a:bodyPr wrap="none" rtlCol="0">
              <a:spAutoFit/>
            </a:bodyPr>
            <a:lstStyle/>
            <a:p>
              <a:r>
                <a:rPr lang="en-US" dirty="0"/>
                <a:t>5</a:t>
              </a:r>
            </a:p>
          </p:txBody>
        </p:sp>
        <p:sp>
          <p:nvSpPr>
            <p:cNvPr id="28" name="TextBox 27"/>
            <p:cNvSpPr txBox="1"/>
            <p:nvPr/>
          </p:nvSpPr>
          <p:spPr>
            <a:xfrm>
              <a:off x="3924697" y="2271375"/>
              <a:ext cx="418654" cy="369332"/>
            </a:xfrm>
            <a:prstGeom prst="rect">
              <a:avLst/>
            </a:prstGeom>
            <a:noFill/>
          </p:spPr>
          <p:txBody>
            <a:bodyPr wrap="none" rtlCol="0">
              <a:spAutoFit/>
            </a:bodyPr>
            <a:lstStyle/>
            <a:p>
              <a:r>
                <a:rPr lang="en-US" dirty="0"/>
                <a:t>10</a:t>
              </a:r>
            </a:p>
          </p:txBody>
        </p:sp>
        <p:sp>
          <p:nvSpPr>
            <p:cNvPr id="29" name="TextBox 28"/>
            <p:cNvSpPr txBox="1"/>
            <p:nvPr/>
          </p:nvSpPr>
          <p:spPr>
            <a:xfrm>
              <a:off x="4680570" y="2271375"/>
              <a:ext cx="418654" cy="369332"/>
            </a:xfrm>
            <a:prstGeom prst="rect">
              <a:avLst/>
            </a:prstGeom>
            <a:noFill/>
          </p:spPr>
          <p:txBody>
            <a:bodyPr wrap="none" rtlCol="0">
              <a:spAutoFit/>
            </a:bodyPr>
            <a:lstStyle/>
            <a:p>
              <a:r>
                <a:rPr lang="en-US" dirty="0"/>
                <a:t>15</a:t>
              </a:r>
            </a:p>
          </p:txBody>
        </p:sp>
        <p:sp>
          <p:nvSpPr>
            <p:cNvPr id="30" name="TextBox 29"/>
            <p:cNvSpPr txBox="1"/>
            <p:nvPr/>
          </p:nvSpPr>
          <p:spPr>
            <a:xfrm>
              <a:off x="5442570" y="2271375"/>
              <a:ext cx="418654" cy="369332"/>
            </a:xfrm>
            <a:prstGeom prst="rect">
              <a:avLst/>
            </a:prstGeom>
            <a:noFill/>
          </p:spPr>
          <p:txBody>
            <a:bodyPr wrap="none" rtlCol="0">
              <a:spAutoFit/>
            </a:bodyPr>
            <a:lstStyle/>
            <a:p>
              <a:r>
                <a:rPr lang="en-US" dirty="0"/>
                <a:t>20</a:t>
              </a:r>
            </a:p>
          </p:txBody>
        </p:sp>
        <p:sp>
          <p:nvSpPr>
            <p:cNvPr id="31" name="TextBox 30"/>
            <p:cNvSpPr txBox="1"/>
            <p:nvPr/>
          </p:nvSpPr>
          <p:spPr>
            <a:xfrm>
              <a:off x="6109097" y="2271375"/>
              <a:ext cx="649261" cy="369332"/>
            </a:xfrm>
            <a:prstGeom prst="rect">
              <a:avLst/>
            </a:prstGeom>
            <a:noFill/>
          </p:spPr>
          <p:txBody>
            <a:bodyPr wrap="none" rtlCol="0">
              <a:spAutoFit/>
            </a:bodyPr>
            <a:lstStyle/>
            <a:p>
              <a:r>
                <a:rPr lang="en-US" dirty="0"/>
                <a:t>etc…</a:t>
              </a:r>
            </a:p>
          </p:txBody>
        </p:sp>
      </p:grpSp>
      <p:grpSp>
        <p:nvGrpSpPr>
          <p:cNvPr id="60" name="Group 59"/>
          <p:cNvGrpSpPr/>
          <p:nvPr/>
        </p:nvGrpSpPr>
        <p:grpSpPr>
          <a:xfrm>
            <a:off x="168942" y="1697852"/>
            <a:ext cx="4994271" cy="3005983"/>
            <a:chOff x="657623" y="2089725"/>
            <a:chExt cx="7077851" cy="4260061"/>
          </a:xfrm>
        </p:grpSpPr>
        <p:sp>
          <p:nvSpPr>
            <p:cNvPr id="61" name="TextBox 60"/>
            <p:cNvSpPr txBox="1"/>
            <p:nvPr/>
          </p:nvSpPr>
          <p:spPr>
            <a:xfrm>
              <a:off x="657623" y="3563495"/>
              <a:ext cx="1189919" cy="1308538"/>
            </a:xfrm>
            <a:prstGeom prst="rect">
              <a:avLst/>
            </a:prstGeom>
            <a:noFill/>
          </p:spPr>
          <p:txBody>
            <a:bodyPr wrap="none" rtlCol="0">
              <a:spAutoFit/>
            </a:bodyPr>
            <a:lstStyle/>
            <a:p>
              <a:pPr algn="ctr"/>
              <a:r>
                <a:rPr lang="en-US" dirty="0"/>
                <a:t>Cell 2</a:t>
              </a:r>
            </a:p>
            <a:p>
              <a:pPr algn="ctr"/>
              <a:r>
                <a:rPr lang="en-US" dirty="0"/>
                <a:t>Read </a:t>
              </a:r>
            </a:p>
            <a:p>
              <a:pPr algn="ctr"/>
              <a:r>
                <a:rPr lang="en-US" dirty="0"/>
                <a:t>Counts</a:t>
              </a:r>
            </a:p>
          </p:txBody>
        </p:sp>
        <p:sp>
          <p:nvSpPr>
            <p:cNvPr id="62" name="TextBox 61"/>
            <p:cNvSpPr txBox="1"/>
            <p:nvPr/>
          </p:nvSpPr>
          <p:spPr>
            <a:xfrm>
              <a:off x="3908099" y="5703455"/>
              <a:ext cx="1364476" cy="646331"/>
            </a:xfrm>
            <a:prstGeom prst="rect">
              <a:avLst/>
            </a:prstGeom>
            <a:noFill/>
          </p:spPr>
          <p:txBody>
            <a:bodyPr wrap="none" rtlCol="0">
              <a:spAutoFit/>
            </a:bodyPr>
            <a:lstStyle/>
            <a:p>
              <a:pPr algn="ctr"/>
              <a:r>
                <a:rPr lang="en-US" dirty="0"/>
                <a:t>Cell 1</a:t>
              </a:r>
            </a:p>
            <a:p>
              <a:pPr algn="ctr"/>
              <a:r>
                <a:rPr lang="en-US" dirty="0"/>
                <a:t>Read Counts</a:t>
              </a:r>
            </a:p>
          </p:txBody>
        </p:sp>
        <p:grpSp>
          <p:nvGrpSpPr>
            <p:cNvPr id="63" name="Group 62"/>
            <p:cNvGrpSpPr/>
            <p:nvPr/>
          </p:nvGrpSpPr>
          <p:grpSpPr>
            <a:xfrm>
              <a:off x="2020455" y="2089725"/>
              <a:ext cx="5715019" cy="3486730"/>
              <a:chOff x="2020455" y="2089725"/>
              <a:chExt cx="5715019" cy="3486730"/>
            </a:xfrm>
          </p:grpSpPr>
          <p:sp>
            <p:nvSpPr>
              <p:cNvPr id="78" name="Rectangle 77"/>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2374668" y="3481957"/>
              <a:ext cx="4513811" cy="319776"/>
              <a:chOff x="2659148" y="2734147"/>
              <a:chExt cx="4513811" cy="319776"/>
            </a:xfrm>
          </p:grpSpPr>
          <p:sp>
            <p:nvSpPr>
              <p:cNvPr id="65" name="Oval 64"/>
              <p:cNvSpPr/>
              <p:nvPr/>
            </p:nvSpPr>
            <p:spPr>
              <a:xfrm>
                <a:off x="2659148" y="283900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Oval 65"/>
              <p:cNvSpPr/>
              <p:nvPr/>
            </p:nvSpPr>
            <p:spPr>
              <a:xfrm>
                <a:off x="3380508" y="285065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Oval 66"/>
              <p:cNvSpPr/>
              <p:nvPr/>
            </p:nvSpPr>
            <p:spPr>
              <a:xfrm>
                <a:off x="3309388" y="274579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Oval 67"/>
              <p:cNvSpPr/>
              <p:nvPr/>
            </p:nvSpPr>
            <p:spPr>
              <a:xfrm>
                <a:off x="4061228"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Oval 68"/>
              <p:cNvSpPr/>
              <p:nvPr/>
            </p:nvSpPr>
            <p:spPr>
              <a:xfrm>
                <a:off x="7027948" y="285065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0" name="Oval 69"/>
              <p:cNvSpPr/>
              <p:nvPr/>
            </p:nvSpPr>
            <p:spPr>
              <a:xfrm>
                <a:off x="6660802"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1" name="Oval 70"/>
              <p:cNvSpPr/>
              <p:nvPr/>
            </p:nvSpPr>
            <p:spPr>
              <a:xfrm>
                <a:off x="4995948" y="27574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Oval 71"/>
              <p:cNvSpPr/>
              <p:nvPr/>
            </p:nvSpPr>
            <p:spPr>
              <a:xfrm>
                <a:off x="4542443"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Oval 72"/>
              <p:cNvSpPr/>
              <p:nvPr/>
            </p:nvSpPr>
            <p:spPr>
              <a:xfrm>
                <a:off x="4133733" y="290891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Oval 73"/>
              <p:cNvSpPr/>
              <p:nvPr/>
            </p:nvSpPr>
            <p:spPr>
              <a:xfrm>
                <a:off x="62834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Oval 74"/>
              <p:cNvSpPr/>
              <p:nvPr/>
            </p:nvSpPr>
            <p:spPr>
              <a:xfrm>
                <a:off x="6588297" y="273414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6" name="Oval 75"/>
              <p:cNvSpPr/>
              <p:nvPr/>
            </p:nvSpPr>
            <p:spPr>
              <a:xfrm>
                <a:off x="5999017" y="2885610"/>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Oval 76"/>
              <p:cNvSpPr/>
              <p:nvPr/>
            </p:nvSpPr>
            <p:spPr>
              <a:xfrm>
                <a:off x="5418973"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cxnSp>
        <p:nvCxnSpPr>
          <p:cNvPr id="4" name="Straight Arrow Connector 3"/>
          <p:cNvCxnSpPr/>
          <p:nvPr/>
        </p:nvCxnSpPr>
        <p:spPr>
          <a:xfrm>
            <a:off x="4586864" y="4450637"/>
            <a:ext cx="505229" cy="664100"/>
          </a:xfrm>
          <a:prstGeom prst="straightConnector1">
            <a:avLst/>
          </a:prstGeom>
          <a:ln w="762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371627" y="2796212"/>
            <a:ext cx="3439026" cy="2031325"/>
          </a:xfrm>
          <a:prstGeom prst="rect">
            <a:avLst/>
          </a:prstGeom>
          <a:noFill/>
        </p:spPr>
        <p:txBody>
          <a:bodyPr wrap="square" rtlCol="0">
            <a:spAutoFit/>
          </a:bodyPr>
          <a:lstStyle/>
          <a:p>
            <a:r>
              <a:rPr lang="en-US" dirty="0"/>
              <a:t>In this case, we can take 2-D data and display it on a 1-D graph without too much information loss.</a:t>
            </a:r>
          </a:p>
          <a:p>
            <a:endParaRPr lang="en-US" dirty="0"/>
          </a:p>
          <a:p>
            <a:r>
              <a:rPr lang="en-US" dirty="0"/>
              <a:t>Both graphs say, “the important variation is left to right”.</a:t>
            </a:r>
          </a:p>
        </p:txBody>
      </p:sp>
      <p:sp>
        <p:nvSpPr>
          <p:cNvPr id="6" name="TextBox 5"/>
          <p:cNvSpPr txBox="1"/>
          <p:nvPr/>
        </p:nvSpPr>
        <p:spPr>
          <a:xfrm>
            <a:off x="2654179" y="1949263"/>
            <a:ext cx="518091" cy="369332"/>
          </a:xfrm>
          <a:prstGeom prst="rect">
            <a:avLst/>
          </a:prstGeom>
          <a:noFill/>
        </p:spPr>
        <p:txBody>
          <a:bodyPr wrap="none" rtlCol="0">
            <a:spAutoFit/>
          </a:bodyPr>
          <a:lstStyle/>
          <a:p>
            <a:r>
              <a:rPr lang="en-US" b="1" dirty="0"/>
              <a:t>2-D</a:t>
            </a:r>
          </a:p>
        </p:txBody>
      </p:sp>
      <p:sp>
        <p:nvSpPr>
          <p:cNvPr id="7" name="TextBox 6"/>
          <p:cNvSpPr txBox="1"/>
          <p:nvPr/>
        </p:nvSpPr>
        <p:spPr>
          <a:xfrm>
            <a:off x="6519733" y="4930071"/>
            <a:ext cx="517840" cy="369332"/>
          </a:xfrm>
          <a:prstGeom prst="rect">
            <a:avLst/>
          </a:prstGeom>
          <a:noFill/>
        </p:spPr>
        <p:txBody>
          <a:bodyPr wrap="none" rtlCol="0">
            <a:spAutoFit/>
          </a:bodyPr>
          <a:lstStyle/>
          <a:p>
            <a:r>
              <a:rPr lang="en-US" b="1" dirty="0"/>
              <a:t>1-D</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42285888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One more example: TV and Movies</a:t>
            </a:r>
          </a:p>
        </p:txBody>
      </p:sp>
      <p:sp>
        <p:nvSpPr>
          <p:cNvPr id="5" name="TextBox 4"/>
          <p:cNvSpPr txBox="1"/>
          <p:nvPr/>
        </p:nvSpPr>
        <p:spPr>
          <a:xfrm>
            <a:off x="1676449" y="2003952"/>
            <a:ext cx="5791103" cy="2862323"/>
          </a:xfrm>
          <a:prstGeom prst="rect">
            <a:avLst/>
          </a:prstGeom>
          <a:noFill/>
        </p:spPr>
        <p:txBody>
          <a:bodyPr wrap="square" rtlCol="0">
            <a:spAutoFit/>
          </a:bodyPr>
          <a:lstStyle/>
          <a:p>
            <a:r>
              <a:rPr lang="en-US" dirty="0"/>
              <a:t>TV and Movies are almost always 2-D, even though the subjects are 3-D.</a:t>
            </a:r>
          </a:p>
          <a:p>
            <a:endParaRPr lang="en-US" dirty="0"/>
          </a:p>
          <a:p>
            <a:r>
              <a:rPr lang="en-US" dirty="0"/>
              <a:t>This is OK. The 3</a:t>
            </a:r>
            <a:r>
              <a:rPr lang="en-US" baseline="30000" dirty="0"/>
              <a:t>rd</a:t>
            </a:r>
            <a:r>
              <a:rPr lang="en-US" dirty="0"/>
              <a:t> dimension doesn’t usually add much to the story. Things still look believable without it.  People look like people, things look like things, even when they have no depth and are flat on a screen.</a:t>
            </a:r>
          </a:p>
          <a:p>
            <a:endParaRPr lang="en-US" dirty="0"/>
          </a:p>
          <a:p>
            <a:r>
              <a:rPr lang="en-US" dirty="0"/>
              <a:t>A movie camera takes 3-D information and flattens it to 2-D without too much loss of information.</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217062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Summary of Dimensions</a:t>
            </a:r>
          </a:p>
        </p:txBody>
      </p:sp>
      <p:sp>
        <p:nvSpPr>
          <p:cNvPr id="3" name="Content Placeholder 2"/>
          <p:cNvSpPr>
            <a:spLocks noGrp="1"/>
          </p:cNvSpPr>
          <p:nvPr>
            <p:ph idx="1"/>
          </p:nvPr>
        </p:nvSpPr>
        <p:spPr/>
        <p:txBody>
          <a:bodyPr>
            <a:normAutofit/>
          </a:bodyPr>
          <a:lstStyle/>
          <a:p>
            <a:r>
              <a:rPr lang="en-US" sz="2400" dirty="0"/>
              <a:t>Each cell we sequence adds another “dimension”</a:t>
            </a:r>
          </a:p>
          <a:p>
            <a:r>
              <a:rPr lang="en-US" sz="2400" dirty="0"/>
              <a:t>Some dimensions are more important than others…</a:t>
            </a:r>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5651250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does all of this have to do with PCA?</a:t>
            </a:r>
          </a:p>
        </p:txBody>
      </p:sp>
      <p:sp>
        <p:nvSpPr>
          <p:cNvPr id="3" name="Content Placeholder 2"/>
          <p:cNvSpPr>
            <a:spLocks noGrp="1"/>
          </p:cNvSpPr>
          <p:nvPr>
            <p:ph idx="1"/>
          </p:nvPr>
        </p:nvSpPr>
        <p:spPr/>
        <p:txBody>
          <a:bodyPr>
            <a:normAutofit/>
          </a:bodyPr>
          <a:lstStyle/>
          <a:p>
            <a:r>
              <a:rPr lang="en-US" sz="2400" dirty="0"/>
              <a:t>PCA takes a dataset with a lot of dimensions (i.e. lots of cells) and flattens it to 2 or 3 dimensions so we can look at it.</a:t>
            </a:r>
          </a:p>
          <a:p>
            <a:pPr lvl="1"/>
            <a:r>
              <a:rPr lang="en-US" sz="1800" dirty="0"/>
              <a:t>It tries to find a meaningful way to flatten the data by focusing on the things that are different between cells.  (much, much more on this later)</a:t>
            </a:r>
          </a:p>
          <a:p>
            <a:endParaRPr lang="en-US" sz="2400" dirty="0"/>
          </a:p>
          <a:p>
            <a:r>
              <a:rPr lang="en-US" sz="2400" dirty="0"/>
              <a:t>This is sort of like flattening a Z-stack of microscope images to make a single 2-D image for publication.</a:t>
            </a:r>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3341060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 PCA example</a:t>
            </a:r>
          </a:p>
        </p:txBody>
      </p:sp>
      <p:graphicFrame>
        <p:nvGraphicFramePr>
          <p:cNvPr id="4" name="Table 3"/>
          <p:cNvGraphicFramePr>
            <a:graphicFrameLocks noGrp="1"/>
          </p:cNvGraphicFramePr>
          <p:nvPr>
            <p:extLst>
              <p:ext uri="{D42A27DB-BD31-4B8C-83A1-F6EECF244321}">
                <p14:modId xmlns:p14="http://schemas.microsoft.com/office/powerpoint/2010/main" val="4080025085"/>
              </p:ext>
            </p:extLst>
          </p:nvPr>
        </p:nvGraphicFramePr>
        <p:xfrm>
          <a:off x="1524000" y="2182075"/>
          <a:ext cx="6096000" cy="4079240"/>
        </p:xfrm>
        <a:graphic>
          <a:graphicData uri="http://schemas.openxmlformats.org/drawingml/2006/table">
            <a:tbl>
              <a:tblPr firstRow="1" bandRow="1">
                <a:tableStyleId>{7E9639D4-E3E2-4D34-9284-5A2195B3D0D7}</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Cell1 reads</a:t>
                      </a:r>
                    </a:p>
                  </a:txBody>
                  <a:tcPr/>
                </a:tc>
                <a:tc>
                  <a:txBody>
                    <a:bodyPr/>
                    <a:lstStyle/>
                    <a:p>
                      <a:r>
                        <a:rPr lang="en-US" dirty="0"/>
                        <a:t>Cell2 reads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10</a:t>
                      </a:r>
                    </a:p>
                  </a:txBody>
                  <a:tcPr/>
                </a:tc>
                <a:tc>
                  <a:txBody>
                    <a:bodyPr/>
                    <a:lstStyle/>
                    <a:p>
                      <a:r>
                        <a:rPr lang="en-US" dirty="0"/>
                        <a:t>8</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14</a:t>
                      </a:r>
                    </a:p>
                  </a:txBody>
                  <a:tcPr/>
                </a:tc>
                <a:tc>
                  <a:txBody>
                    <a:bodyPr/>
                    <a:lstStyle/>
                    <a:p>
                      <a:r>
                        <a:rPr lang="en-US" dirty="0"/>
                        <a:t>10</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33</a:t>
                      </a:r>
                    </a:p>
                  </a:txBody>
                  <a:tcPr/>
                </a:tc>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50</a:t>
                      </a:r>
                    </a:p>
                  </a:txBody>
                  <a:tcPr/>
                </a:tc>
                <a:tc>
                  <a:txBody>
                    <a:bodyPr/>
                    <a:lstStyle/>
                    <a:p>
                      <a:r>
                        <a:rPr lang="en-US" dirty="0"/>
                        <a:t>42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80</a:t>
                      </a:r>
                    </a:p>
                  </a:txBody>
                  <a:tcPr/>
                </a:tc>
                <a:tc>
                  <a:txBody>
                    <a:bodyPr/>
                    <a:lstStyle/>
                    <a:p>
                      <a:r>
                        <a:rPr lang="en-US" dirty="0"/>
                        <a:t>72</a:t>
                      </a:r>
                    </a:p>
                  </a:txBody>
                  <a:tcPr/>
                </a:tc>
                <a:extLst>
                  <a:ext uri="{0D108BD9-81ED-4DB2-BD59-A6C34878D82A}">
                    <a16:rowId xmlns:a16="http://schemas.microsoft.com/office/drawing/2014/main" val="10006"/>
                  </a:ext>
                </a:extLst>
              </a:tr>
              <a:tr h="370840">
                <a:tc>
                  <a:txBody>
                    <a:bodyPr/>
                    <a:lstStyle/>
                    <a:p>
                      <a:r>
                        <a:rPr lang="en-US" dirty="0"/>
                        <a:t>g</a:t>
                      </a:r>
                    </a:p>
                  </a:txBody>
                  <a:tcPr/>
                </a:tc>
                <a:tc>
                  <a:txBody>
                    <a:bodyPr/>
                    <a:lstStyle/>
                    <a:p>
                      <a:r>
                        <a:rPr lang="en-US" dirty="0"/>
                        <a:t>95</a:t>
                      </a:r>
                    </a:p>
                  </a:txBody>
                  <a:tcPr/>
                </a:tc>
                <a:tc>
                  <a:txBody>
                    <a:bodyPr/>
                    <a:lstStyle/>
                    <a:p>
                      <a:r>
                        <a:rPr lang="en-US" dirty="0"/>
                        <a:t>90</a:t>
                      </a:r>
                    </a:p>
                  </a:txBody>
                  <a:tcPr/>
                </a:tc>
                <a:extLst>
                  <a:ext uri="{0D108BD9-81ED-4DB2-BD59-A6C34878D82A}">
                    <a16:rowId xmlns:a16="http://schemas.microsoft.com/office/drawing/2014/main" val="10007"/>
                  </a:ext>
                </a:extLst>
              </a:tr>
              <a:tr h="370840">
                <a:tc>
                  <a:txBody>
                    <a:bodyPr/>
                    <a:lstStyle/>
                    <a:p>
                      <a:r>
                        <a:rPr lang="en-US" dirty="0"/>
                        <a:t>h</a:t>
                      </a:r>
                    </a:p>
                  </a:txBody>
                  <a:tcPr/>
                </a:tc>
                <a:tc>
                  <a:txBody>
                    <a:bodyPr/>
                    <a:lstStyle/>
                    <a:p>
                      <a:r>
                        <a:rPr lang="en-US" dirty="0"/>
                        <a:t>44</a:t>
                      </a:r>
                    </a:p>
                  </a:txBody>
                  <a:tcPr/>
                </a:tc>
                <a:tc>
                  <a:txBody>
                    <a:bodyPr/>
                    <a:lstStyle/>
                    <a:p>
                      <a:r>
                        <a:rPr lang="en-US" dirty="0"/>
                        <a:t>50</a:t>
                      </a:r>
                    </a:p>
                  </a:txBody>
                  <a:tcPr/>
                </a:tc>
                <a:extLst>
                  <a:ext uri="{0D108BD9-81ED-4DB2-BD59-A6C34878D82A}">
                    <a16:rowId xmlns:a16="http://schemas.microsoft.com/office/drawing/2014/main" val="10008"/>
                  </a:ext>
                </a:extLst>
              </a:tr>
              <a:tr h="370840">
                <a:tc>
                  <a:txBody>
                    <a:bodyPr/>
                    <a:lstStyle/>
                    <a:p>
                      <a:r>
                        <a:rPr lang="en-US" dirty="0" err="1"/>
                        <a:t>i</a:t>
                      </a:r>
                      <a:endParaRPr lang="en-US" dirty="0"/>
                    </a:p>
                  </a:txBody>
                  <a:tcPr/>
                </a:tc>
                <a:tc>
                  <a:txBody>
                    <a:bodyPr/>
                    <a:lstStyle/>
                    <a:p>
                      <a:r>
                        <a:rPr lang="en-US" dirty="0"/>
                        <a:t>60</a:t>
                      </a:r>
                    </a:p>
                  </a:txBody>
                  <a:tcPr/>
                </a:tc>
                <a:tc>
                  <a:txBody>
                    <a:bodyPr/>
                    <a:lstStyle/>
                    <a:p>
                      <a:r>
                        <a:rPr lang="en-US" dirty="0"/>
                        <a:t>50</a:t>
                      </a:r>
                    </a:p>
                  </a:txBody>
                  <a:tcPr/>
                </a:tc>
                <a:extLst>
                  <a:ext uri="{0D108BD9-81ED-4DB2-BD59-A6C34878D82A}">
                    <a16:rowId xmlns:a16="http://schemas.microsoft.com/office/drawing/2014/main" val="10009"/>
                  </a:ext>
                </a:extLst>
              </a:tr>
              <a:tr h="370840">
                <a:tc>
                  <a:txBody>
                    <a:bodyPr/>
                    <a:lstStyle/>
                    <a:p>
                      <a:r>
                        <a:rPr lang="en-US" dirty="0"/>
                        <a:t>… (</a:t>
                      </a:r>
                      <a:r>
                        <a:rPr lang="en-US" dirty="0" err="1"/>
                        <a:t>etc</a:t>
                      </a:r>
                      <a:r>
                        <a:rPr lang="en-US" dirty="0"/>
                        <a:t>)</a:t>
                      </a:r>
                    </a:p>
                  </a:txBody>
                  <a:tcPr/>
                </a:tc>
                <a:tc>
                  <a:txBody>
                    <a:bodyPr/>
                    <a:lstStyle/>
                    <a:p>
                      <a:r>
                        <a:rPr lang="en-US" dirty="0"/>
                        <a:t>… (</a:t>
                      </a:r>
                      <a:r>
                        <a:rPr lang="en-US" dirty="0" err="1"/>
                        <a:t>etc</a:t>
                      </a:r>
                      <a:r>
                        <a:rPr lang="en-US" dirty="0"/>
                        <a:t>)</a:t>
                      </a:r>
                    </a:p>
                  </a:txBody>
                  <a:tcPr/>
                </a:tc>
                <a:tc>
                  <a:txBody>
                    <a:bodyPr/>
                    <a:lstStyle/>
                    <a:p>
                      <a:r>
                        <a:rPr lang="en-US" dirty="0"/>
                        <a:t>… (</a:t>
                      </a:r>
                      <a:r>
                        <a:rPr lang="en-US" dirty="0" err="1"/>
                        <a:t>etc</a:t>
                      </a:r>
                      <a:r>
                        <a:rPr lang="en-US" dirty="0"/>
                        <a:t>)</a:t>
                      </a:r>
                    </a:p>
                  </a:txBody>
                  <a:tcPr/>
                </a:tc>
                <a:extLst>
                  <a:ext uri="{0D108BD9-81ED-4DB2-BD59-A6C34878D82A}">
                    <a16:rowId xmlns:a16="http://schemas.microsoft.com/office/drawing/2014/main" val="10010"/>
                  </a:ext>
                </a:extLst>
              </a:tr>
            </a:tbl>
          </a:graphicData>
        </a:graphic>
      </p:graphicFrame>
      <p:cxnSp>
        <p:nvCxnSpPr>
          <p:cNvPr id="6" name="Straight Connector 5"/>
          <p:cNvCxnSpPr/>
          <p:nvPr/>
        </p:nvCxnSpPr>
        <p:spPr>
          <a:xfrm>
            <a:off x="2783840" y="2397760"/>
            <a:ext cx="0" cy="38709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937760" y="2390355"/>
            <a:ext cx="0" cy="3870960"/>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824391" y="1404618"/>
            <a:ext cx="3495218" cy="646331"/>
          </a:xfrm>
          <a:prstGeom prst="rect">
            <a:avLst/>
          </a:prstGeom>
          <a:noFill/>
        </p:spPr>
        <p:txBody>
          <a:bodyPr wrap="none" rtlCol="0">
            <a:spAutoFit/>
          </a:bodyPr>
          <a:lstStyle/>
          <a:p>
            <a:pPr algn="ctr"/>
            <a:r>
              <a:rPr lang="en-US" dirty="0"/>
              <a:t>Again, we’ll start with just two cells</a:t>
            </a:r>
          </a:p>
          <a:p>
            <a:pPr algn="ctr"/>
            <a:r>
              <a:rPr lang="en-US" dirty="0"/>
              <a:t>Here’s the data:</a:t>
            </a:r>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407928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0345" y="3563495"/>
            <a:ext cx="1364476" cy="646331"/>
          </a:xfrm>
          <a:prstGeom prst="rect">
            <a:avLst/>
          </a:prstGeom>
          <a:noFill/>
        </p:spPr>
        <p:txBody>
          <a:bodyPr wrap="none" rtlCol="0">
            <a:spAutoFit/>
          </a:bodyPr>
          <a:lstStyle/>
          <a:p>
            <a:pPr algn="ctr"/>
            <a:r>
              <a:rPr lang="en-US" dirty="0"/>
              <a:t>Cell 2</a:t>
            </a:r>
          </a:p>
          <a:p>
            <a:pPr algn="ctr"/>
            <a:r>
              <a:rPr lang="en-US" dirty="0"/>
              <a:t>Read Counts</a:t>
            </a:r>
          </a:p>
        </p:txBody>
      </p:sp>
      <p:sp>
        <p:nvSpPr>
          <p:cNvPr id="4" name="TextBox 3"/>
          <p:cNvSpPr txBox="1"/>
          <p:nvPr/>
        </p:nvSpPr>
        <p:spPr>
          <a:xfrm>
            <a:off x="3908099" y="5703455"/>
            <a:ext cx="1364476" cy="646331"/>
          </a:xfrm>
          <a:prstGeom prst="rect">
            <a:avLst/>
          </a:prstGeom>
          <a:noFill/>
        </p:spPr>
        <p:txBody>
          <a:bodyPr wrap="none" rtlCol="0">
            <a:spAutoFit/>
          </a:bodyPr>
          <a:lstStyle/>
          <a:p>
            <a:pPr algn="ctr"/>
            <a:r>
              <a:rPr lang="en-US" dirty="0"/>
              <a:t>Cell 1</a:t>
            </a:r>
          </a:p>
          <a:p>
            <a:pPr algn="ctr"/>
            <a:r>
              <a:rPr lang="en-US" dirty="0"/>
              <a:t>Read Counts</a:t>
            </a:r>
          </a:p>
        </p:txBody>
      </p:sp>
      <p:grpSp>
        <p:nvGrpSpPr>
          <p:cNvPr id="7" name="Group 6"/>
          <p:cNvGrpSpPr/>
          <p:nvPr/>
        </p:nvGrpSpPr>
        <p:grpSpPr>
          <a:xfrm>
            <a:off x="2020455" y="2089725"/>
            <a:ext cx="5715019" cy="3486730"/>
            <a:chOff x="2020455" y="2089725"/>
            <a:chExt cx="5715019" cy="3486730"/>
          </a:xfrm>
        </p:grpSpPr>
        <p:sp>
          <p:nvSpPr>
            <p:cNvPr id="5" name="Rectangle 4"/>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3" name="TextBox 22"/>
          <p:cNvSpPr txBox="1"/>
          <p:nvPr/>
        </p:nvSpPr>
        <p:spPr>
          <a:xfrm>
            <a:off x="2530164" y="1404618"/>
            <a:ext cx="4083683" cy="369332"/>
          </a:xfrm>
          <a:prstGeom prst="rect">
            <a:avLst/>
          </a:prstGeom>
          <a:noFill/>
        </p:spPr>
        <p:txBody>
          <a:bodyPr wrap="none" rtlCol="0">
            <a:spAutoFit/>
          </a:bodyPr>
          <a:lstStyle/>
          <a:p>
            <a:pPr algn="ctr"/>
            <a:r>
              <a:rPr lang="en-US" dirty="0"/>
              <a:t>Here is a 2-D plot of the data from 2 cells.</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9084438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020455" y="2089725"/>
            <a:ext cx="5715019" cy="3486730"/>
            <a:chOff x="2020455" y="2089725"/>
            <a:chExt cx="5715019" cy="3486730"/>
          </a:xfrm>
        </p:grpSpPr>
        <p:sp>
          <p:nvSpPr>
            <p:cNvPr id="5" name="Rectangle 4"/>
            <p:cNvSpPr/>
            <p:nvPr/>
          </p:nvSpPr>
          <p:spPr>
            <a:xfrm>
              <a:off x="2020455" y="2413000"/>
              <a:ext cx="5287818" cy="3163455"/>
            </a:xfrm>
            <a:prstGeom prst="rect">
              <a:avLst/>
            </a:prstGeom>
            <a:noFill/>
            <a:ln w="2857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2313709"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70345" y="3563495"/>
            <a:ext cx="1364476" cy="646331"/>
          </a:xfrm>
          <a:prstGeom prst="rect">
            <a:avLst/>
          </a:prstGeom>
          <a:noFill/>
        </p:spPr>
        <p:txBody>
          <a:bodyPr wrap="none" rtlCol="0">
            <a:spAutoFit/>
          </a:bodyPr>
          <a:lstStyle/>
          <a:p>
            <a:pPr algn="ctr"/>
            <a:r>
              <a:rPr lang="en-US" dirty="0"/>
              <a:t>Cell 2</a:t>
            </a:r>
          </a:p>
          <a:p>
            <a:pPr algn="ctr"/>
            <a:r>
              <a:rPr lang="en-US" dirty="0"/>
              <a:t>Read Counts</a:t>
            </a:r>
          </a:p>
        </p:txBody>
      </p:sp>
      <p:sp>
        <p:nvSpPr>
          <p:cNvPr id="24" name="TextBox 23"/>
          <p:cNvSpPr txBox="1"/>
          <p:nvPr/>
        </p:nvSpPr>
        <p:spPr>
          <a:xfrm>
            <a:off x="3908099" y="5703455"/>
            <a:ext cx="1364476" cy="646331"/>
          </a:xfrm>
          <a:prstGeom prst="rect">
            <a:avLst/>
          </a:prstGeom>
          <a:noFill/>
        </p:spPr>
        <p:txBody>
          <a:bodyPr wrap="none" rtlCol="0">
            <a:spAutoFit/>
          </a:bodyPr>
          <a:lstStyle/>
          <a:p>
            <a:pPr algn="ctr"/>
            <a:r>
              <a:rPr lang="en-US" dirty="0"/>
              <a:t>Cell 1</a:t>
            </a:r>
          </a:p>
          <a:p>
            <a:pPr algn="ctr"/>
            <a:r>
              <a:rPr lang="en-US" dirty="0"/>
              <a:t>Read Counts</a:t>
            </a:r>
          </a:p>
        </p:txBody>
      </p:sp>
      <p:sp>
        <p:nvSpPr>
          <p:cNvPr id="27" name="TextBox 26"/>
          <p:cNvSpPr txBox="1"/>
          <p:nvPr/>
        </p:nvSpPr>
        <p:spPr>
          <a:xfrm>
            <a:off x="2052340" y="1320800"/>
            <a:ext cx="5083332" cy="646331"/>
          </a:xfrm>
          <a:prstGeom prst="rect">
            <a:avLst/>
          </a:prstGeom>
          <a:noFill/>
        </p:spPr>
        <p:txBody>
          <a:bodyPr wrap="square" rtlCol="0">
            <a:spAutoFit/>
          </a:bodyPr>
          <a:lstStyle/>
          <a:p>
            <a:pPr algn="ctr"/>
            <a:r>
              <a:rPr lang="en-US" dirty="0"/>
              <a:t>Generally speaking, the dots are spread out along a diagonal line.</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3640873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020455" y="2089725"/>
            <a:ext cx="5715019" cy="3486730"/>
            <a:chOff x="2020455" y="2089725"/>
            <a:chExt cx="5715019" cy="3486730"/>
          </a:xfrm>
        </p:grpSpPr>
        <p:sp>
          <p:nvSpPr>
            <p:cNvPr id="5" name="Rectangle 4"/>
            <p:cNvSpPr/>
            <p:nvPr/>
          </p:nvSpPr>
          <p:spPr>
            <a:xfrm>
              <a:off x="2020455" y="2413000"/>
              <a:ext cx="5287818" cy="3163455"/>
            </a:xfrm>
            <a:prstGeom prst="rect">
              <a:avLst/>
            </a:prstGeom>
            <a:noFill/>
            <a:ln w="2857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2313709"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70345" y="3563495"/>
            <a:ext cx="1364476" cy="646331"/>
          </a:xfrm>
          <a:prstGeom prst="rect">
            <a:avLst/>
          </a:prstGeom>
          <a:noFill/>
        </p:spPr>
        <p:txBody>
          <a:bodyPr wrap="none" rtlCol="0">
            <a:spAutoFit/>
          </a:bodyPr>
          <a:lstStyle/>
          <a:p>
            <a:pPr algn="ctr"/>
            <a:r>
              <a:rPr lang="en-US" dirty="0"/>
              <a:t>Cell 2</a:t>
            </a:r>
          </a:p>
          <a:p>
            <a:pPr algn="ctr"/>
            <a:r>
              <a:rPr lang="en-US" dirty="0"/>
              <a:t>Read Counts</a:t>
            </a:r>
          </a:p>
        </p:txBody>
      </p:sp>
      <p:sp>
        <p:nvSpPr>
          <p:cNvPr id="24" name="TextBox 23"/>
          <p:cNvSpPr txBox="1"/>
          <p:nvPr/>
        </p:nvSpPr>
        <p:spPr>
          <a:xfrm>
            <a:off x="3908099" y="5703455"/>
            <a:ext cx="1364476" cy="646331"/>
          </a:xfrm>
          <a:prstGeom prst="rect">
            <a:avLst/>
          </a:prstGeom>
          <a:noFill/>
        </p:spPr>
        <p:txBody>
          <a:bodyPr wrap="none" rtlCol="0">
            <a:spAutoFit/>
          </a:bodyPr>
          <a:lstStyle/>
          <a:p>
            <a:pPr algn="ctr"/>
            <a:r>
              <a:rPr lang="en-US" dirty="0"/>
              <a:t>Cell 1</a:t>
            </a:r>
          </a:p>
          <a:p>
            <a:pPr algn="ctr"/>
            <a:r>
              <a:rPr lang="en-US" dirty="0"/>
              <a:t>Read Counts</a:t>
            </a:r>
          </a:p>
        </p:txBody>
      </p:sp>
      <p:sp>
        <p:nvSpPr>
          <p:cNvPr id="25" name="TextBox 24"/>
          <p:cNvSpPr txBox="1"/>
          <p:nvPr/>
        </p:nvSpPr>
        <p:spPr>
          <a:xfrm>
            <a:off x="2052340" y="1320800"/>
            <a:ext cx="5083332" cy="1754327"/>
          </a:xfrm>
          <a:prstGeom prst="rect">
            <a:avLst/>
          </a:prstGeom>
          <a:noFill/>
        </p:spPr>
        <p:txBody>
          <a:bodyPr wrap="square" rtlCol="0">
            <a:spAutoFit/>
          </a:bodyPr>
          <a:lstStyle/>
          <a:p>
            <a:pPr algn="ctr"/>
            <a:r>
              <a:rPr lang="en-US" dirty="0"/>
              <a:t>Generally speaking, the dots are spread out along a diagonal line.</a:t>
            </a:r>
          </a:p>
          <a:p>
            <a:pPr algn="ctr"/>
            <a:endParaRPr lang="en-US" dirty="0"/>
          </a:p>
          <a:p>
            <a:pPr algn="ctr"/>
            <a:r>
              <a:rPr lang="en-US" dirty="0"/>
              <a:t>Another way to think about this is that the maximum variation in the data is between the two endpoints of this line.</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8409814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020455" y="2089725"/>
            <a:ext cx="5715019" cy="3486730"/>
            <a:chOff x="2020455" y="2089725"/>
            <a:chExt cx="5715019" cy="3486730"/>
          </a:xfrm>
        </p:grpSpPr>
        <p:sp>
          <p:nvSpPr>
            <p:cNvPr id="30" name="Rectangle 29"/>
            <p:cNvSpPr/>
            <p:nvPr/>
          </p:nvSpPr>
          <p:spPr>
            <a:xfrm>
              <a:off x="2020455" y="2413000"/>
              <a:ext cx="5287818" cy="3163455"/>
            </a:xfrm>
            <a:prstGeom prst="rect">
              <a:avLst/>
            </a:prstGeom>
            <a:noFill/>
            <a:ln w="2857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34" name="TextBox 33"/>
          <p:cNvSpPr txBox="1"/>
          <p:nvPr/>
        </p:nvSpPr>
        <p:spPr>
          <a:xfrm>
            <a:off x="570345" y="3563495"/>
            <a:ext cx="1364476" cy="646331"/>
          </a:xfrm>
          <a:prstGeom prst="rect">
            <a:avLst/>
          </a:prstGeom>
          <a:noFill/>
        </p:spPr>
        <p:txBody>
          <a:bodyPr wrap="none" rtlCol="0">
            <a:spAutoFit/>
          </a:bodyPr>
          <a:lstStyle/>
          <a:p>
            <a:pPr algn="ctr"/>
            <a:r>
              <a:rPr lang="en-US" dirty="0"/>
              <a:t>Cell 2</a:t>
            </a:r>
          </a:p>
          <a:p>
            <a:pPr algn="ctr"/>
            <a:r>
              <a:rPr lang="en-US" dirty="0"/>
              <a:t>Read Counts</a:t>
            </a:r>
          </a:p>
        </p:txBody>
      </p:sp>
      <p:sp>
        <p:nvSpPr>
          <p:cNvPr id="35" name="TextBox 34"/>
          <p:cNvSpPr txBox="1"/>
          <p:nvPr/>
        </p:nvSpPr>
        <p:spPr>
          <a:xfrm>
            <a:off x="3908099" y="5703455"/>
            <a:ext cx="1364476" cy="646331"/>
          </a:xfrm>
          <a:prstGeom prst="rect">
            <a:avLst/>
          </a:prstGeom>
          <a:noFill/>
        </p:spPr>
        <p:txBody>
          <a:bodyPr wrap="none" rtlCol="0">
            <a:spAutoFit/>
          </a:bodyPr>
          <a:lstStyle/>
          <a:p>
            <a:pPr algn="ctr"/>
            <a:r>
              <a:rPr lang="en-US" dirty="0"/>
              <a:t>Cell 1</a:t>
            </a:r>
          </a:p>
          <a:p>
            <a:pPr algn="ctr"/>
            <a:r>
              <a:rPr lang="en-US" dirty="0"/>
              <a:t>Read Counts</a:t>
            </a:r>
          </a:p>
        </p:txBody>
      </p:sp>
      <p:sp>
        <p:nvSpPr>
          <p:cNvPr id="36" name="TextBox 35"/>
          <p:cNvSpPr txBox="1"/>
          <p:nvPr/>
        </p:nvSpPr>
        <p:spPr>
          <a:xfrm>
            <a:off x="2052340" y="1320800"/>
            <a:ext cx="5083332" cy="646331"/>
          </a:xfrm>
          <a:prstGeom prst="rect">
            <a:avLst/>
          </a:prstGeom>
          <a:noFill/>
        </p:spPr>
        <p:txBody>
          <a:bodyPr wrap="square" rtlCol="0">
            <a:spAutoFit/>
          </a:bodyPr>
          <a:lstStyle/>
          <a:p>
            <a:pPr algn="ctr"/>
            <a:r>
              <a:rPr lang="en-US" dirty="0"/>
              <a:t>Generally speaking, the dots are also spread out a little above and below the first line.</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55420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StatQuest</a:t>
            </a:r>
            <a:r>
              <a:rPr lang="en-US" dirty="0"/>
              <a:t>!!!</a:t>
            </a:r>
            <a:br>
              <a:rPr lang="en-US" dirty="0"/>
            </a:br>
            <a:br>
              <a:rPr lang="en-US" dirty="0"/>
            </a:br>
            <a:r>
              <a:rPr lang="en-US" dirty="0"/>
              <a:t>Principal Component Analysis</a:t>
            </a:r>
            <a:br>
              <a:rPr lang="en-US" dirty="0"/>
            </a:br>
            <a:r>
              <a:rPr lang="en-US" dirty="0"/>
              <a:t>(PCA)</a:t>
            </a:r>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9094914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020455" y="2089725"/>
            <a:ext cx="5715019" cy="3486730"/>
            <a:chOff x="2020455" y="2089725"/>
            <a:chExt cx="5715019" cy="3486730"/>
          </a:xfrm>
        </p:grpSpPr>
        <p:sp>
          <p:nvSpPr>
            <p:cNvPr id="30" name="Rectangle 29"/>
            <p:cNvSpPr/>
            <p:nvPr/>
          </p:nvSpPr>
          <p:spPr>
            <a:xfrm>
              <a:off x="2020455" y="2413000"/>
              <a:ext cx="5287818" cy="3163455"/>
            </a:xfrm>
            <a:prstGeom prst="rect">
              <a:avLst/>
            </a:prstGeom>
            <a:noFill/>
            <a:ln w="2857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34" name="TextBox 33"/>
          <p:cNvSpPr txBox="1"/>
          <p:nvPr/>
        </p:nvSpPr>
        <p:spPr>
          <a:xfrm>
            <a:off x="570345" y="3563495"/>
            <a:ext cx="1364476" cy="646331"/>
          </a:xfrm>
          <a:prstGeom prst="rect">
            <a:avLst/>
          </a:prstGeom>
          <a:noFill/>
        </p:spPr>
        <p:txBody>
          <a:bodyPr wrap="none" rtlCol="0">
            <a:spAutoFit/>
          </a:bodyPr>
          <a:lstStyle/>
          <a:p>
            <a:pPr algn="ctr"/>
            <a:r>
              <a:rPr lang="en-US" dirty="0"/>
              <a:t>Cell 2</a:t>
            </a:r>
          </a:p>
          <a:p>
            <a:pPr algn="ctr"/>
            <a:r>
              <a:rPr lang="en-US" dirty="0"/>
              <a:t>Read Counts</a:t>
            </a:r>
          </a:p>
        </p:txBody>
      </p:sp>
      <p:sp>
        <p:nvSpPr>
          <p:cNvPr id="35" name="TextBox 34"/>
          <p:cNvSpPr txBox="1"/>
          <p:nvPr/>
        </p:nvSpPr>
        <p:spPr>
          <a:xfrm>
            <a:off x="3908099" y="5703455"/>
            <a:ext cx="1364476" cy="646331"/>
          </a:xfrm>
          <a:prstGeom prst="rect">
            <a:avLst/>
          </a:prstGeom>
          <a:noFill/>
        </p:spPr>
        <p:txBody>
          <a:bodyPr wrap="none" rtlCol="0">
            <a:spAutoFit/>
          </a:bodyPr>
          <a:lstStyle/>
          <a:p>
            <a:pPr algn="ctr"/>
            <a:r>
              <a:rPr lang="en-US" dirty="0"/>
              <a:t>Cell 1</a:t>
            </a:r>
          </a:p>
          <a:p>
            <a:pPr algn="ctr"/>
            <a:r>
              <a:rPr lang="en-US" dirty="0"/>
              <a:t>Read Counts</a:t>
            </a:r>
          </a:p>
        </p:txBody>
      </p:sp>
      <p:sp>
        <p:nvSpPr>
          <p:cNvPr id="36" name="TextBox 35"/>
          <p:cNvSpPr txBox="1"/>
          <p:nvPr/>
        </p:nvSpPr>
        <p:spPr>
          <a:xfrm>
            <a:off x="2052340" y="1320800"/>
            <a:ext cx="5083332" cy="1754327"/>
          </a:xfrm>
          <a:prstGeom prst="rect">
            <a:avLst/>
          </a:prstGeom>
          <a:noFill/>
        </p:spPr>
        <p:txBody>
          <a:bodyPr wrap="square" rtlCol="0">
            <a:spAutoFit/>
          </a:bodyPr>
          <a:lstStyle/>
          <a:p>
            <a:pPr algn="ctr"/>
            <a:r>
              <a:rPr lang="en-US" dirty="0"/>
              <a:t>Generally speaking, the dots are also spread out a little above and below the first line.</a:t>
            </a:r>
          </a:p>
          <a:p>
            <a:pPr algn="ctr"/>
            <a:endParaRPr lang="en-US" dirty="0"/>
          </a:p>
          <a:p>
            <a:pPr algn="ctr"/>
            <a:r>
              <a:rPr lang="en-US" dirty="0"/>
              <a:t>Another way to think about this is that the 2</a:t>
            </a:r>
            <a:r>
              <a:rPr lang="en-US" baseline="30000" dirty="0"/>
              <a:t>nd</a:t>
            </a:r>
            <a:r>
              <a:rPr lang="en-US" dirty="0"/>
              <a:t> largest amount of variation is at the endpoints of the new line. </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7167765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rot="1080000">
            <a:off x="1027545" y="2089725"/>
            <a:ext cx="6707929" cy="3983062"/>
            <a:chOff x="1027545" y="2089725"/>
            <a:chExt cx="6707929" cy="3983062"/>
          </a:xfrm>
        </p:grpSpPr>
        <p:sp>
          <p:nvSpPr>
            <p:cNvPr id="4" name="TextBox 3"/>
            <p:cNvSpPr txBox="1"/>
            <p:nvPr/>
          </p:nvSpPr>
          <p:spPr>
            <a:xfrm>
              <a:off x="4687455" y="5703455"/>
              <a:ext cx="697727" cy="369332"/>
            </a:xfrm>
            <a:prstGeom prst="rect">
              <a:avLst/>
            </a:prstGeom>
            <a:noFill/>
          </p:spPr>
          <p:txBody>
            <a:bodyPr wrap="none" rtlCol="0">
              <a:spAutoFit/>
            </a:bodyPr>
            <a:lstStyle/>
            <a:p>
              <a:r>
                <a:rPr lang="en-US" dirty="0"/>
                <a:t>Cell 1</a:t>
              </a:r>
            </a:p>
          </p:txBody>
        </p:sp>
        <p:grpSp>
          <p:nvGrpSpPr>
            <p:cNvPr id="2" name="Group 1"/>
            <p:cNvGrpSpPr/>
            <p:nvPr/>
          </p:nvGrpSpPr>
          <p:grpSpPr>
            <a:xfrm>
              <a:off x="1027545" y="2089725"/>
              <a:ext cx="6707929" cy="3486730"/>
              <a:chOff x="1027545" y="2089725"/>
              <a:chExt cx="6707929" cy="3486730"/>
            </a:xfrm>
          </p:grpSpPr>
          <p:grpSp>
            <p:nvGrpSpPr>
              <p:cNvPr id="27" name="Group 26"/>
              <p:cNvGrpSpPr/>
              <p:nvPr/>
            </p:nvGrpSpPr>
            <p:grpSpPr>
              <a:xfrm>
                <a:off x="2020455" y="2089725"/>
                <a:ext cx="5715019" cy="3486730"/>
                <a:chOff x="2020455" y="2089725"/>
                <a:chExt cx="5715019" cy="3486730"/>
              </a:xfrm>
            </p:grpSpPr>
            <p:sp>
              <p:nvSpPr>
                <p:cNvPr id="30" name="Rectangle 29"/>
                <p:cNvSpPr/>
                <p:nvPr/>
              </p:nvSpPr>
              <p:spPr>
                <a:xfrm>
                  <a:off x="2020455" y="2413000"/>
                  <a:ext cx="5287818" cy="3163455"/>
                </a:xfrm>
                <a:prstGeom prst="rect">
                  <a:avLst/>
                </a:prstGeom>
                <a:noFill/>
                <a:ln w="2857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p:nvSpPr>
            <p:spPr>
              <a:xfrm>
                <a:off x="1027545" y="3590636"/>
                <a:ext cx="697727" cy="369332"/>
              </a:xfrm>
              <a:prstGeom prst="rect">
                <a:avLst/>
              </a:prstGeom>
              <a:noFill/>
            </p:spPr>
            <p:txBody>
              <a:bodyPr wrap="none" rtlCol="0">
                <a:spAutoFit/>
              </a:bodyPr>
              <a:lstStyle/>
              <a:p>
                <a:r>
                  <a:rPr lang="en-US" dirty="0"/>
                  <a:t>Cell 2</a:t>
                </a:r>
              </a:p>
            </p:txBody>
          </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grpSp>
      <p:sp>
        <p:nvSpPr>
          <p:cNvPr id="35" name="TextBox 34"/>
          <p:cNvSpPr txBox="1"/>
          <p:nvPr/>
        </p:nvSpPr>
        <p:spPr>
          <a:xfrm>
            <a:off x="2052340" y="375920"/>
            <a:ext cx="5083332" cy="646331"/>
          </a:xfrm>
          <a:prstGeom prst="rect">
            <a:avLst/>
          </a:prstGeom>
          <a:noFill/>
        </p:spPr>
        <p:txBody>
          <a:bodyPr wrap="square" rtlCol="0">
            <a:spAutoFit/>
          </a:bodyPr>
          <a:lstStyle/>
          <a:p>
            <a:pPr algn="ctr"/>
            <a:r>
              <a:rPr lang="en-US" dirty="0"/>
              <a:t>If we rotate the whole graph, the two lines that we drew make new X and Y axes.</a:t>
            </a:r>
          </a:p>
        </p:txBody>
      </p:sp>
      <p:sp>
        <p:nvSpPr>
          <p:cNvPr id="6" name="Footer Placeholder 5"/>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4710278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
            <a:off x="2085911" y="2257354"/>
            <a:ext cx="5703454" cy="3475181"/>
            <a:chOff x="2032020" y="2089725"/>
            <a:chExt cx="5703454" cy="3475181"/>
          </a:xfrm>
        </p:grpSpPr>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sp>
        <p:nvSpPr>
          <p:cNvPr id="35" name="TextBox 34"/>
          <p:cNvSpPr txBox="1"/>
          <p:nvPr/>
        </p:nvSpPr>
        <p:spPr>
          <a:xfrm>
            <a:off x="2052340" y="375920"/>
            <a:ext cx="5083332" cy="2031325"/>
          </a:xfrm>
          <a:prstGeom prst="rect">
            <a:avLst/>
          </a:prstGeom>
          <a:noFill/>
        </p:spPr>
        <p:txBody>
          <a:bodyPr wrap="square" rtlCol="0">
            <a:spAutoFit/>
          </a:bodyPr>
          <a:lstStyle/>
          <a:p>
            <a:pPr algn="ctr"/>
            <a:r>
              <a:rPr lang="en-US" dirty="0"/>
              <a:t>If we rotate the whole graph, the two lines that we drew make new X and Y axes.</a:t>
            </a:r>
          </a:p>
          <a:p>
            <a:pPr algn="ctr"/>
            <a:endParaRPr lang="en-US" dirty="0"/>
          </a:p>
          <a:p>
            <a:pPr algn="ctr"/>
            <a:r>
              <a:rPr lang="en-US" dirty="0"/>
              <a:t>This makes the left/right, above/below variation easier to see.</a:t>
            </a:r>
          </a:p>
          <a:p>
            <a:pPr algn="ctr"/>
            <a:endParaRPr lang="en-US" dirty="0"/>
          </a:p>
          <a:p>
            <a:pPr algn="ctr"/>
            <a:endParaRPr lang="en-US" dirty="0"/>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3992065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
            <a:off x="2085911" y="2257354"/>
            <a:ext cx="5703454" cy="3475181"/>
            <a:chOff x="2032020" y="2089725"/>
            <a:chExt cx="5703454" cy="3475181"/>
          </a:xfrm>
        </p:grpSpPr>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sp>
        <p:nvSpPr>
          <p:cNvPr id="35" name="TextBox 34"/>
          <p:cNvSpPr txBox="1"/>
          <p:nvPr/>
        </p:nvSpPr>
        <p:spPr>
          <a:xfrm>
            <a:off x="2052340" y="375920"/>
            <a:ext cx="5083332" cy="2862323"/>
          </a:xfrm>
          <a:prstGeom prst="rect">
            <a:avLst/>
          </a:prstGeom>
          <a:noFill/>
        </p:spPr>
        <p:txBody>
          <a:bodyPr wrap="square" rtlCol="0">
            <a:spAutoFit/>
          </a:bodyPr>
          <a:lstStyle/>
          <a:p>
            <a:pPr algn="ctr"/>
            <a:r>
              <a:rPr lang="en-US" dirty="0"/>
              <a:t>If we rotate the whole graph, the two lines that we drew make new X and Y axes.</a:t>
            </a:r>
          </a:p>
          <a:p>
            <a:pPr algn="ctr"/>
            <a:endParaRPr lang="en-US" dirty="0"/>
          </a:p>
          <a:p>
            <a:pPr algn="ctr"/>
            <a:r>
              <a:rPr lang="en-US" dirty="0"/>
              <a:t>This makes the left/right, above/below variation easier to see.</a:t>
            </a:r>
          </a:p>
          <a:p>
            <a:pPr algn="ctr"/>
            <a:endParaRPr lang="en-US" dirty="0"/>
          </a:p>
          <a:p>
            <a:pPr marL="342900" indent="-342900" algn="ctr">
              <a:buAutoNum type="arabicParenR"/>
            </a:pPr>
            <a:r>
              <a:rPr lang="en-US" dirty="0"/>
              <a:t>The data varies </a:t>
            </a:r>
            <a:r>
              <a:rPr lang="en-US" b="1" dirty="0"/>
              <a:t>a lot</a:t>
            </a:r>
            <a:r>
              <a:rPr lang="en-US" dirty="0"/>
              <a:t> left and right</a:t>
            </a:r>
          </a:p>
          <a:p>
            <a:pPr marL="342900" indent="-342900" algn="ctr">
              <a:buAutoNum type="arabicParenR"/>
            </a:pPr>
            <a:endParaRPr lang="en-US" dirty="0"/>
          </a:p>
          <a:p>
            <a:pPr algn="ctr"/>
            <a:endParaRPr lang="en-US" dirty="0"/>
          </a:p>
          <a:p>
            <a:pPr algn="ctr"/>
            <a:endParaRPr lang="en-US" dirty="0"/>
          </a:p>
        </p:txBody>
      </p:sp>
      <p:cxnSp>
        <p:nvCxnSpPr>
          <p:cNvPr id="33" name="Straight Arrow Connector 32"/>
          <p:cNvCxnSpPr/>
          <p:nvPr/>
        </p:nvCxnSpPr>
        <p:spPr>
          <a:xfrm>
            <a:off x="4846929" y="2448560"/>
            <a:ext cx="2256292"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451307" y="2448560"/>
            <a:ext cx="2256292"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859586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
            <a:off x="2085911" y="2257354"/>
            <a:ext cx="5703454" cy="3475181"/>
            <a:chOff x="2032020" y="2089725"/>
            <a:chExt cx="5703454" cy="3475181"/>
          </a:xfrm>
        </p:grpSpPr>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sp>
        <p:nvSpPr>
          <p:cNvPr id="35" name="TextBox 34"/>
          <p:cNvSpPr txBox="1"/>
          <p:nvPr/>
        </p:nvSpPr>
        <p:spPr>
          <a:xfrm>
            <a:off x="2052340" y="375920"/>
            <a:ext cx="5083332" cy="3139321"/>
          </a:xfrm>
          <a:prstGeom prst="rect">
            <a:avLst/>
          </a:prstGeom>
          <a:noFill/>
        </p:spPr>
        <p:txBody>
          <a:bodyPr wrap="square" rtlCol="0">
            <a:spAutoFit/>
          </a:bodyPr>
          <a:lstStyle/>
          <a:p>
            <a:pPr algn="ctr"/>
            <a:r>
              <a:rPr lang="en-US" dirty="0"/>
              <a:t>If we rotate the whole graph, the two lines that we drew make new X and Y axes.</a:t>
            </a:r>
          </a:p>
          <a:p>
            <a:pPr algn="ctr"/>
            <a:endParaRPr lang="en-US" dirty="0"/>
          </a:p>
          <a:p>
            <a:pPr algn="ctr"/>
            <a:r>
              <a:rPr lang="en-US" dirty="0"/>
              <a:t>This makes the left/right, above/below variation easier to see.</a:t>
            </a:r>
          </a:p>
          <a:p>
            <a:pPr algn="ctr"/>
            <a:endParaRPr lang="en-US" dirty="0"/>
          </a:p>
          <a:p>
            <a:pPr marL="342900" indent="-342900" algn="ctr">
              <a:buAutoNum type="arabicParenR"/>
            </a:pPr>
            <a:r>
              <a:rPr lang="en-US" dirty="0"/>
              <a:t>The data varies </a:t>
            </a:r>
            <a:r>
              <a:rPr lang="en-US" b="1" dirty="0"/>
              <a:t>a lot</a:t>
            </a:r>
            <a:r>
              <a:rPr lang="en-US" dirty="0"/>
              <a:t> left and right</a:t>
            </a:r>
          </a:p>
          <a:p>
            <a:pPr marL="342900" indent="-342900" algn="ctr">
              <a:buAutoNum type="arabicParenR"/>
            </a:pPr>
            <a:endParaRPr lang="en-US" dirty="0"/>
          </a:p>
          <a:p>
            <a:pPr algn="ctr"/>
            <a:r>
              <a:rPr lang="en-US" dirty="0"/>
              <a:t>2) The data varies </a:t>
            </a:r>
            <a:r>
              <a:rPr lang="en-US" b="1" dirty="0"/>
              <a:t>a little</a:t>
            </a:r>
            <a:r>
              <a:rPr lang="en-US" dirty="0"/>
              <a:t> up and down</a:t>
            </a:r>
          </a:p>
          <a:p>
            <a:pPr algn="ctr"/>
            <a:endParaRPr lang="en-US" dirty="0"/>
          </a:p>
          <a:p>
            <a:pPr algn="ctr"/>
            <a:endParaRPr lang="en-US" dirty="0"/>
          </a:p>
        </p:txBody>
      </p:sp>
      <p:cxnSp>
        <p:nvCxnSpPr>
          <p:cNvPr id="33" name="Straight Arrow Connector 32"/>
          <p:cNvCxnSpPr/>
          <p:nvPr/>
        </p:nvCxnSpPr>
        <p:spPr>
          <a:xfrm>
            <a:off x="4846929" y="2448560"/>
            <a:ext cx="2256292"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451307" y="2448560"/>
            <a:ext cx="2256292"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7452835" y="2328838"/>
            <a:ext cx="0" cy="480318"/>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7452835" y="2906568"/>
            <a:ext cx="0" cy="480318"/>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9118329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
            <a:off x="2085911" y="2257354"/>
            <a:ext cx="5703454" cy="3475181"/>
            <a:chOff x="2032020" y="2089725"/>
            <a:chExt cx="5703454" cy="3475181"/>
          </a:xfrm>
        </p:grpSpPr>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sp>
        <p:nvSpPr>
          <p:cNvPr id="35" name="TextBox 34"/>
          <p:cNvSpPr txBox="1"/>
          <p:nvPr/>
        </p:nvSpPr>
        <p:spPr>
          <a:xfrm>
            <a:off x="2052340" y="375920"/>
            <a:ext cx="5083332" cy="3139321"/>
          </a:xfrm>
          <a:prstGeom prst="rect">
            <a:avLst/>
          </a:prstGeom>
          <a:noFill/>
        </p:spPr>
        <p:txBody>
          <a:bodyPr wrap="square" rtlCol="0">
            <a:spAutoFit/>
          </a:bodyPr>
          <a:lstStyle/>
          <a:p>
            <a:pPr algn="ctr"/>
            <a:r>
              <a:rPr lang="en-US" dirty="0"/>
              <a:t>If we rotate the whole graph, the two lines that we drew make new X and Y axes.</a:t>
            </a:r>
          </a:p>
          <a:p>
            <a:pPr algn="ctr"/>
            <a:endParaRPr lang="en-US" dirty="0"/>
          </a:p>
          <a:p>
            <a:pPr algn="ctr"/>
            <a:r>
              <a:rPr lang="en-US" dirty="0"/>
              <a:t>This makes the left/right, above/below variation easier to see.</a:t>
            </a:r>
          </a:p>
          <a:p>
            <a:pPr algn="ctr"/>
            <a:endParaRPr lang="en-US" dirty="0"/>
          </a:p>
          <a:p>
            <a:pPr marL="342900" indent="-342900" algn="ctr">
              <a:buAutoNum type="arabicParenR"/>
            </a:pPr>
            <a:r>
              <a:rPr lang="en-US" dirty="0"/>
              <a:t>The data varies </a:t>
            </a:r>
            <a:r>
              <a:rPr lang="en-US" b="1" dirty="0"/>
              <a:t>a lot</a:t>
            </a:r>
            <a:r>
              <a:rPr lang="en-US" dirty="0"/>
              <a:t> left and right</a:t>
            </a:r>
          </a:p>
          <a:p>
            <a:pPr marL="342900" indent="-342900" algn="ctr">
              <a:buAutoNum type="arabicParenR"/>
            </a:pPr>
            <a:endParaRPr lang="en-US" dirty="0"/>
          </a:p>
          <a:p>
            <a:pPr algn="ctr"/>
            <a:r>
              <a:rPr lang="en-US" dirty="0"/>
              <a:t>2) The data varies </a:t>
            </a:r>
            <a:r>
              <a:rPr lang="en-US" b="1" dirty="0"/>
              <a:t>a little</a:t>
            </a:r>
            <a:r>
              <a:rPr lang="en-US" dirty="0"/>
              <a:t> up and down</a:t>
            </a:r>
          </a:p>
          <a:p>
            <a:pPr algn="ctr"/>
            <a:endParaRPr lang="en-US" dirty="0"/>
          </a:p>
          <a:p>
            <a:pPr algn="ctr"/>
            <a:endParaRPr lang="en-US" dirty="0"/>
          </a:p>
        </p:txBody>
      </p:sp>
      <p:cxnSp>
        <p:nvCxnSpPr>
          <p:cNvPr id="33" name="Straight Arrow Connector 32"/>
          <p:cNvCxnSpPr/>
          <p:nvPr/>
        </p:nvCxnSpPr>
        <p:spPr>
          <a:xfrm>
            <a:off x="4846929" y="2448560"/>
            <a:ext cx="2256292"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451307" y="2448560"/>
            <a:ext cx="2256292"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7452835" y="2328838"/>
            <a:ext cx="0" cy="480318"/>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7452835" y="2906568"/>
            <a:ext cx="0" cy="480318"/>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233717" y="4907280"/>
            <a:ext cx="7036524" cy="1754327"/>
          </a:xfrm>
          <a:prstGeom prst="rect">
            <a:avLst/>
          </a:prstGeom>
          <a:noFill/>
        </p:spPr>
        <p:txBody>
          <a:bodyPr wrap="square" rtlCol="0">
            <a:spAutoFit/>
          </a:bodyPr>
          <a:lstStyle/>
          <a:p>
            <a:r>
              <a:rPr lang="en-US" dirty="0"/>
              <a:t>Note: All of the points can be drawn in terms of left/right + up/down, just like any other 2-D graph.</a:t>
            </a:r>
          </a:p>
          <a:p>
            <a:endParaRPr lang="en-US" dirty="0"/>
          </a:p>
          <a:p>
            <a:r>
              <a:rPr lang="en-US" dirty="0"/>
              <a:t>That is to say, we do not need another line to describe “diagonal” variation – we’ve already captured the two directions that can have variation.</a:t>
            </a:r>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8862059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
            <a:off x="2085911" y="2257354"/>
            <a:ext cx="5703454" cy="3475181"/>
            <a:chOff x="2032020" y="2089725"/>
            <a:chExt cx="5703454" cy="3475181"/>
          </a:xfrm>
        </p:grpSpPr>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sp>
        <p:nvSpPr>
          <p:cNvPr id="27" name="TextBox 26"/>
          <p:cNvSpPr txBox="1"/>
          <p:nvPr/>
        </p:nvSpPr>
        <p:spPr>
          <a:xfrm>
            <a:off x="2052340" y="375920"/>
            <a:ext cx="5083332" cy="1477328"/>
          </a:xfrm>
          <a:prstGeom prst="rect">
            <a:avLst/>
          </a:prstGeom>
          <a:noFill/>
        </p:spPr>
        <p:txBody>
          <a:bodyPr wrap="square" rtlCol="0">
            <a:spAutoFit/>
          </a:bodyPr>
          <a:lstStyle/>
          <a:p>
            <a:pPr algn="ctr"/>
            <a:r>
              <a:rPr lang="en-US" dirty="0"/>
              <a:t>These two “new” (or “rotated”) axes that describe the variation in the data are “Principal Components” (PCs)</a:t>
            </a:r>
          </a:p>
          <a:p>
            <a:pPr algn="ctr"/>
            <a:endParaRPr lang="en-US" dirty="0"/>
          </a:p>
          <a:p>
            <a:pPr algn="ctr"/>
            <a:endParaRPr lang="en-US" dirty="0"/>
          </a:p>
        </p:txBody>
      </p:sp>
      <p:sp>
        <p:nvSpPr>
          <p:cNvPr id="30" name="TextBox 29"/>
          <p:cNvSpPr txBox="1"/>
          <p:nvPr/>
        </p:nvSpPr>
        <p:spPr>
          <a:xfrm>
            <a:off x="7112046" y="3797785"/>
            <a:ext cx="543989" cy="369332"/>
          </a:xfrm>
          <a:prstGeom prst="rect">
            <a:avLst/>
          </a:prstGeom>
          <a:noFill/>
        </p:spPr>
        <p:txBody>
          <a:bodyPr wrap="none" rtlCol="0">
            <a:spAutoFit/>
          </a:bodyPr>
          <a:lstStyle/>
          <a:p>
            <a:r>
              <a:rPr lang="en-US" dirty="0"/>
              <a:t>PC1</a:t>
            </a:r>
          </a:p>
        </p:txBody>
      </p:sp>
      <p:sp>
        <p:nvSpPr>
          <p:cNvPr id="32" name="TextBox 31"/>
          <p:cNvSpPr txBox="1"/>
          <p:nvPr/>
        </p:nvSpPr>
        <p:spPr>
          <a:xfrm>
            <a:off x="4439404" y="3048000"/>
            <a:ext cx="543989" cy="369332"/>
          </a:xfrm>
          <a:prstGeom prst="rect">
            <a:avLst/>
          </a:prstGeom>
          <a:noFill/>
        </p:spPr>
        <p:txBody>
          <a:bodyPr wrap="none" rtlCol="0">
            <a:spAutoFit/>
          </a:bodyPr>
          <a:lstStyle/>
          <a:p>
            <a:r>
              <a:rPr lang="en-US" dirty="0"/>
              <a:t>PC2</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4364052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
            <a:off x="2085911" y="2257354"/>
            <a:ext cx="5703454" cy="3475181"/>
            <a:chOff x="2032020" y="2089725"/>
            <a:chExt cx="5703454" cy="3475181"/>
          </a:xfrm>
        </p:grpSpPr>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sp>
        <p:nvSpPr>
          <p:cNvPr id="27" name="TextBox 26"/>
          <p:cNvSpPr txBox="1"/>
          <p:nvPr/>
        </p:nvSpPr>
        <p:spPr>
          <a:xfrm>
            <a:off x="2052340" y="375920"/>
            <a:ext cx="5083332" cy="1477328"/>
          </a:xfrm>
          <a:prstGeom prst="rect">
            <a:avLst/>
          </a:prstGeom>
          <a:noFill/>
        </p:spPr>
        <p:txBody>
          <a:bodyPr wrap="square" rtlCol="0">
            <a:spAutoFit/>
          </a:bodyPr>
          <a:lstStyle/>
          <a:p>
            <a:pPr algn="ctr"/>
            <a:r>
              <a:rPr lang="en-US" dirty="0"/>
              <a:t>These two “new” axes that describe the variation in the data are “Principal Components” (PCs)</a:t>
            </a:r>
          </a:p>
          <a:p>
            <a:pPr algn="ctr"/>
            <a:endParaRPr lang="en-US" dirty="0"/>
          </a:p>
          <a:p>
            <a:pPr algn="ctr"/>
            <a:r>
              <a:rPr lang="en-US" dirty="0"/>
              <a:t>PC1 (the first principal component) is the axis that spans the most variation.</a:t>
            </a:r>
          </a:p>
        </p:txBody>
      </p:sp>
      <p:sp>
        <p:nvSpPr>
          <p:cNvPr id="30" name="TextBox 29"/>
          <p:cNvSpPr txBox="1"/>
          <p:nvPr/>
        </p:nvSpPr>
        <p:spPr>
          <a:xfrm>
            <a:off x="7112046" y="3797785"/>
            <a:ext cx="543989" cy="369332"/>
          </a:xfrm>
          <a:prstGeom prst="rect">
            <a:avLst/>
          </a:prstGeom>
          <a:noFill/>
        </p:spPr>
        <p:txBody>
          <a:bodyPr wrap="none" rtlCol="0">
            <a:spAutoFit/>
          </a:bodyPr>
          <a:lstStyle/>
          <a:p>
            <a:r>
              <a:rPr lang="en-US" dirty="0"/>
              <a:t>PC1</a:t>
            </a:r>
          </a:p>
        </p:txBody>
      </p:sp>
      <p:sp>
        <p:nvSpPr>
          <p:cNvPr id="32" name="TextBox 31"/>
          <p:cNvSpPr txBox="1"/>
          <p:nvPr/>
        </p:nvSpPr>
        <p:spPr>
          <a:xfrm>
            <a:off x="4439404" y="3048000"/>
            <a:ext cx="543989" cy="369332"/>
          </a:xfrm>
          <a:prstGeom prst="rect">
            <a:avLst/>
          </a:prstGeom>
          <a:noFill/>
        </p:spPr>
        <p:txBody>
          <a:bodyPr wrap="none" rtlCol="0">
            <a:spAutoFit/>
          </a:bodyPr>
          <a:lstStyle/>
          <a:p>
            <a:r>
              <a:rPr lang="en-US" dirty="0"/>
              <a:t>PC2</a:t>
            </a:r>
          </a:p>
        </p:txBody>
      </p:sp>
      <p:cxnSp>
        <p:nvCxnSpPr>
          <p:cNvPr id="4" name="Straight Arrow Connector 3"/>
          <p:cNvCxnSpPr/>
          <p:nvPr/>
        </p:nvCxnSpPr>
        <p:spPr>
          <a:xfrm>
            <a:off x="2451307" y="1615440"/>
            <a:ext cx="346068" cy="2182345"/>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8127275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
            <a:off x="2085911" y="2257354"/>
            <a:ext cx="5703454" cy="3475181"/>
            <a:chOff x="2032020" y="2089725"/>
            <a:chExt cx="5703454" cy="3475181"/>
          </a:xfrm>
        </p:grpSpPr>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sp>
        <p:nvSpPr>
          <p:cNvPr id="27" name="TextBox 26"/>
          <p:cNvSpPr txBox="1"/>
          <p:nvPr/>
        </p:nvSpPr>
        <p:spPr>
          <a:xfrm>
            <a:off x="2052340" y="375920"/>
            <a:ext cx="5083332" cy="2031325"/>
          </a:xfrm>
          <a:prstGeom prst="rect">
            <a:avLst/>
          </a:prstGeom>
          <a:noFill/>
        </p:spPr>
        <p:txBody>
          <a:bodyPr wrap="square" rtlCol="0">
            <a:spAutoFit/>
          </a:bodyPr>
          <a:lstStyle/>
          <a:p>
            <a:pPr algn="ctr"/>
            <a:r>
              <a:rPr lang="en-US" dirty="0"/>
              <a:t>These two “new” axes that describe the variation in the data are “Principal Components” (PCs)</a:t>
            </a:r>
          </a:p>
          <a:p>
            <a:pPr algn="ctr"/>
            <a:endParaRPr lang="en-US" dirty="0"/>
          </a:p>
          <a:p>
            <a:pPr algn="ctr"/>
            <a:r>
              <a:rPr lang="en-US" dirty="0"/>
              <a:t>PC1 (the first principal component) is the axis that spans the most variation.</a:t>
            </a:r>
          </a:p>
          <a:p>
            <a:pPr algn="ctr"/>
            <a:endParaRPr lang="en-US" dirty="0"/>
          </a:p>
          <a:p>
            <a:pPr algn="ctr"/>
            <a:r>
              <a:rPr lang="en-US" dirty="0"/>
              <a:t>PC2 is the axis that spans the second most variation.</a:t>
            </a:r>
          </a:p>
        </p:txBody>
      </p:sp>
      <p:sp>
        <p:nvSpPr>
          <p:cNvPr id="30" name="TextBox 29"/>
          <p:cNvSpPr txBox="1"/>
          <p:nvPr/>
        </p:nvSpPr>
        <p:spPr>
          <a:xfrm>
            <a:off x="7112046" y="3797785"/>
            <a:ext cx="543989" cy="369332"/>
          </a:xfrm>
          <a:prstGeom prst="rect">
            <a:avLst/>
          </a:prstGeom>
          <a:noFill/>
        </p:spPr>
        <p:txBody>
          <a:bodyPr wrap="none" rtlCol="0">
            <a:spAutoFit/>
          </a:bodyPr>
          <a:lstStyle/>
          <a:p>
            <a:r>
              <a:rPr lang="en-US" dirty="0"/>
              <a:t>PC1</a:t>
            </a:r>
          </a:p>
        </p:txBody>
      </p:sp>
      <p:sp>
        <p:nvSpPr>
          <p:cNvPr id="32" name="TextBox 31"/>
          <p:cNvSpPr txBox="1"/>
          <p:nvPr/>
        </p:nvSpPr>
        <p:spPr>
          <a:xfrm>
            <a:off x="4439404" y="3048000"/>
            <a:ext cx="543989" cy="369332"/>
          </a:xfrm>
          <a:prstGeom prst="rect">
            <a:avLst/>
          </a:prstGeom>
          <a:noFill/>
        </p:spPr>
        <p:txBody>
          <a:bodyPr wrap="none" rtlCol="0">
            <a:spAutoFit/>
          </a:bodyPr>
          <a:lstStyle/>
          <a:p>
            <a:r>
              <a:rPr lang="en-US" dirty="0"/>
              <a:t>PC2</a:t>
            </a:r>
          </a:p>
        </p:txBody>
      </p:sp>
      <p:cxnSp>
        <p:nvCxnSpPr>
          <p:cNvPr id="24" name="Straight Arrow Connector 23"/>
          <p:cNvCxnSpPr/>
          <p:nvPr/>
        </p:nvCxnSpPr>
        <p:spPr>
          <a:xfrm>
            <a:off x="2451307" y="2407245"/>
            <a:ext cx="2110533" cy="1161423"/>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4312339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General ideas so far…</a:t>
            </a:r>
          </a:p>
        </p:txBody>
      </p:sp>
      <p:sp>
        <p:nvSpPr>
          <p:cNvPr id="3" name="Content Placeholder 2"/>
          <p:cNvSpPr>
            <a:spLocks noGrp="1"/>
          </p:cNvSpPr>
          <p:nvPr>
            <p:ph idx="1"/>
          </p:nvPr>
        </p:nvSpPr>
        <p:spPr/>
        <p:txBody>
          <a:bodyPr>
            <a:normAutofit/>
          </a:bodyPr>
          <a:lstStyle/>
          <a:p>
            <a:endParaRPr lang="en-US" sz="2200" dirty="0"/>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013659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Let’s start with an example of Principal Component Analysis (PCA) in action…</a:t>
            </a:r>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5319988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General ideas so far…</a:t>
            </a:r>
          </a:p>
        </p:txBody>
      </p:sp>
      <p:sp>
        <p:nvSpPr>
          <p:cNvPr id="3" name="Content Placeholder 2"/>
          <p:cNvSpPr>
            <a:spLocks noGrp="1"/>
          </p:cNvSpPr>
          <p:nvPr>
            <p:ph idx="1"/>
          </p:nvPr>
        </p:nvSpPr>
        <p:spPr/>
        <p:txBody>
          <a:bodyPr>
            <a:normAutofit/>
          </a:bodyPr>
          <a:lstStyle/>
          <a:p>
            <a:r>
              <a:rPr lang="en-US" sz="2200" dirty="0"/>
              <a:t>For each gene, we plotted a point based on how many reads were from each cell.</a:t>
            </a:r>
          </a:p>
        </p:txBody>
      </p:sp>
      <p:sp>
        <p:nvSpPr>
          <p:cNvPr id="4" name="TextBox 3"/>
          <p:cNvSpPr txBox="1"/>
          <p:nvPr/>
        </p:nvSpPr>
        <p:spPr>
          <a:xfrm>
            <a:off x="1836020" y="3351517"/>
            <a:ext cx="929701" cy="646331"/>
          </a:xfrm>
          <a:prstGeom prst="rect">
            <a:avLst/>
          </a:prstGeom>
          <a:noFill/>
        </p:spPr>
        <p:txBody>
          <a:bodyPr wrap="square" rtlCol="0">
            <a:spAutoFit/>
          </a:bodyPr>
          <a:lstStyle/>
          <a:p>
            <a:pPr algn="ctr"/>
            <a:r>
              <a:rPr lang="en-US" sz="1200" dirty="0"/>
              <a:t>Cell 2</a:t>
            </a:r>
          </a:p>
          <a:p>
            <a:pPr algn="ctr"/>
            <a:r>
              <a:rPr lang="en-US" sz="1200" dirty="0"/>
              <a:t>Read Counts</a:t>
            </a:r>
          </a:p>
        </p:txBody>
      </p:sp>
      <p:sp>
        <p:nvSpPr>
          <p:cNvPr id="5" name="TextBox 4"/>
          <p:cNvSpPr txBox="1"/>
          <p:nvPr/>
        </p:nvSpPr>
        <p:spPr>
          <a:xfrm>
            <a:off x="3158216" y="4923147"/>
            <a:ext cx="2195688" cy="276999"/>
          </a:xfrm>
          <a:prstGeom prst="rect">
            <a:avLst/>
          </a:prstGeom>
          <a:noFill/>
        </p:spPr>
        <p:txBody>
          <a:bodyPr wrap="square" rtlCol="0">
            <a:spAutoFit/>
          </a:bodyPr>
          <a:lstStyle/>
          <a:p>
            <a:pPr algn="ctr"/>
            <a:r>
              <a:rPr lang="en-US" sz="1200" dirty="0"/>
              <a:t>Cell 1 Read Counts</a:t>
            </a:r>
          </a:p>
        </p:txBody>
      </p:sp>
      <p:grpSp>
        <p:nvGrpSpPr>
          <p:cNvPr id="6" name="Group 5"/>
          <p:cNvGrpSpPr/>
          <p:nvPr/>
        </p:nvGrpSpPr>
        <p:grpSpPr>
          <a:xfrm>
            <a:off x="2544154" y="2502202"/>
            <a:ext cx="3893995" cy="2375724"/>
            <a:chOff x="2020455" y="2089725"/>
            <a:chExt cx="5715019" cy="3486730"/>
          </a:xfrm>
        </p:grpSpPr>
        <p:sp>
          <p:nvSpPr>
            <p:cNvPr id="7" name="Rectangle 6"/>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765721" y="2823509"/>
            <a:ext cx="3075539" cy="1510394"/>
            <a:chOff x="2659148" y="2815704"/>
            <a:chExt cx="4513811" cy="2216728"/>
          </a:xfrm>
        </p:grpSpPr>
        <p:sp>
          <p:nvSpPr>
            <p:cNvPr id="10" name="Oval 9"/>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Oval 22"/>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19" name="Footer Placeholder 18"/>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7327964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General ideas so far…</a:t>
            </a:r>
          </a:p>
        </p:txBody>
      </p:sp>
      <p:sp>
        <p:nvSpPr>
          <p:cNvPr id="3" name="Content Placeholder 2"/>
          <p:cNvSpPr>
            <a:spLocks noGrp="1"/>
          </p:cNvSpPr>
          <p:nvPr>
            <p:ph idx="1"/>
          </p:nvPr>
        </p:nvSpPr>
        <p:spPr/>
        <p:txBody>
          <a:bodyPr>
            <a:normAutofit/>
          </a:bodyPr>
          <a:lstStyle/>
          <a:p>
            <a:r>
              <a:rPr lang="en-US" sz="2200" dirty="0"/>
              <a:t>For each gene, we plotted a point based on how many reads were from each cell.</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r>
              <a:rPr lang="en-US" sz="2200" dirty="0"/>
              <a:t>PC1 captures the direction where most of the variation is.</a:t>
            </a:r>
          </a:p>
        </p:txBody>
      </p:sp>
      <p:sp>
        <p:nvSpPr>
          <p:cNvPr id="4" name="TextBox 3"/>
          <p:cNvSpPr txBox="1"/>
          <p:nvPr/>
        </p:nvSpPr>
        <p:spPr>
          <a:xfrm>
            <a:off x="1836020" y="3351517"/>
            <a:ext cx="929701" cy="646331"/>
          </a:xfrm>
          <a:prstGeom prst="rect">
            <a:avLst/>
          </a:prstGeom>
          <a:noFill/>
        </p:spPr>
        <p:txBody>
          <a:bodyPr wrap="square" rtlCol="0">
            <a:spAutoFit/>
          </a:bodyPr>
          <a:lstStyle/>
          <a:p>
            <a:pPr algn="ctr"/>
            <a:r>
              <a:rPr lang="en-US" sz="1200" dirty="0"/>
              <a:t>Cell 2</a:t>
            </a:r>
          </a:p>
          <a:p>
            <a:pPr algn="ctr"/>
            <a:r>
              <a:rPr lang="en-US" sz="1200" dirty="0"/>
              <a:t>Read Counts</a:t>
            </a:r>
          </a:p>
        </p:txBody>
      </p:sp>
      <p:sp>
        <p:nvSpPr>
          <p:cNvPr id="5" name="TextBox 4"/>
          <p:cNvSpPr txBox="1"/>
          <p:nvPr/>
        </p:nvSpPr>
        <p:spPr>
          <a:xfrm>
            <a:off x="3158216" y="4923147"/>
            <a:ext cx="2195688" cy="276999"/>
          </a:xfrm>
          <a:prstGeom prst="rect">
            <a:avLst/>
          </a:prstGeom>
          <a:noFill/>
        </p:spPr>
        <p:txBody>
          <a:bodyPr wrap="square" rtlCol="0">
            <a:spAutoFit/>
          </a:bodyPr>
          <a:lstStyle/>
          <a:p>
            <a:pPr algn="ctr"/>
            <a:r>
              <a:rPr lang="en-US" sz="1200" dirty="0"/>
              <a:t>Cell 1 Read Counts</a:t>
            </a:r>
          </a:p>
        </p:txBody>
      </p:sp>
      <p:grpSp>
        <p:nvGrpSpPr>
          <p:cNvPr id="6" name="Group 5"/>
          <p:cNvGrpSpPr/>
          <p:nvPr/>
        </p:nvGrpSpPr>
        <p:grpSpPr>
          <a:xfrm>
            <a:off x="2544154" y="2502202"/>
            <a:ext cx="3893995" cy="2375724"/>
            <a:chOff x="2020455" y="2089725"/>
            <a:chExt cx="5715019" cy="3486730"/>
          </a:xfrm>
        </p:grpSpPr>
        <p:sp>
          <p:nvSpPr>
            <p:cNvPr id="7" name="Rectangle 6"/>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765721" y="2823509"/>
            <a:ext cx="3075539" cy="1510394"/>
            <a:chOff x="2659148" y="2815704"/>
            <a:chExt cx="4513811" cy="2216728"/>
          </a:xfrm>
        </p:grpSpPr>
        <p:sp>
          <p:nvSpPr>
            <p:cNvPr id="10" name="Oval 9"/>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Oval 22"/>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31" name="Straight Arrow Connector 30"/>
          <p:cNvCxnSpPr/>
          <p:nvPr/>
        </p:nvCxnSpPr>
        <p:spPr>
          <a:xfrm rot="20520000">
            <a:off x="2675044" y="3626621"/>
            <a:ext cx="3278716"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863680" y="2976116"/>
            <a:ext cx="543989" cy="369332"/>
          </a:xfrm>
          <a:prstGeom prst="rect">
            <a:avLst/>
          </a:prstGeom>
          <a:noFill/>
        </p:spPr>
        <p:txBody>
          <a:bodyPr wrap="none" rtlCol="0">
            <a:spAutoFit/>
          </a:bodyPr>
          <a:lstStyle/>
          <a:p>
            <a:r>
              <a:rPr lang="en-US" dirty="0"/>
              <a:t>PC1</a:t>
            </a:r>
          </a:p>
        </p:txBody>
      </p:sp>
      <p:sp>
        <p:nvSpPr>
          <p:cNvPr id="24" name="Footer Placeholder 2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8430860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General ideas so far…</a:t>
            </a:r>
          </a:p>
        </p:txBody>
      </p:sp>
      <p:sp>
        <p:nvSpPr>
          <p:cNvPr id="3" name="Content Placeholder 2"/>
          <p:cNvSpPr>
            <a:spLocks noGrp="1"/>
          </p:cNvSpPr>
          <p:nvPr>
            <p:ph idx="1"/>
          </p:nvPr>
        </p:nvSpPr>
        <p:spPr/>
        <p:txBody>
          <a:bodyPr>
            <a:normAutofit/>
          </a:bodyPr>
          <a:lstStyle/>
          <a:p>
            <a:r>
              <a:rPr lang="en-US" sz="2200" dirty="0"/>
              <a:t>For each gene, we plotted a point based on how many reads were from each cell.</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r>
              <a:rPr lang="en-US" sz="2200" dirty="0"/>
              <a:t>PC1 captures the direction where most of the variation is.</a:t>
            </a:r>
          </a:p>
          <a:p>
            <a:r>
              <a:rPr lang="en-US" sz="2200" dirty="0"/>
              <a:t>PC2 captures the direction with the 2</a:t>
            </a:r>
            <a:r>
              <a:rPr lang="en-US" sz="2200" baseline="30000" dirty="0"/>
              <a:t>nd</a:t>
            </a:r>
            <a:r>
              <a:rPr lang="en-US" sz="2200" dirty="0"/>
              <a:t> most variation.</a:t>
            </a:r>
          </a:p>
        </p:txBody>
      </p:sp>
      <p:sp>
        <p:nvSpPr>
          <p:cNvPr id="4" name="TextBox 3"/>
          <p:cNvSpPr txBox="1"/>
          <p:nvPr/>
        </p:nvSpPr>
        <p:spPr>
          <a:xfrm>
            <a:off x="1836020" y="3351517"/>
            <a:ext cx="929701" cy="646331"/>
          </a:xfrm>
          <a:prstGeom prst="rect">
            <a:avLst/>
          </a:prstGeom>
          <a:noFill/>
        </p:spPr>
        <p:txBody>
          <a:bodyPr wrap="square" rtlCol="0">
            <a:spAutoFit/>
          </a:bodyPr>
          <a:lstStyle/>
          <a:p>
            <a:pPr algn="ctr"/>
            <a:r>
              <a:rPr lang="en-US" sz="1200" dirty="0"/>
              <a:t>Cell 2</a:t>
            </a:r>
          </a:p>
          <a:p>
            <a:pPr algn="ctr"/>
            <a:r>
              <a:rPr lang="en-US" sz="1200" dirty="0"/>
              <a:t>Read Counts</a:t>
            </a:r>
          </a:p>
        </p:txBody>
      </p:sp>
      <p:sp>
        <p:nvSpPr>
          <p:cNvPr id="5" name="TextBox 4"/>
          <p:cNvSpPr txBox="1"/>
          <p:nvPr/>
        </p:nvSpPr>
        <p:spPr>
          <a:xfrm>
            <a:off x="3158216" y="4923147"/>
            <a:ext cx="2195688" cy="276999"/>
          </a:xfrm>
          <a:prstGeom prst="rect">
            <a:avLst/>
          </a:prstGeom>
          <a:noFill/>
        </p:spPr>
        <p:txBody>
          <a:bodyPr wrap="square" rtlCol="0">
            <a:spAutoFit/>
          </a:bodyPr>
          <a:lstStyle/>
          <a:p>
            <a:pPr algn="ctr"/>
            <a:r>
              <a:rPr lang="en-US" sz="1200" dirty="0"/>
              <a:t>Cell 1 Read Counts</a:t>
            </a:r>
          </a:p>
        </p:txBody>
      </p:sp>
      <p:grpSp>
        <p:nvGrpSpPr>
          <p:cNvPr id="6" name="Group 5"/>
          <p:cNvGrpSpPr/>
          <p:nvPr/>
        </p:nvGrpSpPr>
        <p:grpSpPr>
          <a:xfrm>
            <a:off x="2544154" y="2502202"/>
            <a:ext cx="3893995" cy="2375724"/>
            <a:chOff x="2020455" y="2089725"/>
            <a:chExt cx="5715019" cy="3486730"/>
          </a:xfrm>
        </p:grpSpPr>
        <p:sp>
          <p:nvSpPr>
            <p:cNvPr id="7" name="Rectangle 6"/>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765721" y="2823509"/>
            <a:ext cx="3075539" cy="1510394"/>
            <a:chOff x="2659148" y="2815704"/>
            <a:chExt cx="4513811" cy="2216728"/>
          </a:xfrm>
        </p:grpSpPr>
        <p:sp>
          <p:nvSpPr>
            <p:cNvPr id="10" name="Oval 9"/>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Oval 22"/>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4" name="Group 23"/>
          <p:cNvGrpSpPr/>
          <p:nvPr/>
        </p:nvGrpSpPr>
        <p:grpSpPr>
          <a:xfrm>
            <a:off x="2675044" y="3190442"/>
            <a:ext cx="3278716" cy="872359"/>
            <a:chOff x="2313709" y="3334788"/>
            <a:chExt cx="4747492" cy="1124067"/>
          </a:xfrm>
        </p:grpSpPr>
        <p:cxnSp>
          <p:nvCxnSpPr>
            <p:cNvPr id="25" name="Straight Arrow Connector 24"/>
            <p:cNvCxnSpPr/>
            <p:nvPr/>
          </p:nvCxnSpPr>
          <p:spPr>
            <a:xfrm rot="20520000">
              <a:off x="2313709"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20520000">
              <a:off x="4687455" y="33347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a:off x="5863680" y="2976116"/>
            <a:ext cx="543989" cy="369332"/>
          </a:xfrm>
          <a:prstGeom prst="rect">
            <a:avLst/>
          </a:prstGeom>
          <a:noFill/>
        </p:spPr>
        <p:txBody>
          <a:bodyPr wrap="none" rtlCol="0">
            <a:spAutoFit/>
          </a:bodyPr>
          <a:lstStyle/>
          <a:p>
            <a:r>
              <a:rPr lang="en-US" dirty="0"/>
              <a:t>PC1</a:t>
            </a:r>
          </a:p>
        </p:txBody>
      </p:sp>
      <p:sp>
        <p:nvSpPr>
          <p:cNvPr id="28" name="TextBox 27"/>
          <p:cNvSpPr txBox="1"/>
          <p:nvPr/>
        </p:nvSpPr>
        <p:spPr>
          <a:xfrm>
            <a:off x="3854579" y="2891070"/>
            <a:ext cx="543989" cy="369332"/>
          </a:xfrm>
          <a:prstGeom prst="rect">
            <a:avLst/>
          </a:prstGeom>
          <a:noFill/>
        </p:spPr>
        <p:txBody>
          <a:bodyPr wrap="none" rtlCol="0">
            <a:spAutoFit/>
          </a:bodyPr>
          <a:lstStyle/>
          <a:p>
            <a:r>
              <a:rPr lang="en-US" dirty="0"/>
              <a:t>PC2</a:t>
            </a:r>
          </a:p>
        </p:txBody>
      </p:sp>
      <p:sp>
        <p:nvSpPr>
          <p:cNvPr id="29" name="Footer Placeholder 28"/>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493335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if we had 3 cells?</a:t>
            </a:r>
          </a:p>
        </p:txBody>
      </p:sp>
      <p:sp>
        <p:nvSpPr>
          <p:cNvPr id="4" name="TextBox 3"/>
          <p:cNvSpPr txBox="1"/>
          <p:nvPr/>
        </p:nvSpPr>
        <p:spPr>
          <a:xfrm>
            <a:off x="1557351" y="3067428"/>
            <a:ext cx="1080375" cy="461665"/>
          </a:xfrm>
          <a:prstGeom prst="rect">
            <a:avLst/>
          </a:prstGeom>
          <a:noFill/>
        </p:spPr>
        <p:txBody>
          <a:bodyPr wrap="square" rtlCol="0">
            <a:spAutoFit/>
          </a:bodyPr>
          <a:lstStyle/>
          <a:p>
            <a:pPr algn="ctr"/>
            <a:r>
              <a:rPr lang="en-US" sz="1200" dirty="0"/>
              <a:t>Cell 2</a:t>
            </a:r>
          </a:p>
          <a:p>
            <a:pPr algn="ctr"/>
            <a:r>
              <a:rPr lang="en-US" sz="1200" dirty="0"/>
              <a:t>Read Counts</a:t>
            </a:r>
          </a:p>
        </p:txBody>
      </p:sp>
      <p:grpSp>
        <p:nvGrpSpPr>
          <p:cNvPr id="5" name="Group 4"/>
          <p:cNvGrpSpPr/>
          <p:nvPr/>
        </p:nvGrpSpPr>
        <p:grpSpPr>
          <a:xfrm>
            <a:off x="2580742" y="1829689"/>
            <a:ext cx="4525084" cy="2760751"/>
            <a:chOff x="2020455" y="2089725"/>
            <a:chExt cx="5715019" cy="3486730"/>
          </a:xfrm>
        </p:grpSpPr>
        <p:sp>
          <p:nvSpPr>
            <p:cNvPr id="6" name="Rectangle 5"/>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 name="Straight Connector 7"/>
          <p:cNvCxnSpPr/>
          <p:nvPr/>
        </p:nvCxnSpPr>
        <p:spPr>
          <a:xfrm flipV="1">
            <a:off x="2591976" y="3816782"/>
            <a:ext cx="1625356" cy="764514"/>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3495329" y="2329521"/>
            <a:ext cx="2866743" cy="1912086"/>
            <a:chOff x="3185247" y="3123672"/>
            <a:chExt cx="3620567" cy="2414874"/>
          </a:xfrm>
        </p:grpSpPr>
        <p:sp>
          <p:nvSpPr>
            <p:cNvPr id="10" name="Oval 9"/>
            <p:cNvSpPr/>
            <p:nvPr/>
          </p:nvSpPr>
          <p:spPr>
            <a:xfrm>
              <a:off x="3185247" y="5003311"/>
              <a:ext cx="405913" cy="4059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Oval 10"/>
            <p:cNvSpPr/>
            <p:nvPr/>
          </p:nvSpPr>
          <p:spPr>
            <a:xfrm>
              <a:off x="5263587" y="3749779"/>
              <a:ext cx="145011" cy="14501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Oval 11"/>
            <p:cNvSpPr/>
            <p:nvPr/>
          </p:nvSpPr>
          <p:spPr>
            <a:xfrm>
              <a:off x="5647307" y="4870710"/>
              <a:ext cx="262691" cy="2626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Oval 12"/>
            <p:cNvSpPr/>
            <p:nvPr/>
          </p:nvSpPr>
          <p:spPr>
            <a:xfrm>
              <a:off x="3993426" y="3910604"/>
              <a:ext cx="145010" cy="1450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6588297" y="3123672"/>
              <a:ext cx="145011" cy="1450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Oval 14"/>
            <p:cNvSpPr/>
            <p:nvPr/>
          </p:nvSpPr>
          <p:spPr>
            <a:xfrm flipV="1">
              <a:off x="5263587" y="5211550"/>
              <a:ext cx="145011"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flipV="1">
              <a:off x="3993426" y="5480805"/>
              <a:ext cx="145010"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Oval 16"/>
            <p:cNvSpPr/>
            <p:nvPr/>
          </p:nvSpPr>
          <p:spPr>
            <a:xfrm flipV="1">
              <a:off x="6660803" y="5448809"/>
              <a:ext cx="145011"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9" name="Oval 18"/>
          <p:cNvSpPr/>
          <p:nvPr/>
        </p:nvSpPr>
        <p:spPr>
          <a:xfrm>
            <a:off x="3497948" y="4447232"/>
            <a:ext cx="344715" cy="76871"/>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5426620" y="4371647"/>
            <a:ext cx="276355" cy="76871"/>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816728" y="4664671"/>
            <a:ext cx="1730632" cy="276999"/>
          </a:xfrm>
          <a:prstGeom prst="rect">
            <a:avLst/>
          </a:prstGeom>
          <a:noFill/>
        </p:spPr>
        <p:txBody>
          <a:bodyPr wrap="square" rtlCol="0">
            <a:spAutoFit/>
          </a:bodyPr>
          <a:lstStyle/>
          <a:p>
            <a:pPr algn="ctr"/>
            <a:r>
              <a:rPr lang="en-US" sz="1200" dirty="0"/>
              <a:t>Cell 1 Read Counts</a:t>
            </a:r>
          </a:p>
        </p:txBody>
      </p:sp>
      <p:sp>
        <p:nvSpPr>
          <p:cNvPr id="22" name="TextBox 21"/>
          <p:cNvSpPr txBox="1"/>
          <p:nvPr/>
        </p:nvSpPr>
        <p:spPr>
          <a:xfrm>
            <a:off x="3302475" y="3338142"/>
            <a:ext cx="1080375" cy="461665"/>
          </a:xfrm>
          <a:prstGeom prst="rect">
            <a:avLst/>
          </a:prstGeom>
          <a:noFill/>
        </p:spPr>
        <p:txBody>
          <a:bodyPr wrap="square" rtlCol="0">
            <a:spAutoFit/>
          </a:bodyPr>
          <a:lstStyle/>
          <a:p>
            <a:pPr algn="ctr"/>
            <a:r>
              <a:rPr lang="en-US" sz="1200" dirty="0"/>
              <a:t>Cell 3</a:t>
            </a:r>
          </a:p>
          <a:p>
            <a:pPr algn="ctr"/>
            <a:r>
              <a:rPr lang="en-US" sz="1200" dirty="0"/>
              <a:t>Read Counts</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42231229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if we had 3 cells?</a:t>
            </a:r>
          </a:p>
        </p:txBody>
      </p:sp>
      <p:sp>
        <p:nvSpPr>
          <p:cNvPr id="4" name="TextBox 3"/>
          <p:cNvSpPr txBox="1"/>
          <p:nvPr/>
        </p:nvSpPr>
        <p:spPr>
          <a:xfrm>
            <a:off x="1557351" y="3067428"/>
            <a:ext cx="1080375" cy="461665"/>
          </a:xfrm>
          <a:prstGeom prst="rect">
            <a:avLst/>
          </a:prstGeom>
          <a:noFill/>
        </p:spPr>
        <p:txBody>
          <a:bodyPr wrap="square" rtlCol="0">
            <a:spAutoFit/>
          </a:bodyPr>
          <a:lstStyle/>
          <a:p>
            <a:pPr algn="ctr"/>
            <a:r>
              <a:rPr lang="en-US" sz="1200" dirty="0"/>
              <a:t>Cell 2</a:t>
            </a:r>
          </a:p>
          <a:p>
            <a:pPr algn="ctr"/>
            <a:r>
              <a:rPr lang="en-US" sz="1200" dirty="0"/>
              <a:t>Read Counts</a:t>
            </a:r>
          </a:p>
        </p:txBody>
      </p:sp>
      <p:grpSp>
        <p:nvGrpSpPr>
          <p:cNvPr id="5" name="Group 4"/>
          <p:cNvGrpSpPr/>
          <p:nvPr/>
        </p:nvGrpSpPr>
        <p:grpSpPr>
          <a:xfrm>
            <a:off x="2580742" y="1829689"/>
            <a:ext cx="4525084" cy="2760751"/>
            <a:chOff x="2020455" y="2089725"/>
            <a:chExt cx="5715019" cy="3486730"/>
          </a:xfrm>
        </p:grpSpPr>
        <p:sp>
          <p:nvSpPr>
            <p:cNvPr id="6" name="Rectangle 5"/>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 name="Straight Connector 7"/>
          <p:cNvCxnSpPr/>
          <p:nvPr/>
        </p:nvCxnSpPr>
        <p:spPr>
          <a:xfrm flipV="1">
            <a:off x="2591976" y="3816782"/>
            <a:ext cx="1625356" cy="764514"/>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3495329" y="2329521"/>
            <a:ext cx="2866743" cy="1912086"/>
            <a:chOff x="3185247" y="3123672"/>
            <a:chExt cx="3620567" cy="2414874"/>
          </a:xfrm>
        </p:grpSpPr>
        <p:sp>
          <p:nvSpPr>
            <p:cNvPr id="10" name="Oval 9"/>
            <p:cNvSpPr/>
            <p:nvPr/>
          </p:nvSpPr>
          <p:spPr>
            <a:xfrm>
              <a:off x="3185247" y="5003311"/>
              <a:ext cx="405913" cy="4059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Oval 10"/>
            <p:cNvSpPr/>
            <p:nvPr/>
          </p:nvSpPr>
          <p:spPr>
            <a:xfrm>
              <a:off x="5263587" y="3749779"/>
              <a:ext cx="145011" cy="14501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Oval 11"/>
            <p:cNvSpPr/>
            <p:nvPr/>
          </p:nvSpPr>
          <p:spPr>
            <a:xfrm>
              <a:off x="5647307" y="4870710"/>
              <a:ext cx="262691" cy="2626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Oval 12"/>
            <p:cNvSpPr/>
            <p:nvPr/>
          </p:nvSpPr>
          <p:spPr>
            <a:xfrm>
              <a:off x="3993426" y="3910604"/>
              <a:ext cx="145010" cy="1450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6588297" y="3123672"/>
              <a:ext cx="145011" cy="1450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Oval 14"/>
            <p:cNvSpPr/>
            <p:nvPr/>
          </p:nvSpPr>
          <p:spPr>
            <a:xfrm flipV="1">
              <a:off x="5263587" y="5211550"/>
              <a:ext cx="145011"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flipV="1">
              <a:off x="3993426" y="5480805"/>
              <a:ext cx="145010"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Oval 16"/>
            <p:cNvSpPr/>
            <p:nvPr/>
          </p:nvSpPr>
          <p:spPr>
            <a:xfrm flipV="1">
              <a:off x="6660803" y="5448809"/>
              <a:ext cx="145011"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8" name="TextBox 17"/>
          <p:cNvSpPr txBox="1"/>
          <p:nvPr/>
        </p:nvSpPr>
        <p:spPr>
          <a:xfrm>
            <a:off x="3302475" y="3338142"/>
            <a:ext cx="1080375" cy="461665"/>
          </a:xfrm>
          <a:prstGeom prst="rect">
            <a:avLst/>
          </a:prstGeom>
          <a:noFill/>
        </p:spPr>
        <p:txBody>
          <a:bodyPr wrap="square" rtlCol="0">
            <a:spAutoFit/>
          </a:bodyPr>
          <a:lstStyle/>
          <a:p>
            <a:pPr algn="ctr"/>
            <a:r>
              <a:rPr lang="en-US" sz="1200" dirty="0"/>
              <a:t>Cell 3</a:t>
            </a:r>
          </a:p>
          <a:p>
            <a:pPr algn="ctr"/>
            <a:r>
              <a:rPr lang="en-US" sz="1200" dirty="0"/>
              <a:t>Read Counts</a:t>
            </a:r>
          </a:p>
        </p:txBody>
      </p:sp>
      <p:sp>
        <p:nvSpPr>
          <p:cNvPr id="19" name="Oval 18"/>
          <p:cNvSpPr/>
          <p:nvPr/>
        </p:nvSpPr>
        <p:spPr>
          <a:xfrm>
            <a:off x="3497948" y="4447232"/>
            <a:ext cx="344715" cy="76871"/>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5426620" y="4371647"/>
            <a:ext cx="276355" cy="76871"/>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816728" y="4664671"/>
            <a:ext cx="1730632" cy="276999"/>
          </a:xfrm>
          <a:prstGeom prst="rect">
            <a:avLst/>
          </a:prstGeom>
          <a:noFill/>
        </p:spPr>
        <p:txBody>
          <a:bodyPr wrap="square" rtlCol="0">
            <a:spAutoFit/>
          </a:bodyPr>
          <a:lstStyle/>
          <a:p>
            <a:pPr algn="ctr"/>
            <a:r>
              <a:rPr lang="en-US" sz="1200" dirty="0"/>
              <a:t>Cell 1 Read Counts</a:t>
            </a:r>
          </a:p>
        </p:txBody>
      </p:sp>
      <p:cxnSp>
        <p:nvCxnSpPr>
          <p:cNvPr id="22" name="Straight Arrow Connector 21"/>
          <p:cNvCxnSpPr/>
          <p:nvPr/>
        </p:nvCxnSpPr>
        <p:spPr>
          <a:xfrm flipV="1">
            <a:off x="3495329" y="2505299"/>
            <a:ext cx="3200111" cy="1694871"/>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695440" y="2259673"/>
            <a:ext cx="543989" cy="369332"/>
          </a:xfrm>
          <a:prstGeom prst="rect">
            <a:avLst/>
          </a:prstGeom>
          <a:noFill/>
        </p:spPr>
        <p:txBody>
          <a:bodyPr wrap="none" rtlCol="0">
            <a:spAutoFit/>
          </a:bodyPr>
          <a:lstStyle/>
          <a:p>
            <a:r>
              <a:rPr lang="en-US" dirty="0"/>
              <a:t>PC1</a:t>
            </a:r>
          </a:p>
        </p:txBody>
      </p:sp>
      <p:sp>
        <p:nvSpPr>
          <p:cNvPr id="34" name="TextBox 33"/>
          <p:cNvSpPr txBox="1"/>
          <p:nvPr/>
        </p:nvSpPr>
        <p:spPr>
          <a:xfrm>
            <a:off x="1305274" y="5140960"/>
            <a:ext cx="6533459" cy="369332"/>
          </a:xfrm>
          <a:prstGeom prst="rect">
            <a:avLst/>
          </a:prstGeom>
          <a:noFill/>
        </p:spPr>
        <p:txBody>
          <a:bodyPr wrap="none" rtlCol="0">
            <a:spAutoFit/>
          </a:bodyPr>
          <a:lstStyle/>
          <a:p>
            <a:pPr algn="ctr"/>
            <a:r>
              <a:rPr lang="en-US" dirty="0"/>
              <a:t>Just like before, PC1 would span the direction of the most variation.</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8077777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if we had 3 cells?</a:t>
            </a:r>
          </a:p>
        </p:txBody>
      </p:sp>
      <p:sp>
        <p:nvSpPr>
          <p:cNvPr id="4" name="TextBox 3"/>
          <p:cNvSpPr txBox="1"/>
          <p:nvPr/>
        </p:nvSpPr>
        <p:spPr>
          <a:xfrm>
            <a:off x="1557351" y="3067428"/>
            <a:ext cx="1080375" cy="461665"/>
          </a:xfrm>
          <a:prstGeom prst="rect">
            <a:avLst/>
          </a:prstGeom>
          <a:noFill/>
        </p:spPr>
        <p:txBody>
          <a:bodyPr wrap="square" rtlCol="0">
            <a:spAutoFit/>
          </a:bodyPr>
          <a:lstStyle/>
          <a:p>
            <a:pPr algn="ctr"/>
            <a:r>
              <a:rPr lang="en-US" sz="1200" dirty="0"/>
              <a:t>Cell 2</a:t>
            </a:r>
          </a:p>
          <a:p>
            <a:pPr algn="ctr"/>
            <a:r>
              <a:rPr lang="en-US" sz="1200" dirty="0"/>
              <a:t>Read Counts</a:t>
            </a:r>
          </a:p>
        </p:txBody>
      </p:sp>
      <p:grpSp>
        <p:nvGrpSpPr>
          <p:cNvPr id="5" name="Group 4"/>
          <p:cNvGrpSpPr/>
          <p:nvPr/>
        </p:nvGrpSpPr>
        <p:grpSpPr>
          <a:xfrm>
            <a:off x="2580742" y="1829689"/>
            <a:ext cx="4525084" cy="2760751"/>
            <a:chOff x="2020455" y="2089725"/>
            <a:chExt cx="5715019" cy="3486730"/>
          </a:xfrm>
        </p:grpSpPr>
        <p:sp>
          <p:nvSpPr>
            <p:cNvPr id="6" name="Rectangle 5"/>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 name="Straight Connector 7"/>
          <p:cNvCxnSpPr/>
          <p:nvPr/>
        </p:nvCxnSpPr>
        <p:spPr>
          <a:xfrm flipV="1">
            <a:off x="2591976" y="3816782"/>
            <a:ext cx="1625356" cy="764514"/>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3495329" y="2329521"/>
            <a:ext cx="2866743" cy="1912086"/>
            <a:chOff x="3185247" y="3123672"/>
            <a:chExt cx="3620567" cy="2414874"/>
          </a:xfrm>
        </p:grpSpPr>
        <p:sp>
          <p:nvSpPr>
            <p:cNvPr id="10" name="Oval 9"/>
            <p:cNvSpPr/>
            <p:nvPr/>
          </p:nvSpPr>
          <p:spPr>
            <a:xfrm>
              <a:off x="3185247" y="5003311"/>
              <a:ext cx="405913" cy="4059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Oval 10"/>
            <p:cNvSpPr/>
            <p:nvPr/>
          </p:nvSpPr>
          <p:spPr>
            <a:xfrm>
              <a:off x="5263587" y="3749779"/>
              <a:ext cx="145011" cy="14501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Oval 11"/>
            <p:cNvSpPr/>
            <p:nvPr/>
          </p:nvSpPr>
          <p:spPr>
            <a:xfrm>
              <a:off x="5647307" y="4870710"/>
              <a:ext cx="262691" cy="2626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Oval 12"/>
            <p:cNvSpPr/>
            <p:nvPr/>
          </p:nvSpPr>
          <p:spPr>
            <a:xfrm>
              <a:off x="3993426" y="3910604"/>
              <a:ext cx="145010" cy="1450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6588297" y="3123672"/>
              <a:ext cx="145011" cy="1450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Oval 14"/>
            <p:cNvSpPr/>
            <p:nvPr/>
          </p:nvSpPr>
          <p:spPr>
            <a:xfrm flipV="1">
              <a:off x="5263587" y="5211550"/>
              <a:ext cx="145011"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flipV="1">
              <a:off x="3993426" y="5480805"/>
              <a:ext cx="145010"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Oval 16"/>
            <p:cNvSpPr/>
            <p:nvPr/>
          </p:nvSpPr>
          <p:spPr>
            <a:xfrm flipV="1">
              <a:off x="6660803" y="5448809"/>
              <a:ext cx="145011"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8" name="TextBox 17"/>
          <p:cNvSpPr txBox="1"/>
          <p:nvPr/>
        </p:nvSpPr>
        <p:spPr>
          <a:xfrm>
            <a:off x="3302475" y="3338142"/>
            <a:ext cx="1080375" cy="461665"/>
          </a:xfrm>
          <a:prstGeom prst="rect">
            <a:avLst/>
          </a:prstGeom>
          <a:noFill/>
        </p:spPr>
        <p:txBody>
          <a:bodyPr wrap="square" rtlCol="0">
            <a:spAutoFit/>
          </a:bodyPr>
          <a:lstStyle/>
          <a:p>
            <a:pPr algn="ctr"/>
            <a:r>
              <a:rPr lang="en-US" sz="1200" dirty="0"/>
              <a:t>Cell 3</a:t>
            </a:r>
          </a:p>
          <a:p>
            <a:pPr algn="ctr"/>
            <a:r>
              <a:rPr lang="en-US" sz="1200" dirty="0"/>
              <a:t>Read Counts</a:t>
            </a:r>
          </a:p>
        </p:txBody>
      </p:sp>
      <p:sp>
        <p:nvSpPr>
          <p:cNvPr id="19" name="Oval 18"/>
          <p:cNvSpPr/>
          <p:nvPr/>
        </p:nvSpPr>
        <p:spPr>
          <a:xfrm>
            <a:off x="3497948" y="4447232"/>
            <a:ext cx="344715" cy="76871"/>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5426620" y="4371647"/>
            <a:ext cx="276355" cy="76871"/>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816728" y="4664671"/>
            <a:ext cx="1730632" cy="276999"/>
          </a:xfrm>
          <a:prstGeom prst="rect">
            <a:avLst/>
          </a:prstGeom>
          <a:noFill/>
        </p:spPr>
        <p:txBody>
          <a:bodyPr wrap="square" rtlCol="0">
            <a:spAutoFit/>
          </a:bodyPr>
          <a:lstStyle/>
          <a:p>
            <a:pPr algn="ctr"/>
            <a:r>
              <a:rPr lang="en-US" sz="1200" dirty="0"/>
              <a:t>Cell 1 Read Counts</a:t>
            </a:r>
          </a:p>
        </p:txBody>
      </p:sp>
      <p:cxnSp>
        <p:nvCxnSpPr>
          <p:cNvPr id="22" name="Straight Arrow Connector 21"/>
          <p:cNvCxnSpPr/>
          <p:nvPr/>
        </p:nvCxnSpPr>
        <p:spPr>
          <a:xfrm flipV="1">
            <a:off x="3495329" y="2505299"/>
            <a:ext cx="3200111" cy="1694871"/>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695440" y="2259673"/>
            <a:ext cx="543989" cy="369332"/>
          </a:xfrm>
          <a:prstGeom prst="rect">
            <a:avLst/>
          </a:prstGeom>
          <a:noFill/>
        </p:spPr>
        <p:txBody>
          <a:bodyPr wrap="none" rtlCol="0">
            <a:spAutoFit/>
          </a:bodyPr>
          <a:lstStyle/>
          <a:p>
            <a:r>
              <a:rPr lang="en-US" dirty="0"/>
              <a:t>PC1</a:t>
            </a:r>
          </a:p>
        </p:txBody>
      </p:sp>
      <p:cxnSp>
        <p:nvCxnSpPr>
          <p:cNvPr id="28" name="Straight Arrow Connector 27"/>
          <p:cNvCxnSpPr/>
          <p:nvPr/>
        </p:nvCxnSpPr>
        <p:spPr>
          <a:xfrm>
            <a:off x="4724400" y="2825270"/>
            <a:ext cx="702220" cy="992540"/>
          </a:xfrm>
          <a:prstGeom prst="straightConnector1">
            <a:avLst/>
          </a:prstGeom>
          <a:ln w="38100" cmpd="sng">
            <a:solidFill>
              <a:srgbClr val="000000"/>
            </a:solidFill>
            <a:headEnd type="arrow"/>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374398" y="2467540"/>
            <a:ext cx="543989" cy="369332"/>
          </a:xfrm>
          <a:prstGeom prst="rect">
            <a:avLst/>
          </a:prstGeom>
          <a:noFill/>
        </p:spPr>
        <p:txBody>
          <a:bodyPr wrap="none" rtlCol="0">
            <a:spAutoFit/>
          </a:bodyPr>
          <a:lstStyle/>
          <a:p>
            <a:r>
              <a:rPr lang="en-US" dirty="0"/>
              <a:t>PC2</a:t>
            </a:r>
          </a:p>
        </p:txBody>
      </p:sp>
      <p:sp>
        <p:nvSpPr>
          <p:cNvPr id="29" name="TextBox 28"/>
          <p:cNvSpPr txBox="1"/>
          <p:nvPr/>
        </p:nvSpPr>
        <p:spPr>
          <a:xfrm>
            <a:off x="1305274" y="5140960"/>
            <a:ext cx="6533459" cy="646331"/>
          </a:xfrm>
          <a:prstGeom prst="rect">
            <a:avLst/>
          </a:prstGeom>
          <a:noFill/>
        </p:spPr>
        <p:txBody>
          <a:bodyPr wrap="none" rtlCol="0">
            <a:spAutoFit/>
          </a:bodyPr>
          <a:lstStyle/>
          <a:p>
            <a:pPr algn="ctr"/>
            <a:r>
              <a:rPr lang="en-US" dirty="0"/>
              <a:t>Just like before, PC1 would span the direction of the most variation.</a:t>
            </a:r>
          </a:p>
          <a:p>
            <a:pPr algn="ctr"/>
            <a:r>
              <a:rPr lang="en-US" dirty="0"/>
              <a:t>PC2 would span the direction of the 2</a:t>
            </a:r>
            <a:r>
              <a:rPr lang="en-US" baseline="30000" dirty="0"/>
              <a:t>nd</a:t>
            </a:r>
            <a:r>
              <a:rPr lang="en-US" dirty="0"/>
              <a:t> most variation.</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40080092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if we had 3 cells?</a:t>
            </a:r>
          </a:p>
        </p:txBody>
      </p:sp>
      <p:sp>
        <p:nvSpPr>
          <p:cNvPr id="4" name="TextBox 3"/>
          <p:cNvSpPr txBox="1"/>
          <p:nvPr/>
        </p:nvSpPr>
        <p:spPr>
          <a:xfrm>
            <a:off x="1557351" y="3067428"/>
            <a:ext cx="1080375" cy="461665"/>
          </a:xfrm>
          <a:prstGeom prst="rect">
            <a:avLst/>
          </a:prstGeom>
          <a:noFill/>
        </p:spPr>
        <p:txBody>
          <a:bodyPr wrap="square" rtlCol="0">
            <a:spAutoFit/>
          </a:bodyPr>
          <a:lstStyle/>
          <a:p>
            <a:pPr algn="ctr"/>
            <a:r>
              <a:rPr lang="en-US" sz="1200" dirty="0"/>
              <a:t>Cell 2</a:t>
            </a:r>
          </a:p>
          <a:p>
            <a:pPr algn="ctr"/>
            <a:r>
              <a:rPr lang="en-US" sz="1200" dirty="0"/>
              <a:t>Read Counts</a:t>
            </a:r>
          </a:p>
        </p:txBody>
      </p:sp>
      <p:grpSp>
        <p:nvGrpSpPr>
          <p:cNvPr id="5" name="Group 4"/>
          <p:cNvGrpSpPr/>
          <p:nvPr/>
        </p:nvGrpSpPr>
        <p:grpSpPr>
          <a:xfrm>
            <a:off x="2580742" y="1829689"/>
            <a:ext cx="4525084" cy="2760751"/>
            <a:chOff x="2020455" y="2089725"/>
            <a:chExt cx="5715019" cy="3486730"/>
          </a:xfrm>
        </p:grpSpPr>
        <p:sp>
          <p:nvSpPr>
            <p:cNvPr id="6" name="Rectangle 5"/>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 name="Straight Connector 7"/>
          <p:cNvCxnSpPr/>
          <p:nvPr/>
        </p:nvCxnSpPr>
        <p:spPr>
          <a:xfrm flipV="1">
            <a:off x="2591976" y="3816782"/>
            <a:ext cx="1625356" cy="764514"/>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3495329" y="2329521"/>
            <a:ext cx="2866743" cy="1912086"/>
            <a:chOff x="3185247" y="3123672"/>
            <a:chExt cx="3620567" cy="2414874"/>
          </a:xfrm>
        </p:grpSpPr>
        <p:sp>
          <p:nvSpPr>
            <p:cNvPr id="10" name="Oval 9"/>
            <p:cNvSpPr/>
            <p:nvPr/>
          </p:nvSpPr>
          <p:spPr>
            <a:xfrm>
              <a:off x="3185247" y="5003311"/>
              <a:ext cx="405913" cy="4059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Oval 10"/>
            <p:cNvSpPr/>
            <p:nvPr/>
          </p:nvSpPr>
          <p:spPr>
            <a:xfrm>
              <a:off x="5263587" y="3749779"/>
              <a:ext cx="145011" cy="14501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Oval 11"/>
            <p:cNvSpPr/>
            <p:nvPr/>
          </p:nvSpPr>
          <p:spPr>
            <a:xfrm>
              <a:off x="5647307" y="4870710"/>
              <a:ext cx="262691" cy="2626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Oval 12"/>
            <p:cNvSpPr/>
            <p:nvPr/>
          </p:nvSpPr>
          <p:spPr>
            <a:xfrm>
              <a:off x="3993426" y="3910604"/>
              <a:ext cx="145010" cy="1450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6588297" y="3123672"/>
              <a:ext cx="145011" cy="1450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Oval 14"/>
            <p:cNvSpPr/>
            <p:nvPr/>
          </p:nvSpPr>
          <p:spPr>
            <a:xfrm flipV="1">
              <a:off x="5263587" y="5211550"/>
              <a:ext cx="145011"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flipV="1">
              <a:off x="3993426" y="5480805"/>
              <a:ext cx="145010"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Oval 16"/>
            <p:cNvSpPr/>
            <p:nvPr/>
          </p:nvSpPr>
          <p:spPr>
            <a:xfrm flipV="1">
              <a:off x="6660803" y="5448809"/>
              <a:ext cx="145011"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8" name="TextBox 17"/>
          <p:cNvSpPr txBox="1"/>
          <p:nvPr/>
        </p:nvSpPr>
        <p:spPr>
          <a:xfrm>
            <a:off x="3302475" y="3338142"/>
            <a:ext cx="1080375" cy="461665"/>
          </a:xfrm>
          <a:prstGeom prst="rect">
            <a:avLst/>
          </a:prstGeom>
          <a:noFill/>
        </p:spPr>
        <p:txBody>
          <a:bodyPr wrap="square" rtlCol="0">
            <a:spAutoFit/>
          </a:bodyPr>
          <a:lstStyle/>
          <a:p>
            <a:pPr algn="ctr"/>
            <a:r>
              <a:rPr lang="en-US" sz="1200" dirty="0"/>
              <a:t>Cell 3</a:t>
            </a:r>
          </a:p>
          <a:p>
            <a:pPr algn="ctr"/>
            <a:r>
              <a:rPr lang="en-US" sz="1200" dirty="0"/>
              <a:t>Read Counts</a:t>
            </a:r>
          </a:p>
        </p:txBody>
      </p:sp>
      <p:sp>
        <p:nvSpPr>
          <p:cNvPr id="19" name="Oval 18"/>
          <p:cNvSpPr/>
          <p:nvPr/>
        </p:nvSpPr>
        <p:spPr>
          <a:xfrm>
            <a:off x="3497948" y="4447232"/>
            <a:ext cx="344715" cy="76871"/>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5426620" y="4371647"/>
            <a:ext cx="276355" cy="76871"/>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816728" y="4664671"/>
            <a:ext cx="1730632" cy="276999"/>
          </a:xfrm>
          <a:prstGeom prst="rect">
            <a:avLst/>
          </a:prstGeom>
          <a:noFill/>
        </p:spPr>
        <p:txBody>
          <a:bodyPr wrap="square" rtlCol="0">
            <a:spAutoFit/>
          </a:bodyPr>
          <a:lstStyle/>
          <a:p>
            <a:pPr algn="ctr"/>
            <a:r>
              <a:rPr lang="en-US" sz="1200" dirty="0"/>
              <a:t>Cell 1 Read Counts</a:t>
            </a:r>
          </a:p>
        </p:txBody>
      </p:sp>
      <p:cxnSp>
        <p:nvCxnSpPr>
          <p:cNvPr id="22" name="Straight Arrow Connector 21"/>
          <p:cNvCxnSpPr/>
          <p:nvPr/>
        </p:nvCxnSpPr>
        <p:spPr>
          <a:xfrm flipV="1">
            <a:off x="3495329" y="2505299"/>
            <a:ext cx="3200111" cy="1694871"/>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695440" y="2259673"/>
            <a:ext cx="543989" cy="369332"/>
          </a:xfrm>
          <a:prstGeom prst="rect">
            <a:avLst/>
          </a:prstGeom>
          <a:noFill/>
        </p:spPr>
        <p:txBody>
          <a:bodyPr wrap="none" rtlCol="0">
            <a:spAutoFit/>
          </a:bodyPr>
          <a:lstStyle/>
          <a:p>
            <a:r>
              <a:rPr lang="en-US" dirty="0"/>
              <a:t>PC1</a:t>
            </a:r>
          </a:p>
        </p:txBody>
      </p:sp>
      <p:cxnSp>
        <p:nvCxnSpPr>
          <p:cNvPr id="28" name="Straight Arrow Connector 27"/>
          <p:cNvCxnSpPr/>
          <p:nvPr/>
        </p:nvCxnSpPr>
        <p:spPr>
          <a:xfrm>
            <a:off x="4724400" y="2825270"/>
            <a:ext cx="702220" cy="992540"/>
          </a:xfrm>
          <a:prstGeom prst="straightConnector1">
            <a:avLst/>
          </a:prstGeom>
          <a:ln w="38100" cmpd="sng">
            <a:solidFill>
              <a:srgbClr val="000000"/>
            </a:solidFill>
            <a:headEnd type="arrow"/>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755180" y="3283390"/>
            <a:ext cx="659570" cy="131623"/>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374398" y="2467540"/>
            <a:ext cx="543989" cy="369332"/>
          </a:xfrm>
          <a:prstGeom prst="rect">
            <a:avLst/>
          </a:prstGeom>
          <a:noFill/>
        </p:spPr>
        <p:txBody>
          <a:bodyPr wrap="none" rtlCol="0">
            <a:spAutoFit/>
          </a:bodyPr>
          <a:lstStyle/>
          <a:p>
            <a:r>
              <a:rPr lang="en-US" dirty="0"/>
              <a:t>PC2</a:t>
            </a:r>
          </a:p>
        </p:txBody>
      </p:sp>
      <p:sp>
        <p:nvSpPr>
          <p:cNvPr id="32" name="TextBox 31"/>
          <p:cNvSpPr txBox="1"/>
          <p:nvPr/>
        </p:nvSpPr>
        <p:spPr>
          <a:xfrm>
            <a:off x="5652770" y="3271520"/>
            <a:ext cx="543989" cy="369332"/>
          </a:xfrm>
          <a:prstGeom prst="rect">
            <a:avLst/>
          </a:prstGeom>
          <a:noFill/>
        </p:spPr>
        <p:txBody>
          <a:bodyPr wrap="none" rtlCol="0">
            <a:spAutoFit/>
          </a:bodyPr>
          <a:lstStyle/>
          <a:p>
            <a:r>
              <a:rPr lang="en-US" dirty="0"/>
              <a:t>PC3</a:t>
            </a:r>
          </a:p>
        </p:txBody>
      </p:sp>
      <p:sp>
        <p:nvSpPr>
          <p:cNvPr id="27" name="TextBox 26"/>
          <p:cNvSpPr txBox="1"/>
          <p:nvPr/>
        </p:nvSpPr>
        <p:spPr>
          <a:xfrm>
            <a:off x="417843" y="5140960"/>
            <a:ext cx="8308322" cy="1477328"/>
          </a:xfrm>
          <a:prstGeom prst="rect">
            <a:avLst/>
          </a:prstGeom>
          <a:noFill/>
        </p:spPr>
        <p:txBody>
          <a:bodyPr wrap="none" rtlCol="0">
            <a:spAutoFit/>
          </a:bodyPr>
          <a:lstStyle/>
          <a:p>
            <a:pPr algn="ctr"/>
            <a:r>
              <a:rPr lang="en-US" dirty="0"/>
              <a:t>Just like before, PC1 would span the direction of the most variation.</a:t>
            </a:r>
          </a:p>
          <a:p>
            <a:pPr algn="ctr"/>
            <a:r>
              <a:rPr lang="en-US" dirty="0"/>
              <a:t>PC2 would span the direction of the 2</a:t>
            </a:r>
            <a:r>
              <a:rPr lang="en-US" baseline="30000" dirty="0"/>
              <a:t>nd</a:t>
            </a:r>
            <a:r>
              <a:rPr lang="en-US" dirty="0"/>
              <a:t> most variation.</a:t>
            </a:r>
          </a:p>
          <a:p>
            <a:pPr algn="ctr"/>
            <a:r>
              <a:rPr lang="en-US" dirty="0"/>
              <a:t>However, since we have another direction we can have variation, we need another PC.</a:t>
            </a:r>
          </a:p>
          <a:p>
            <a:pPr algn="ctr"/>
            <a:endParaRPr lang="en-US" dirty="0"/>
          </a:p>
          <a:p>
            <a:pPr algn="ctr"/>
            <a:r>
              <a:rPr lang="en-US" dirty="0"/>
              <a:t>PC3 spans the direction of the 3</a:t>
            </a:r>
            <a:r>
              <a:rPr lang="en-US" baseline="30000" dirty="0"/>
              <a:t>rd</a:t>
            </a:r>
            <a:r>
              <a:rPr lang="en-US" dirty="0"/>
              <a:t> most variation.</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5768039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if we had 4 cells?</a:t>
            </a:r>
          </a:p>
        </p:txBody>
      </p:sp>
      <p:sp>
        <p:nvSpPr>
          <p:cNvPr id="3" name="Content Placeholder 2"/>
          <p:cNvSpPr>
            <a:spLocks noGrp="1"/>
          </p:cNvSpPr>
          <p:nvPr>
            <p:ph idx="1"/>
          </p:nvPr>
        </p:nvSpPr>
        <p:spPr/>
        <p:txBody>
          <a:bodyPr>
            <a:normAutofit/>
          </a:bodyPr>
          <a:lstStyle/>
          <a:p>
            <a:endParaRPr lang="en-US" sz="2400" dirty="0"/>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1520101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if we had 4 cells?</a:t>
            </a:r>
          </a:p>
        </p:txBody>
      </p:sp>
      <p:sp>
        <p:nvSpPr>
          <p:cNvPr id="3" name="Content Placeholder 2"/>
          <p:cNvSpPr>
            <a:spLocks noGrp="1"/>
          </p:cNvSpPr>
          <p:nvPr>
            <p:ph idx="1"/>
          </p:nvPr>
        </p:nvSpPr>
        <p:spPr/>
        <p:txBody>
          <a:bodyPr>
            <a:normAutofit/>
          </a:bodyPr>
          <a:lstStyle/>
          <a:p>
            <a:r>
              <a:rPr lang="en-US" sz="2400" dirty="0"/>
              <a:t>PC1 would span the direction of the most variation.</a:t>
            </a:r>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9327670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if we had 4 cells?</a:t>
            </a:r>
          </a:p>
        </p:txBody>
      </p:sp>
      <p:sp>
        <p:nvSpPr>
          <p:cNvPr id="3" name="Content Placeholder 2"/>
          <p:cNvSpPr>
            <a:spLocks noGrp="1"/>
          </p:cNvSpPr>
          <p:nvPr>
            <p:ph idx="1"/>
          </p:nvPr>
        </p:nvSpPr>
        <p:spPr/>
        <p:txBody>
          <a:bodyPr>
            <a:normAutofit/>
          </a:bodyPr>
          <a:lstStyle/>
          <a:p>
            <a:r>
              <a:rPr lang="en-US" sz="2400" dirty="0"/>
              <a:t>PC1 would span the direction of the most variation.</a:t>
            </a:r>
          </a:p>
          <a:p>
            <a:r>
              <a:rPr lang="en-US" sz="2400" dirty="0"/>
              <a:t>PC2 would span the direction of the 2</a:t>
            </a:r>
            <a:r>
              <a:rPr lang="en-US" sz="2400" baseline="30000" dirty="0"/>
              <a:t>nd</a:t>
            </a:r>
            <a:r>
              <a:rPr lang="en-US" sz="2400" dirty="0"/>
              <a:t> most variation.</a:t>
            </a:r>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13742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This PCA plot shows clusters of cell types.</a:t>
            </a:r>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843280" y="2367280"/>
            <a:ext cx="7754408" cy="4236720"/>
          </a:xfrm>
          <a:prstGeom prst="rect">
            <a:avLst/>
          </a:prstGeom>
        </p:spPr>
      </p:pic>
      <p:sp>
        <p:nvSpPr>
          <p:cNvPr id="4" name="TextBox 3"/>
          <p:cNvSpPr txBox="1"/>
          <p:nvPr/>
        </p:nvSpPr>
        <p:spPr>
          <a:xfrm>
            <a:off x="5237725" y="6488668"/>
            <a:ext cx="3906275" cy="369332"/>
          </a:xfrm>
          <a:prstGeom prst="rect">
            <a:avLst/>
          </a:prstGeom>
          <a:noFill/>
        </p:spPr>
        <p:txBody>
          <a:bodyPr wrap="none" rtlCol="0">
            <a:spAutoFit/>
          </a:bodyPr>
          <a:lstStyle/>
          <a:p>
            <a:r>
              <a:rPr lang="en-US" dirty="0"/>
              <a:t>Pollen et al. Nature Biotechnology 2014</a:t>
            </a:r>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7290559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if we had 4 cells?</a:t>
            </a:r>
          </a:p>
        </p:txBody>
      </p:sp>
      <p:sp>
        <p:nvSpPr>
          <p:cNvPr id="3" name="Content Placeholder 2"/>
          <p:cNvSpPr>
            <a:spLocks noGrp="1"/>
          </p:cNvSpPr>
          <p:nvPr>
            <p:ph idx="1"/>
          </p:nvPr>
        </p:nvSpPr>
        <p:spPr/>
        <p:txBody>
          <a:bodyPr>
            <a:normAutofit/>
          </a:bodyPr>
          <a:lstStyle/>
          <a:p>
            <a:r>
              <a:rPr lang="en-US" sz="2400" dirty="0"/>
              <a:t>PC1 would span the direction of the most variation.</a:t>
            </a:r>
          </a:p>
          <a:p>
            <a:r>
              <a:rPr lang="en-US" sz="2400" dirty="0"/>
              <a:t>PC2 would span the direction of the 2</a:t>
            </a:r>
            <a:r>
              <a:rPr lang="en-US" sz="2400" baseline="30000" dirty="0"/>
              <a:t>nd</a:t>
            </a:r>
            <a:r>
              <a:rPr lang="en-US" sz="2400" dirty="0"/>
              <a:t> most variation.</a:t>
            </a:r>
          </a:p>
          <a:p>
            <a:r>
              <a:rPr lang="en-US" sz="2400" dirty="0"/>
              <a:t>PC3 would span the direction of the 3</a:t>
            </a:r>
            <a:r>
              <a:rPr lang="en-US" sz="2400" baseline="30000" dirty="0"/>
              <a:t>rd</a:t>
            </a:r>
            <a:r>
              <a:rPr lang="en-US" sz="2400" dirty="0"/>
              <a:t> most variation.</a:t>
            </a:r>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271118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if we had 4 cells?</a:t>
            </a:r>
          </a:p>
        </p:txBody>
      </p:sp>
      <p:sp>
        <p:nvSpPr>
          <p:cNvPr id="3" name="Content Placeholder 2"/>
          <p:cNvSpPr>
            <a:spLocks noGrp="1"/>
          </p:cNvSpPr>
          <p:nvPr>
            <p:ph idx="1"/>
          </p:nvPr>
        </p:nvSpPr>
        <p:spPr/>
        <p:txBody>
          <a:bodyPr>
            <a:normAutofit/>
          </a:bodyPr>
          <a:lstStyle/>
          <a:p>
            <a:r>
              <a:rPr lang="en-US" sz="2400" dirty="0"/>
              <a:t>PC1 would span the direction of the most variation.</a:t>
            </a:r>
          </a:p>
          <a:p>
            <a:r>
              <a:rPr lang="en-US" sz="2400" dirty="0"/>
              <a:t>PC2 would span the direction of the 2</a:t>
            </a:r>
            <a:r>
              <a:rPr lang="en-US" sz="2400" baseline="30000" dirty="0"/>
              <a:t>nd</a:t>
            </a:r>
            <a:r>
              <a:rPr lang="en-US" sz="2400" dirty="0"/>
              <a:t> most variation.</a:t>
            </a:r>
          </a:p>
          <a:p>
            <a:r>
              <a:rPr lang="en-US" sz="2400" dirty="0"/>
              <a:t>PC3 would span the direction of the 3</a:t>
            </a:r>
            <a:r>
              <a:rPr lang="en-US" sz="2400" baseline="30000" dirty="0"/>
              <a:t>rd</a:t>
            </a:r>
            <a:r>
              <a:rPr lang="en-US" sz="2400" dirty="0"/>
              <a:t> most variation.</a:t>
            </a:r>
          </a:p>
          <a:p>
            <a:r>
              <a:rPr lang="en-US" sz="2400" dirty="0"/>
              <a:t>PC4 would span the direction of the 4</a:t>
            </a:r>
            <a:r>
              <a:rPr lang="en-US" sz="2400" baseline="30000" dirty="0"/>
              <a:t>th</a:t>
            </a:r>
            <a:r>
              <a:rPr lang="en-US" sz="2400" dirty="0"/>
              <a:t> most variation.</a:t>
            </a:r>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71307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if we had 4 cells?</a:t>
            </a:r>
          </a:p>
        </p:txBody>
      </p:sp>
      <p:sp>
        <p:nvSpPr>
          <p:cNvPr id="3" name="Content Placeholder 2"/>
          <p:cNvSpPr>
            <a:spLocks noGrp="1"/>
          </p:cNvSpPr>
          <p:nvPr>
            <p:ph idx="1"/>
          </p:nvPr>
        </p:nvSpPr>
        <p:spPr/>
        <p:txBody>
          <a:bodyPr>
            <a:normAutofit/>
          </a:bodyPr>
          <a:lstStyle/>
          <a:p>
            <a:r>
              <a:rPr lang="en-US" sz="2400" dirty="0"/>
              <a:t>PC1 would span the direction of the most variation.</a:t>
            </a:r>
          </a:p>
          <a:p>
            <a:r>
              <a:rPr lang="en-US" sz="2400" dirty="0"/>
              <a:t>PC2 would span the direction of the 2</a:t>
            </a:r>
            <a:r>
              <a:rPr lang="en-US" sz="2400" baseline="30000" dirty="0"/>
              <a:t>nd</a:t>
            </a:r>
            <a:r>
              <a:rPr lang="en-US" sz="2400" dirty="0"/>
              <a:t> most variation.</a:t>
            </a:r>
          </a:p>
          <a:p>
            <a:r>
              <a:rPr lang="en-US" sz="2400" dirty="0"/>
              <a:t>PC3 would span the direction of the 3</a:t>
            </a:r>
            <a:r>
              <a:rPr lang="en-US" sz="2400" baseline="30000" dirty="0"/>
              <a:t>rd</a:t>
            </a:r>
            <a:r>
              <a:rPr lang="en-US" sz="2400" dirty="0"/>
              <a:t> most variation.</a:t>
            </a:r>
          </a:p>
          <a:p>
            <a:r>
              <a:rPr lang="en-US" sz="2400" dirty="0"/>
              <a:t>PC4 would span the direction of the 4</a:t>
            </a:r>
            <a:r>
              <a:rPr lang="en-US" sz="2400" baseline="30000" dirty="0"/>
              <a:t>th</a:t>
            </a:r>
            <a:r>
              <a:rPr lang="en-US" sz="2400" dirty="0"/>
              <a:t> most variation.</a:t>
            </a:r>
          </a:p>
        </p:txBody>
      </p:sp>
      <p:sp>
        <p:nvSpPr>
          <p:cNvPr id="4" name="TextBox 3"/>
          <p:cNvSpPr txBox="1"/>
          <p:nvPr/>
        </p:nvSpPr>
        <p:spPr>
          <a:xfrm>
            <a:off x="1082729" y="3549151"/>
            <a:ext cx="7604072" cy="1477328"/>
          </a:xfrm>
          <a:prstGeom prst="rect">
            <a:avLst/>
          </a:prstGeom>
          <a:noFill/>
        </p:spPr>
        <p:txBody>
          <a:bodyPr wrap="square" rtlCol="0">
            <a:spAutoFit/>
          </a:bodyPr>
          <a:lstStyle/>
          <a:p>
            <a:r>
              <a:rPr lang="en-US" dirty="0"/>
              <a:t>There is a principal component for each dimension (cell).</a:t>
            </a:r>
          </a:p>
          <a:p>
            <a:endParaRPr lang="en-US" dirty="0"/>
          </a:p>
          <a:p>
            <a:r>
              <a:rPr lang="en-US" dirty="0"/>
              <a:t>If we had 200 cells, we would have 200 principal components.</a:t>
            </a:r>
          </a:p>
          <a:p>
            <a:endParaRPr lang="en-US" dirty="0"/>
          </a:p>
          <a:p>
            <a:r>
              <a:rPr lang="en-US" dirty="0"/>
              <a:t>PC200 would span the direction of the 200</a:t>
            </a:r>
            <a:r>
              <a:rPr lang="en-US" baseline="30000" dirty="0"/>
              <a:t>th</a:t>
            </a:r>
            <a:r>
              <a:rPr lang="en-US" dirty="0"/>
              <a:t> most variation.</a:t>
            </a:r>
          </a:p>
        </p:txBody>
      </p:sp>
      <p:sp>
        <p:nvSpPr>
          <p:cNvPr id="5" name="Footer Placeholder 4"/>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2861909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64957" y="1721608"/>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303998" y="2240692"/>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32" name="TextBox 31"/>
          <p:cNvSpPr txBox="1"/>
          <p:nvPr/>
        </p:nvSpPr>
        <p:spPr>
          <a:xfrm>
            <a:off x="4935311" y="1787309"/>
            <a:ext cx="543989" cy="369332"/>
          </a:xfrm>
          <a:prstGeom prst="rect">
            <a:avLst/>
          </a:prstGeom>
          <a:noFill/>
        </p:spPr>
        <p:txBody>
          <a:bodyPr wrap="none" rtlCol="0">
            <a:spAutoFit/>
          </a:bodyPr>
          <a:lstStyle/>
          <a:p>
            <a:r>
              <a:rPr lang="en-US" dirty="0"/>
              <a:t>PC1</a:t>
            </a:r>
          </a:p>
        </p:txBody>
      </p:sp>
      <p:sp>
        <p:nvSpPr>
          <p:cNvPr id="37" name="TextBox 36"/>
          <p:cNvSpPr txBox="1"/>
          <p:nvPr/>
        </p:nvSpPr>
        <p:spPr>
          <a:xfrm>
            <a:off x="2210349" y="1953904"/>
            <a:ext cx="543989" cy="369332"/>
          </a:xfrm>
          <a:prstGeom prst="rect">
            <a:avLst/>
          </a:prstGeom>
          <a:noFill/>
        </p:spPr>
        <p:txBody>
          <a:bodyPr wrap="none" rtlCol="0">
            <a:spAutoFit/>
          </a:bodyPr>
          <a:lstStyle/>
          <a:p>
            <a:r>
              <a:rPr lang="en-US" dirty="0"/>
              <a:t>PC2</a:t>
            </a:r>
          </a:p>
        </p:txBody>
      </p:sp>
      <p:sp>
        <p:nvSpPr>
          <p:cNvPr id="5" name="Title 4"/>
          <p:cNvSpPr>
            <a:spLocks noGrp="1"/>
          </p:cNvSpPr>
          <p:nvPr>
            <p:ph type="title"/>
          </p:nvPr>
        </p:nvSpPr>
        <p:spPr/>
        <p:txBody>
          <a:bodyPr>
            <a:normAutofit/>
          </a:bodyPr>
          <a:lstStyle/>
          <a:p>
            <a:r>
              <a:rPr lang="en-US" sz="3600" dirty="0"/>
              <a:t>Examples of PCs</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42437729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64957" y="1721608"/>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303998" y="2240692"/>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32" name="TextBox 31"/>
          <p:cNvSpPr txBox="1"/>
          <p:nvPr/>
        </p:nvSpPr>
        <p:spPr>
          <a:xfrm>
            <a:off x="4935311" y="1787309"/>
            <a:ext cx="543989" cy="369332"/>
          </a:xfrm>
          <a:prstGeom prst="rect">
            <a:avLst/>
          </a:prstGeom>
          <a:noFill/>
        </p:spPr>
        <p:txBody>
          <a:bodyPr wrap="none" rtlCol="0">
            <a:spAutoFit/>
          </a:bodyPr>
          <a:lstStyle/>
          <a:p>
            <a:r>
              <a:rPr lang="en-US" dirty="0"/>
              <a:t>PC1</a:t>
            </a:r>
          </a:p>
        </p:txBody>
      </p:sp>
      <p:sp>
        <p:nvSpPr>
          <p:cNvPr id="37" name="TextBox 36"/>
          <p:cNvSpPr txBox="1"/>
          <p:nvPr/>
        </p:nvSpPr>
        <p:spPr>
          <a:xfrm>
            <a:off x="2210349" y="1953904"/>
            <a:ext cx="543989" cy="369332"/>
          </a:xfrm>
          <a:prstGeom prst="rect">
            <a:avLst/>
          </a:prstGeom>
          <a:noFill/>
        </p:spPr>
        <p:txBody>
          <a:bodyPr wrap="none" rtlCol="0">
            <a:spAutoFit/>
          </a:bodyPr>
          <a:lstStyle/>
          <a:p>
            <a:r>
              <a:rPr lang="en-US" dirty="0"/>
              <a:t>PC2</a:t>
            </a:r>
          </a:p>
        </p:txBody>
      </p:sp>
      <p:grpSp>
        <p:nvGrpSpPr>
          <p:cNvPr id="33" name="Group 32"/>
          <p:cNvGrpSpPr/>
          <p:nvPr/>
        </p:nvGrpSpPr>
        <p:grpSpPr>
          <a:xfrm rot="18180000">
            <a:off x="5510223" y="3031614"/>
            <a:ext cx="3496425" cy="2342884"/>
            <a:chOff x="3309388" y="2689548"/>
            <a:chExt cx="3496425" cy="2342884"/>
          </a:xfrm>
        </p:grpSpPr>
        <p:sp>
          <p:nvSpPr>
            <p:cNvPr id="38" name="Oval 37"/>
            <p:cNvSpPr/>
            <p:nvPr/>
          </p:nvSpPr>
          <p:spPr>
            <a:xfrm>
              <a:off x="3842625" y="4200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9" name="Oval 3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Oval 3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1" name="Oval 40"/>
            <p:cNvSpPr/>
            <p:nvPr/>
          </p:nvSpPr>
          <p:spPr>
            <a:xfrm>
              <a:off x="4326246" y="476097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2" name="Oval 41"/>
            <p:cNvSpPr/>
            <p:nvPr/>
          </p:nvSpPr>
          <p:spPr>
            <a:xfrm>
              <a:off x="5814680" y="312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Oval 4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Oval 4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Oval 4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6" name="Oval 4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Oval 46"/>
            <p:cNvSpPr/>
            <p:nvPr/>
          </p:nvSpPr>
          <p:spPr>
            <a:xfrm>
              <a:off x="5509630" y="453748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Oval 47"/>
            <p:cNvSpPr/>
            <p:nvPr/>
          </p:nvSpPr>
          <p:spPr>
            <a:xfrm>
              <a:off x="5889596" y="268954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Oval 4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Oval 4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1" name="Oval 5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52" name="Group 51"/>
          <p:cNvGrpSpPr/>
          <p:nvPr/>
        </p:nvGrpSpPr>
        <p:grpSpPr>
          <a:xfrm rot="16440000">
            <a:off x="5190670" y="3547065"/>
            <a:ext cx="4097728" cy="1443350"/>
            <a:chOff x="3020308" y="4307987"/>
            <a:chExt cx="4097728" cy="1443350"/>
          </a:xfrm>
        </p:grpSpPr>
        <p:cxnSp>
          <p:nvCxnSpPr>
            <p:cNvPr id="53" name="Straight Arrow Connector 52"/>
            <p:cNvCxnSpPr/>
            <p:nvPr/>
          </p:nvCxnSpPr>
          <p:spPr>
            <a:xfrm rot="5160000" flipV="1">
              <a:off x="4938490" y="2978115"/>
              <a:ext cx="261364" cy="4097728"/>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rot="5220000">
              <a:off x="4333349" y="4990456"/>
              <a:ext cx="1443350" cy="78411"/>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55" name="TextBox 54"/>
          <p:cNvSpPr txBox="1"/>
          <p:nvPr/>
        </p:nvSpPr>
        <p:spPr>
          <a:xfrm>
            <a:off x="7231145" y="1958386"/>
            <a:ext cx="543989" cy="369332"/>
          </a:xfrm>
          <a:prstGeom prst="rect">
            <a:avLst/>
          </a:prstGeom>
          <a:noFill/>
        </p:spPr>
        <p:txBody>
          <a:bodyPr wrap="none" rtlCol="0">
            <a:spAutoFit/>
          </a:bodyPr>
          <a:lstStyle/>
          <a:p>
            <a:r>
              <a:rPr lang="en-US" dirty="0"/>
              <a:t>PC1</a:t>
            </a:r>
          </a:p>
        </p:txBody>
      </p:sp>
      <p:sp>
        <p:nvSpPr>
          <p:cNvPr id="56" name="TextBox 55"/>
          <p:cNvSpPr txBox="1"/>
          <p:nvPr/>
        </p:nvSpPr>
        <p:spPr>
          <a:xfrm>
            <a:off x="7960797" y="4217266"/>
            <a:ext cx="543989" cy="369332"/>
          </a:xfrm>
          <a:prstGeom prst="rect">
            <a:avLst/>
          </a:prstGeom>
          <a:noFill/>
        </p:spPr>
        <p:txBody>
          <a:bodyPr wrap="none" rtlCol="0">
            <a:spAutoFit/>
          </a:bodyPr>
          <a:lstStyle/>
          <a:p>
            <a:r>
              <a:rPr lang="en-US" dirty="0"/>
              <a:t>PC2</a:t>
            </a:r>
          </a:p>
        </p:txBody>
      </p:sp>
      <p:sp>
        <p:nvSpPr>
          <p:cNvPr id="5" name="Title 4"/>
          <p:cNvSpPr>
            <a:spLocks noGrp="1"/>
          </p:cNvSpPr>
          <p:nvPr>
            <p:ph type="title"/>
          </p:nvPr>
        </p:nvSpPr>
        <p:spPr/>
        <p:txBody>
          <a:bodyPr>
            <a:normAutofit/>
          </a:bodyPr>
          <a:lstStyle/>
          <a:p>
            <a:r>
              <a:rPr lang="en-US" sz="3600" dirty="0"/>
              <a:t>Examples of PCs</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6030106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64957" y="1721608"/>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303998" y="2240692"/>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32" name="TextBox 31"/>
          <p:cNvSpPr txBox="1"/>
          <p:nvPr/>
        </p:nvSpPr>
        <p:spPr>
          <a:xfrm>
            <a:off x="4935311" y="1787309"/>
            <a:ext cx="543989" cy="369332"/>
          </a:xfrm>
          <a:prstGeom prst="rect">
            <a:avLst/>
          </a:prstGeom>
          <a:noFill/>
        </p:spPr>
        <p:txBody>
          <a:bodyPr wrap="none" rtlCol="0">
            <a:spAutoFit/>
          </a:bodyPr>
          <a:lstStyle/>
          <a:p>
            <a:r>
              <a:rPr lang="en-US" dirty="0"/>
              <a:t>PC1</a:t>
            </a:r>
          </a:p>
        </p:txBody>
      </p:sp>
      <p:sp>
        <p:nvSpPr>
          <p:cNvPr id="37" name="TextBox 36"/>
          <p:cNvSpPr txBox="1"/>
          <p:nvPr/>
        </p:nvSpPr>
        <p:spPr>
          <a:xfrm>
            <a:off x="2210349" y="1953904"/>
            <a:ext cx="543989" cy="369332"/>
          </a:xfrm>
          <a:prstGeom prst="rect">
            <a:avLst/>
          </a:prstGeom>
          <a:noFill/>
        </p:spPr>
        <p:txBody>
          <a:bodyPr wrap="none" rtlCol="0">
            <a:spAutoFit/>
          </a:bodyPr>
          <a:lstStyle/>
          <a:p>
            <a:r>
              <a:rPr lang="en-US" dirty="0"/>
              <a:t>PC2</a:t>
            </a:r>
          </a:p>
        </p:txBody>
      </p:sp>
      <p:grpSp>
        <p:nvGrpSpPr>
          <p:cNvPr id="33" name="Group 32"/>
          <p:cNvGrpSpPr/>
          <p:nvPr/>
        </p:nvGrpSpPr>
        <p:grpSpPr>
          <a:xfrm rot="18180000">
            <a:off x="5510223" y="3031614"/>
            <a:ext cx="3496425" cy="2342884"/>
            <a:chOff x="3309388" y="2689548"/>
            <a:chExt cx="3496425" cy="2342884"/>
          </a:xfrm>
        </p:grpSpPr>
        <p:sp>
          <p:nvSpPr>
            <p:cNvPr id="38" name="Oval 37"/>
            <p:cNvSpPr/>
            <p:nvPr/>
          </p:nvSpPr>
          <p:spPr>
            <a:xfrm>
              <a:off x="3842625" y="4200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9" name="Oval 3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Oval 3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1" name="Oval 40"/>
            <p:cNvSpPr/>
            <p:nvPr/>
          </p:nvSpPr>
          <p:spPr>
            <a:xfrm>
              <a:off x="4326246" y="476097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2" name="Oval 41"/>
            <p:cNvSpPr/>
            <p:nvPr/>
          </p:nvSpPr>
          <p:spPr>
            <a:xfrm>
              <a:off x="5814680" y="312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Oval 4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Oval 4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Oval 4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6" name="Oval 4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Oval 46"/>
            <p:cNvSpPr/>
            <p:nvPr/>
          </p:nvSpPr>
          <p:spPr>
            <a:xfrm>
              <a:off x="5509630" y="453748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Oval 47"/>
            <p:cNvSpPr/>
            <p:nvPr/>
          </p:nvSpPr>
          <p:spPr>
            <a:xfrm>
              <a:off x="5889596" y="268954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Oval 4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Oval 4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1" name="Oval 5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52" name="Group 51"/>
          <p:cNvGrpSpPr/>
          <p:nvPr/>
        </p:nvGrpSpPr>
        <p:grpSpPr>
          <a:xfrm rot="16440000">
            <a:off x="5190670" y="3547065"/>
            <a:ext cx="4097728" cy="1443350"/>
            <a:chOff x="3020308" y="4307987"/>
            <a:chExt cx="4097728" cy="1443350"/>
          </a:xfrm>
        </p:grpSpPr>
        <p:cxnSp>
          <p:nvCxnSpPr>
            <p:cNvPr id="53" name="Straight Arrow Connector 52"/>
            <p:cNvCxnSpPr/>
            <p:nvPr/>
          </p:nvCxnSpPr>
          <p:spPr>
            <a:xfrm rot="5160000" flipV="1">
              <a:off x="4938490" y="2978115"/>
              <a:ext cx="261364" cy="4097728"/>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rot="5220000">
              <a:off x="4333349" y="4990456"/>
              <a:ext cx="1443350" cy="78411"/>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55" name="TextBox 54"/>
          <p:cNvSpPr txBox="1"/>
          <p:nvPr/>
        </p:nvSpPr>
        <p:spPr>
          <a:xfrm>
            <a:off x="7231145" y="1958386"/>
            <a:ext cx="543989" cy="369332"/>
          </a:xfrm>
          <a:prstGeom prst="rect">
            <a:avLst/>
          </a:prstGeom>
          <a:noFill/>
        </p:spPr>
        <p:txBody>
          <a:bodyPr wrap="none" rtlCol="0">
            <a:spAutoFit/>
          </a:bodyPr>
          <a:lstStyle/>
          <a:p>
            <a:r>
              <a:rPr lang="en-US" dirty="0"/>
              <a:t>PC1</a:t>
            </a:r>
          </a:p>
        </p:txBody>
      </p:sp>
      <p:sp>
        <p:nvSpPr>
          <p:cNvPr id="56" name="TextBox 55"/>
          <p:cNvSpPr txBox="1"/>
          <p:nvPr/>
        </p:nvSpPr>
        <p:spPr>
          <a:xfrm>
            <a:off x="7960797" y="4217266"/>
            <a:ext cx="543989" cy="369332"/>
          </a:xfrm>
          <a:prstGeom prst="rect">
            <a:avLst/>
          </a:prstGeom>
          <a:noFill/>
        </p:spPr>
        <p:txBody>
          <a:bodyPr wrap="none" rtlCol="0">
            <a:spAutoFit/>
          </a:bodyPr>
          <a:lstStyle/>
          <a:p>
            <a:r>
              <a:rPr lang="en-US" dirty="0"/>
              <a:t>PC2</a:t>
            </a:r>
          </a:p>
        </p:txBody>
      </p:sp>
      <p:sp>
        <p:nvSpPr>
          <p:cNvPr id="5" name="Title 4"/>
          <p:cNvSpPr>
            <a:spLocks noGrp="1"/>
          </p:cNvSpPr>
          <p:nvPr>
            <p:ph type="title"/>
          </p:nvPr>
        </p:nvSpPr>
        <p:spPr/>
        <p:txBody>
          <a:bodyPr>
            <a:normAutofit/>
          </a:bodyPr>
          <a:lstStyle/>
          <a:p>
            <a:r>
              <a:rPr lang="en-US" sz="3600" dirty="0"/>
              <a:t>Examples of PCs</a:t>
            </a:r>
          </a:p>
        </p:txBody>
      </p:sp>
      <p:grpSp>
        <p:nvGrpSpPr>
          <p:cNvPr id="57" name="Group 56"/>
          <p:cNvGrpSpPr/>
          <p:nvPr/>
        </p:nvGrpSpPr>
        <p:grpSpPr>
          <a:xfrm rot="1080000">
            <a:off x="689242" y="4572731"/>
            <a:ext cx="4513811" cy="2216728"/>
            <a:chOff x="2659148" y="2815704"/>
            <a:chExt cx="4513811" cy="2216728"/>
          </a:xfrm>
        </p:grpSpPr>
        <p:sp>
          <p:nvSpPr>
            <p:cNvPr id="58" name="Oval 5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9" name="Oval 5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0" name="Oval 5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1" name="Oval 6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2" name="Oval 6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3" name="Oval 6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Oval 6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Oval 6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Oval 6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Oval 6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Oval 6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Oval 6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0" name="Oval 6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1" name="Oval 7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72" name="Group 71"/>
          <p:cNvGrpSpPr/>
          <p:nvPr/>
        </p:nvGrpSpPr>
        <p:grpSpPr>
          <a:xfrm>
            <a:off x="633968" y="5110417"/>
            <a:ext cx="4747492" cy="1124067"/>
            <a:chOff x="2374668" y="4452388"/>
            <a:chExt cx="4747492" cy="1124067"/>
          </a:xfrm>
        </p:grpSpPr>
        <p:cxnSp>
          <p:nvCxnSpPr>
            <p:cNvPr id="73" name="Straight Arrow Connector 72"/>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75" name="TextBox 74"/>
          <p:cNvSpPr txBox="1"/>
          <p:nvPr/>
        </p:nvSpPr>
        <p:spPr>
          <a:xfrm>
            <a:off x="5390285" y="5469845"/>
            <a:ext cx="543989" cy="369332"/>
          </a:xfrm>
          <a:prstGeom prst="rect">
            <a:avLst/>
          </a:prstGeom>
          <a:noFill/>
        </p:spPr>
        <p:txBody>
          <a:bodyPr wrap="none" rtlCol="0">
            <a:spAutoFit/>
          </a:bodyPr>
          <a:lstStyle/>
          <a:p>
            <a:r>
              <a:rPr lang="en-US" dirty="0"/>
              <a:t>PC1</a:t>
            </a:r>
          </a:p>
        </p:txBody>
      </p:sp>
      <p:sp>
        <p:nvSpPr>
          <p:cNvPr id="76" name="TextBox 75"/>
          <p:cNvSpPr txBox="1"/>
          <p:nvPr/>
        </p:nvSpPr>
        <p:spPr>
          <a:xfrm>
            <a:off x="2717643" y="4720060"/>
            <a:ext cx="543989" cy="369332"/>
          </a:xfrm>
          <a:prstGeom prst="rect">
            <a:avLst/>
          </a:prstGeom>
          <a:noFill/>
        </p:spPr>
        <p:txBody>
          <a:bodyPr wrap="none" rtlCol="0">
            <a:spAutoFit/>
          </a:bodyPr>
          <a:lstStyle/>
          <a:p>
            <a:r>
              <a:rPr lang="en-US" dirty="0"/>
              <a:t>PC2</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9184006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Hooray!  We know what the X and Y axis are in this figure!!!</a:t>
            </a:r>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741680" y="1645920"/>
            <a:ext cx="7754408" cy="4236720"/>
          </a:xfrm>
          <a:prstGeom prst="rect">
            <a:avLst/>
          </a:prstGeom>
        </p:spPr>
      </p:pic>
      <p:sp>
        <p:nvSpPr>
          <p:cNvPr id="4" name="Oval 3"/>
          <p:cNvSpPr/>
          <p:nvPr/>
        </p:nvSpPr>
        <p:spPr>
          <a:xfrm>
            <a:off x="289560" y="3159760"/>
            <a:ext cx="1046480" cy="10464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4270103" y="5171803"/>
            <a:ext cx="1046480" cy="10464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177060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Hooray!  We know what the X and Y axis are in this figure!!!</a:t>
            </a:r>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741680" y="1645920"/>
            <a:ext cx="7754408" cy="4236720"/>
          </a:xfrm>
          <a:prstGeom prst="rect">
            <a:avLst/>
          </a:prstGeom>
        </p:spPr>
      </p:pic>
      <p:sp>
        <p:nvSpPr>
          <p:cNvPr id="4" name="Oval 3"/>
          <p:cNvSpPr/>
          <p:nvPr/>
        </p:nvSpPr>
        <p:spPr>
          <a:xfrm>
            <a:off x="289560" y="3159760"/>
            <a:ext cx="1046480" cy="10464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4270103" y="5171803"/>
            <a:ext cx="1046480" cy="10464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741023" y="6181189"/>
            <a:ext cx="5151120" cy="646331"/>
          </a:xfrm>
          <a:prstGeom prst="rect">
            <a:avLst/>
          </a:prstGeom>
          <a:noFill/>
        </p:spPr>
        <p:txBody>
          <a:bodyPr wrap="square" rtlCol="0">
            <a:spAutoFit/>
          </a:bodyPr>
          <a:lstStyle/>
          <a:p>
            <a:r>
              <a:rPr lang="en-US" dirty="0"/>
              <a:t>PC1 – the direction of the most variation in gene expression.</a:t>
            </a:r>
          </a:p>
        </p:txBody>
      </p:sp>
      <p:sp>
        <p:nvSpPr>
          <p:cNvPr id="8" name="TextBox 7"/>
          <p:cNvSpPr txBox="1"/>
          <p:nvPr/>
        </p:nvSpPr>
        <p:spPr>
          <a:xfrm>
            <a:off x="269240" y="4349710"/>
            <a:ext cx="1524000" cy="1200329"/>
          </a:xfrm>
          <a:prstGeom prst="rect">
            <a:avLst/>
          </a:prstGeom>
          <a:solidFill>
            <a:schemeClr val="bg1"/>
          </a:solidFill>
        </p:spPr>
        <p:txBody>
          <a:bodyPr wrap="square" rtlCol="0">
            <a:spAutoFit/>
          </a:bodyPr>
          <a:lstStyle/>
          <a:p>
            <a:r>
              <a:rPr lang="en-US" dirty="0"/>
              <a:t>PC2 = the 2</a:t>
            </a:r>
            <a:r>
              <a:rPr lang="en-US" baseline="30000" dirty="0"/>
              <a:t>nd</a:t>
            </a:r>
            <a:r>
              <a:rPr lang="en-US" dirty="0"/>
              <a:t> most variation in gene expression.</a:t>
            </a:r>
          </a:p>
        </p:txBody>
      </p:sp>
      <p:sp>
        <p:nvSpPr>
          <p:cNvPr id="6" name="Footer Placeholder 5"/>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6235314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But this is a plot of cells, not genes?  How do we plot cells?</a:t>
            </a:r>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741680" y="1645920"/>
            <a:ext cx="7754408" cy="4236720"/>
          </a:xfrm>
          <a:prstGeom prst="rect">
            <a:avLst/>
          </a:prstGeom>
        </p:spPr>
      </p:pic>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1494875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7545" y="3590636"/>
            <a:ext cx="697727" cy="369332"/>
          </a:xfrm>
          <a:prstGeom prst="rect">
            <a:avLst/>
          </a:prstGeom>
          <a:noFill/>
        </p:spPr>
        <p:txBody>
          <a:bodyPr wrap="none" rtlCol="0">
            <a:spAutoFit/>
          </a:bodyPr>
          <a:lstStyle/>
          <a:p>
            <a:r>
              <a:rPr lang="en-US" dirty="0"/>
              <a:t>Cell 2</a:t>
            </a:r>
          </a:p>
        </p:txBody>
      </p:sp>
      <p:sp>
        <p:nvSpPr>
          <p:cNvPr id="4" name="TextBox 3"/>
          <p:cNvSpPr txBox="1"/>
          <p:nvPr/>
        </p:nvSpPr>
        <p:spPr>
          <a:xfrm>
            <a:off x="4687455" y="5703455"/>
            <a:ext cx="697727" cy="369332"/>
          </a:xfrm>
          <a:prstGeom prst="rect">
            <a:avLst/>
          </a:prstGeom>
          <a:noFill/>
        </p:spPr>
        <p:txBody>
          <a:bodyPr wrap="none" rtlCol="0">
            <a:spAutoFit/>
          </a:bodyPr>
          <a:lstStyle/>
          <a:p>
            <a:r>
              <a:rPr lang="en-US" dirty="0"/>
              <a:t>Cell 1</a:t>
            </a:r>
          </a:p>
        </p:txBody>
      </p:sp>
      <p:grpSp>
        <p:nvGrpSpPr>
          <p:cNvPr id="7" name="Group 6"/>
          <p:cNvGrpSpPr/>
          <p:nvPr/>
        </p:nvGrpSpPr>
        <p:grpSpPr>
          <a:xfrm>
            <a:off x="2020455" y="2089725"/>
            <a:ext cx="5715019" cy="3486730"/>
            <a:chOff x="2020455" y="2089725"/>
            <a:chExt cx="5715019" cy="3486730"/>
          </a:xfrm>
        </p:grpSpPr>
        <p:sp>
          <p:nvSpPr>
            <p:cNvPr id="5" name="Rectangle 4"/>
            <p:cNvSpPr/>
            <p:nvPr/>
          </p:nvSpPr>
          <p:spPr>
            <a:xfrm>
              <a:off x="2020455" y="2413000"/>
              <a:ext cx="5287818" cy="3163455"/>
            </a:xfrm>
            <a:prstGeom prst="rect">
              <a:avLst/>
            </a:prstGeom>
            <a:noFill/>
            <a:ln w="2857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7" name="TextBox 26"/>
          <p:cNvSpPr txBox="1"/>
          <p:nvPr/>
        </p:nvSpPr>
        <p:spPr>
          <a:xfrm>
            <a:off x="6945022" y="2881405"/>
            <a:ext cx="543989" cy="369332"/>
          </a:xfrm>
          <a:prstGeom prst="rect">
            <a:avLst/>
          </a:prstGeom>
          <a:noFill/>
        </p:spPr>
        <p:txBody>
          <a:bodyPr wrap="none" rtlCol="0">
            <a:spAutoFit/>
          </a:bodyPr>
          <a:lstStyle/>
          <a:p>
            <a:r>
              <a:rPr lang="en-US" dirty="0"/>
              <a:t>PC1</a:t>
            </a:r>
          </a:p>
        </p:txBody>
      </p:sp>
      <p:grpSp>
        <p:nvGrpSpPr>
          <p:cNvPr id="28" name="Group 27"/>
          <p:cNvGrpSpPr/>
          <p:nvPr/>
        </p:nvGrpSpPr>
        <p:grpSpPr>
          <a:xfrm rot="20520000">
            <a:off x="2313709" y="3334788"/>
            <a:ext cx="4747492" cy="1124067"/>
            <a:chOff x="2374668" y="4452388"/>
            <a:chExt cx="4747492" cy="1124067"/>
          </a:xfrm>
        </p:grpSpPr>
        <p:cxnSp>
          <p:nvCxnSpPr>
            <p:cNvPr id="29" name="Straight Arrow Connector 28"/>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4201654" y="2992963"/>
            <a:ext cx="543989" cy="369332"/>
          </a:xfrm>
          <a:prstGeom prst="rect">
            <a:avLst/>
          </a:prstGeom>
          <a:noFill/>
        </p:spPr>
        <p:txBody>
          <a:bodyPr wrap="none" rtlCol="0">
            <a:spAutoFit/>
          </a:bodyPr>
          <a:lstStyle/>
          <a:p>
            <a:r>
              <a:rPr lang="en-US" dirty="0"/>
              <a:t>PC2</a:t>
            </a:r>
          </a:p>
        </p:txBody>
      </p:sp>
      <p:sp>
        <p:nvSpPr>
          <p:cNvPr id="31" name="TextBox 30"/>
          <p:cNvSpPr txBox="1"/>
          <p:nvPr/>
        </p:nvSpPr>
        <p:spPr>
          <a:xfrm>
            <a:off x="3200400" y="1188720"/>
            <a:ext cx="3286702" cy="369332"/>
          </a:xfrm>
          <a:prstGeom prst="rect">
            <a:avLst/>
          </a:prstGeom>
          <a:noFill/>
        </p:spPr>
        <p:txBody>
          <a:bodyPr wrap="none" rtlCol="0">
            <a:spAutoFit/>
          </a:bodyPr>
          <a:lstStyle/>
          <a:p>
            <a:r>
              <a:rPr lang="en-US" dirty="0"/>
              <a:t>Back to the original scatter plot…</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433207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This PCA plot shows clusters of cell types.</a:t>
            </a:r>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843280" y="2367280"/>
            <a:ext cx="7754408" cy="4236720"/>
          </a:xfrm>
          <a:prstGeom prst="rect">
            <a:avLst/>
          </a:prstGeom>
        </p:spPr>
      </p:pic>
      <p:sp>
        <p:nvSpPr>
          <p:cNvPr id="4" name="TextBox 3"/>
          <p:cNvSpPr txBox="1"/>
          <p:nvPr/>
        </p:nvSpPr>
        <p:spPr>
          <a:xfrm>
            <a:off x="1646158" y="1144628"/>
            <a:ext cx="5851685" cy="1754327"/>
          </a:xfrm>
          <a:prstGeom prst="rect">
            <a:avLst/>
          </a:prstGeom>
          <a:solidFill>
            <a:schemeClr val="bg1"/>
          </a:solidFill>
        </p:spPr>
        <p:txBody>
          <a:bodyPr wrap="square" rtlCol="0">
            <a:spAutoFit/>
          </a:bodyPr>
          <a:lstStyle/>
          <a:p>
            <a:r>
              <a:rPr lang="en-US" dirty="0"/>
              <a:t>This graph was drawn from single-cell RNA-seq.</a:t>
            </a:r>
          </a:p>
          <a:p>
            <a:r>
              <a:rPr lang="en-US" dirty="0"/>
              <a:t>There were about 10,000 transcribed genes in each cell.</a:t>
            </a:r>
          </a:p>
          <a:p>
            <a:endParaRPr lang="en-US" dirty="0"/>
          </a:p>
          <a:p>
            <a:r>
              <a:rPr lang="en-US" dirty="0"/>
              <a:t>Each dot represents a single-cell and its transcription profile</a:t>
            </a:r>
          </a:p>
          <a:p>
            <a:r>
              <a:rPr lang="en-US" dirty="0"/>
              <a:t>The general idea is that cells with similar transcription should cluster. </a:t>
            </a:r>
          </a:p>
        </p:txBody>
      </p:sp>
      <p:sp>
        <p:nvSpPr>
          <p:cNvPr id="5" name="TextBox 4"/>
          <p:cNvSpPr txBox="1"/>
          <p:nvPr/>
        </p:nvSpPr>
        <p:spPr>
          <a:xfrm>
            <a:off x="5237725" y="6488668"/>
            <a:ext cx="3906275" cy="369332"/>
          </a:xfrm>
          <a:prstGeom prst="rect">
            <a:avLst/>
          </a:prstGeom>
          <a:noFill/>
        </p:spPr>
        <p:txBody>
          <a:bodyPr wrap="none" rtlCol="0">
            <a:spAutoFit/>
          </a:bodyPr>
          <a:lstStyle/>
          <a:p>
            <a:r>
              <a:rPr lang="en-US" dirty="0"/>
              <a:t>Pollen et al. Nature Biotechnology 2014</a:t>
            </a:r>
          </a:p>
        </p:txBody>
      </p:sp>
      <p:sp>
        <p:nvSpPr>
          <p:cNvPr id="6" name="Footer Placeholder 5"/>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6173484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7545" y="3590636"/>
            <a:ext cx="697727" cy="369332"/>
          </a:xfrm>
          <a:prstGeom prst="rect">
            <a:avLst/>
          </a:prstGeom>
          <a:noFill/>
        </p:spPr>
        <p:txBody>
          <a:bodyPr wrap="none" rtlCol="0">
            <a:spAutoFit/>
          </a:bodyPr>
          <a:lstStyle/>
          <a:p>
            <a:r>
              <a:rPr lang="en-US" dirty="0"/>
              <a:t>Cell 2</a:t>
            </a:r>
          </a:p>
        </p:txBody>
      </p:sp>
      <p:sp>
        <p:nvSpPr>
          <p:cNvPr id="4" name="TextBox 3"/>
          <p:cNvSpPr txBox="1"/>
          <p:nvPr/>
        </p:nvSpPr>
        <p:spPr>
          <a:xfrm>
            <a:off x="4687455" y="5703455"/>
            <a:ext cx="697727" cy="369332"/>
          </a:xfrm>
          <a:prstGeom prst="rect">
            <a:avLst/>
          </a:prstGeom>
          <a:noFill/>
        </p:spPr>
        <p:txBody>
          <a:bodyPr wrap="none" rtlCol="0">
            <a:spAutoFit/>
          </a:bodyPr>
          <a:lstStyle/>
          <a:p>
            <a:r>
              <a:rPr lang="en-US" dirty="0"/>
              <a:t>Cell 1</a:t>
            </a:r>
          </a:p>
        </p:txBody>
      </p:sp>
      <p:grpSp>
        <p:nvGrpSpPr>
          <p:cNvPr id="7" name="Group 6"/>
          <p:cNvGrpSpPr/>
          <p:nvPr/>
        </p:nvGrpSpPr>
        <p:grpSpPr>
          <a:xfrm>
            <a:off x="2020455" y="2089725"/>
            <a:ext cx="5715019" cy="3486730"/>
            <a:chOff x="2020455" y="2089725"/>
            <a:chExt cx="5715019" cy="3486730"/>
          </a:xfrm>
        </p:grpSpPr>
        <p:sp>
          <p:nvSpPr>
            <p:cNvPr id="5" name="Rectangle 4"/>
            <p:cNvSpPr/>
            <p:nvPr/>
          </p:nvSpPr>
          <p:spPr>
            <a:xfrm>
              <a:off x="2020455" y="2413000"/>
              <a:ext cx="5287818" cy="3163455"/>
            </a:xfrm>
            <a:prstGeom prst="rect">
              <a:avLst/>
            </a:prstGeom>
            <a:noFill/>
            <a:ln w="2857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7" name="TextBox 26"/>
          <p:cNvSpPr txBox="1"/>
          <p:nvPr/>
        </p:nvSpPr>
        <p:spPr>
          <a:xfrm>
            <a:off x="6945022" y="2881405"/>
            <a:ext cx="543989" cy="369332"/>
          </a:xfrm>
          <a:prstGeom prst="rect">
            <a:avLst/>
          </a:prstGeom>
          <a:noFill/>
        </p:spPr>
        <p:txBody>
          <a:bodyPr wrap="none" rtlCol="0">
            <a:spAutoFit/>
          </a:bodyPr>
          <a:lstStyle/>
          <a:p>
            <a:r>
              <a:rPr lang="en-US" dirty="0"/>
              <a:t>PC1</a:t>
            </a:r>
          </a:p>
        </p:txBody>
      </p:sp>
      <p:cxnSp>
        <p:nvCxnSpPr>
          <p:cNvPr id="29" name="Straight Arrow Connector 28"/>
          <p:cNvCxnSpPr/>
          <p:nvPr/>
        </p:nvCxnSpPr>
        <p:spPr>
          <a:xfrm rot="20520000">
            <a:off x="2313709"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200400" y="1188720"/>
            <a:ext cx="2716158" cy="369332"/>
          </a:xfrm>
          <a:prstGeom prst="rect">
            <a:avLst/>
          </a:prstGeom>
          <a:noFill/>
        </p:spPr>
        <p:txBody>
          <a:bodyPr wrap="none" rtlCol="0">
            <a:spAutoFit/>
          </a:bodyPr>
          <a:lstStyle/>
          <a:p>
            <a:r>
              <a:rPr lang="en-US" dirty="0"/>
              <a:t>For now, let’s focus on PC1</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5288543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7545" y="3590636"/>
            <a:ext cx="697727" cy="369332"/>
          </a:xfrm>
          <a:prstGeom prst="rect">
            <a:avLst/>
          </a:prstGeom>
          <a:noFill/>
        </p:spPr>
        <p:txBody>
          <a:bodyPr wrap="none" rtlCol="0">
            <a:spAutoFit/>
          </a:bodyPr>
          <a:lstStyle/>
          <a:p>
            <a:r>
              <a:rPr lang="en-US" dirty="0"/>
              <a:t>Cell 2</a:t>
            </a:r>
          </a:p>
        </p:txBody>
      </p:sp>
      <p:sp>
        <p:nvSpPr>
          <p:cNvPr id="4" name="TextBox 3"/>
          <p:cNvSpPr txBox="1"/>
          <p:nvPr/>
        </p:nvSpPr>
        <p:spPr>
          <a:xfrm>
            <a:off x="4687455" y="5703455"/>
            <a:ext cx="697727" cy="369332"/>
          </a:xfrm>
          <a:prstGeom prst="rect">
            <a:avLst/>
          </a:prstGeom>
          <a:noFill/>
        </p:spPr>
        <p:txBody>
          <a:bodyPr wrap="none" rtlCol="0">
            <a:spAutoFit/>
          </a:bodyPr>
          <a:lstStyle/>
          <a:p>
            <a:r>
              <a:rPr lang="en-US" dirty="0"/>
              <a:t>Cell 1</a:t>
            </a:r>
          </a:p>
        </p:txBody>
      </p:sp>
      <p:grpSp>
        <p:nvGrpSpPr>
          <p:cNvPr id="7" name="Group 6"/>
          <p:cNvGrpSpPr/>
          <p:nvPr/>
        </p:nvGrpSpPr>
        <p:grpSpPr>
          <a:xfrm>
            <a:off x="2020455" y="2089725"/>
            <a:ext cx="5715019" cy="3486730"/>
            <a:chOff x="2020455" y="2089725"/>
            <a:chExt cx="5715019" cy="3486730"/>
          </a:xfrm>
        </p:grpSpPr>
        <p:sp>
          <p:nvSpPr>
            <p:cNvPr id="5" name="Rectangle 4"/>
            <p:cNvSpPr/>
            <p:nvPr/>
          </p:nvSpPr>
          <p:spPr>
            <a:xfrm>
              <a:off x="2020455" y="2413000"/>
              <a:ext cx="5287818" cy="3163455"/>
            </a:xfrm>
            <a:prstGeom prst="rect">
              <a:avLst/>
            </a:prstGeom>
            <a:noFill/>
            <a:ln w="2857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2313709"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19679" y="1720393"/>
            <a:ext cx="4988561" cy="646331"/>
          </a:xfrm>
          <a:prstGeom prst="rect">
            <a:avLst/>
          </a:prstGeom>
          <a:noFill/>
        </p:spPr>
        <p:txBody>
          <a:bodyPr wrap="square" rtlCol="0">
            <a:spAutoFit/>
          </a:bodyPr>
          <a:lstStyle/>
          <a:p>
            <a:r>
              <a:rPr lang="en-US" dirty="0"/>
              <a:t>The length and direction of PC1 is mostly determined by the circled genes.</a:t>
            </a:r>
          </a:p>
        </p:txBody>
      </p:sp>
      <p:sp>
        <p:nvSpPr>
          <p:cNvPr id="23" name="Oval 22"/>
          <p:cNvSpPr/>
          <p:nvPr/>
        </p:nvSpPr>
        <p:spPr>
          <a:xfrm>
            <a:off x="5859548" y="2643909"/>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351576" y="3910551"/>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945022" y="2881405"/>
            <a:ext cx="543989" cy="369332"/>
          </a:xfrm>
          <a:prstGeom prst="rect">
            <a:avLst/>
          </a:prstGeom>
          <a:noFill/>
        </p:spPr>
        <p:txBody>
          <a:bodyPr wrap="none" rtlCol="0">
            <a:spAutoFit/>
          </a:bodyPr>
          <a:lstStyle/>
          <a:p>
            <a:r>
              <a:rPr lang="en-US" dirty="0"/>
              <a:t>PC1</a:t>
            </a:r>
          </a:p>
        </p:txBody>
      </p:sp>
      <p:sp>
        <p:nvSpPr>
          <p:cNvPr id="24" name="Footer Placeholder 2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5207055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99945"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138986"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44956" y="1720393"/>
            <a:ext cx="4988561" cy="646331"/>
          </a:xfrm>
          <a:prstGeom prst="rect">
            <a:avLst/>
          </a:prstGeom>
          <a:noFill/>
        </p:spPr>
        <p:txBody>
          <a:bodyPr wrap="square" rtlCol="0">
            <a:spAutoFit/>
          </a:bodyPr>
          <a:lstStyle/>
          <a:p>
            <a:r>
              <a:rPr lang="en-US" dirty="0"/>
              <a:t>The length and direction of PC1 is mostly determined by the circled genes.</a:t>
            </a:r>
          </a:p>
        </p:txBody>
      </p:sp>
      <p:sp>
        <p:nvSpPr>
          <p:cNvPr id="23" name="Oval 22"/>
          <p:cNvSpPr/>
          <p:nvPr/>
        </p:nvSpPr>
        <p:spPr>
          <a:xfrm>
            <a:off x="3684825" y="2643909"/>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176853" y="3910551"/>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770299" y="2881405"/>
            <a:ext cx="543989" cy="369332"/>
          </a:xfrm>
          <a:prstGeom prst="rect">
            <a:avLst/>
          </a:prstGeom>
          <a:noFill/>
        </p:spPr>
        <p:txBody>
          <a:bodyPr wrap="none" rtlCol="0">
            <a:spAutoFit/>
          </a:bodyPr>
          <a:lstStyle/>
          <a:p>
            <a:r>
              <a:rPr lang="en-US" dirty="0"/>
              <a:t>PC1</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4716075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99945"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138986"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44956" y="1720393"/>
            <a:ext cx="4988561" cy="646331"/>
          </a:xfrm>
          <a:prstGeom prst="rect">
            <a:avLst/>
          </a:prstGeom>
          <a:noFill/>
        </p:spPr>
        <p:txBody>
          <a:bodyPr wrap="square" rtlCol="0">
            <a:spAutoFit/>
          </a:bodyPr>
          <a:lstStyle/>
          <a:p>
            <a:r>
              <a:rPr lang="en-US" dirty="0"/>
              <a:t>The length and direction of PC1 is mostly determined by the circled genes.</a:t>
            </a:r>
          </a:p>
        </p:txBody>
      </p:sp>
      <p:sp>
        <p:nvSpPr>
          <p:cNvPr id="23" name="Oval 22"/>
          <p:cNvSpPr/>
          <p:nvPr/>
        </p:nvSpPr>
        <p:spPr>
          <a:xfrm>
            <a:off x="3684825" y="2643909"/>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176853" y="3910551"/>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770299" y="2881405"/>
            <a:ext cx="543989" cy="369332"/>
          </a:xfrm>
          <a:prstGeom prst="rect">
            <a:avLst/>
          </a:prstGeom>
          <a:noFill/>
        </p:spPr>
        <p:txBody>
          <a:bodyPr wrap="none" rtlCol="0">
            <a:spAutoFit/>
          </a:bodyPr>
          <a:lstStyle/>
          <a:p>
            <a:r>
              <a:rPr lang="en-US" dirty="0"/>
              <a:t>PC1</a:t>
            </a:r>
          </a:p>
        </p:txBody>
      </p:sp>
      <p:sp>
        <p:nvSpPr>
          <p:cNvPr id="3" name="Rectangle 2"/>
          <p:cNvSpPr/>
          <p:nvPr/>
        </p:nvSpPr>
        <p:spPr>
          <a:xfrm>
            <a:off x="7721600" y="1720393"/>
            <a:ext cx="1341120" cy="408096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5435600" y="1300480"/>
            <a:ext cx="3281680" cy="646331"/>
          </a:xfrm>
          <a:prstGeom prst="rect">
            <a:avLst/>
          </a:prstGeom>
          <a:noFill/>
        </p:spPr>
        <p:txBody>
          <a:bodyPr wrap="square" rtlCol="0">
            <a:spAutoFit/>
          </a:bodyPr>
          <a:lstStyle/>
          <a:p>
            <a:r>
              <a:rPr lang="en-US" dirty="0"/>
              <a:t>We can score genes based on how much they influence PC1.</a:t>
            </a:r>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26380718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99945"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138986"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44956" y="1720393"/>
            <a:ext cx="4988561" cy="646331"/>
          </a:xfrm>
          <a:prstGeom prst="rect">
            <a:avLst/>
          </a:prstGeom>
          <a:noFill/>
        </p:spPr>
        <p:txBody>
          <a:bodyPr wrap="square" rtlCol="0">
            <a:spAutoFit/>
          </a:bodyPr>
          <a:lstStyle/>
          <a:p>
            <a:r>
              <a:rPr lang="en-US" dirty="0"/>
              <a:t>The length and direction of PC1 is mostly determined by the circled genes.</a:t>
            </a:r>
          </a:p>
        </p:txBody>
      </p:sp>
      <p:sp>
        <p:nvSpPr>
          <p:cNvPr id="23" name="Oval 22"/>
          <p:cNvSpPr/>
          <p:nvPr/>
        </p:nvSpPr>
        <p:spPr>
          <a:xfrm>
            <a:off x="3684825" y="2643909"/>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176853" y="3910551"/>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770299" y="2881405"/>
            <a:ext cx="543989" cy="369332"/>
          </a:xfrm>
          <a:prstGeom prst="rect">
            <a:avLst/>
          </a:prstGeom>
          <a:noFill/>
        </p:spPr>
        <p:txBody>
          <a:bodyPr wrap="none" rtlCol="0">
            <a:spAutoFit/>
          </a:bodyPr>
          <a:lstStyle/>
          <a:p>
            <a:r>
              <a:rPr lang="en-US" dirty="0"/>
              <a:t>PC1</a:t>
            </a:r>
          </a:p>
        </p:txBody>
      </p:sp>
      <p:graphicFrame>
        <p:nvGraphicFramePr>
          <p:cNvPr id="24" name="Table 23"/>
          <p:cNvGraphicFramePr>
            <a:graphicFrameLocks noGrp="1"/>
          </p:cNvGraphicFramePr>
          <p:nvPr>
            <p:extLst>
              <p:ext uri="{D42A27DB-BD31-4B8C-83A1-F6EECF244321}">
                <p14:modId xmlns:p14="http://schemas.microsoft.com/office/powerpoint/2010/main" val="32151877"/>
              </p:ext>
            </p:extLst>
          </p:nvPr>
        </p:nvGraphicFramePr>
        <p:xfrm>
          <a:off x="5552437" y="2099420"/>
          <a:ext cx="3322326" cy="3235960"/>
        </p:xfrm>
        <a:graphic>
          <a:graphicData uri="http://schemas.openxmlformats.org/drawingml/2006/table">
            <a:tbl>
              <a:tblPr firstRow="1" bandRow="1">
                <a:tableStyleId>{7E9639D4-E3E2-4D34-9284-5A2195B3D0D7}</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PC1</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low</a:t>
                      </a:r>
                    </a:p>
                  </a:txBody>
                  <a:tcPr/>
                </a:tc>
                <a:tc>
                  <a:txBody>
                    <a:bodyPr/>
                    <a:lstStyle/>
                    <a:p>
                      <a:r>
                        <a:rPr lang="en-US" dirty="0"/>
                        <a:t>0.5</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low</a:t>
                      </a:r>
                    </a:p>
                  </a:txBody>
                  <a:tcPr/>
                </a:tc>
                <a:tc>
                  <a:txBody>
                    <a:bodyPr/>
                    <a:lstStyle/>
                    <a:p>
                      <a:r>
                        <a:rPr lang="en-US" dirty="0"/>
                        <a:t>3</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high</a:t>
                      </a:r>
                    </a:p>
                  </a:txBody>
                  <a:tcPr/>
                </a:tc>
                <a:tc>
                  <a:txBody>
                    <a:bodyPr/>
                    <a:lstStyle/>
                    <a:p>
                      <a:r>
                        <a:rPr lang="en-US" dirty="0"/>
                        <a:t>13</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high</a:t>
                      </a:r>
                    </a:p>
                  </a:txBody>
                  <a:tcPr/>
                </a:tc>
                <a:tc>
                  <a:txBody>
                    <a:bodyPr/>
                    <a:lstStyle/>
                    <a:p>
                      <a:r>
                        <a:rPr lang="en-US" dirty="0"/>
                        <a:t>-14</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3" name="Rectangle 2"/>
          <p:cNvSpPr/>
          <p:nvPr/>
        </p:nvSpPr>
        <p:spPr>
          <a:xfrm>
            <a:off x="7721600" y="1720393"/>
            <a:ext cx="1341120" cy="408096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1666569" y="3261543"/>
            <a:ext cx="305943" cy="369332"/>
          </a:xfrm>
          <a:prstGeom prst="rect">
            <a:avLst/>
          </a:prstGeom>
          <a:noFill/>
        </p:spPr>
        <p:txBody>
          <a:bodyPr wrap="none" rtlCol="0">
            <a:spAutoFit/>
          </a:bodyPr>
          <a:lstStyle/>
          <a:p>
            <a:r>
              <a:rPr lang="en-US" dirty="0"/>
              <a:t>b</a:t>
            </a:r>
          </a:p>
        </p:txBody>
      </p:sp>
      <p:sp>
        <p:nvSpPr>
          <p:cNvPr id="6" name="TextBox 5"/>
          <p:cNvSpPr txBox="1"/>
          <p:nvPr/>
        </p:nvSpPr>
        <p:spPr>
          <a:xfrm>
            <a:off x="2536745" y="3117517"/>
            <a:ext cx="282274" cy="369332"/>
          </a:xfrm>
          <a:prstGeom prst="rect">
            <a:avLst/>
          </a:prstGeom>
          <a:noFill/>
        </p:spPr>
        <p:txBody>
          <a:bodyPr wrap="none" rtlCol="0">
            <a:spAutoFit/>
          </a:bodyPr>
          <a:lstStyle/>
          <a:p>
            <a:r>
              <a:rPr lang="en-US" dirty="0"/>
              <a:t>c</a:t>
            </a:r>
          </a:p>
        </p:txBody>
      </p:sp>
      <p:sp>
        <p:nvSpPr>
          <p:cNvPr id="7" name="TextBox 6"/>
          <p:cNvSpPr txBox="1"/>
          <p:nvPr/>
        </p:nvSpPr>
        <p:spPr>
          <a:xfrm>
            <a:off x="3365951" y="4271177"/>
            <a:ext cx="305943" cy="369332"/>
          </a:xfrm>
          <a:prstGeom prst="rect">
            <a:avLst/>
          </a:prstGeom>
          <a:noFill/>
        </p:spPr>
        <p:txBody>
          <a:bodyPr wrap="none" rtlCol="0">
            <a:spAutoFit/>
          </a:bodyPr>
          <a:lstStyle/>
          <a:p>
            <a:r>
              <a:rPr lang="en-US" dirty="0"/>
              <a:t>d</a:t>
            </a:r>
          </a:p>
        </p:txBody>
      </p:sp>
      <p:sp>
        <p:nvSpPr>
          <p:cNvPr id="29" name="TextBox 28"/>
          <p:cNvSpPr txBox="1"/>
          <p:nvPr/>
        </p:nvSpPr>
        <p:spPr>
          <a:xfrm>
            <a:off x="4353277" y="2703901"/>
            <a:ext cx="299519" cy="369332"/>
          </a:xfrm>
          <a:prstGeom prst="rect">
            <a:avLst/>
          </a:prstGeom>
          <a:noFill/>
        </p:spPr>
        <p:txBody>
          <a:bodyPr wrap="none" rtlCol="0">
            <a:spAutoFit/>
          </a:bodyPr>
          <a:lstStyle/>
          <a:p>
            <a:r>
              <a:rPr lang="en-US" dirty="0"/>
              <a:t>a</a:t>
            </a:r>
          </a:p>
        </p:txBody>
      </p:sp>
      <p:sp>
        <p:nvSpPr>
          <p:cNvPr id="31" name="TextBox 30"/>
          <p:cNvSpPr txBox="1"/>
          <p:nvPr/>
        </p:nvSpPr>
        <p:spPr>
          <a:xfrm>
            <a:off x="344956" y="4597399"/>
            <a:ext cx="261610" cy="369332"/>
          </a:xfrm>
          <a:prstGeom prst="rect">
            <a:avLst/>
          </a:prstGeom>
          <a:noFill/>
        </p:spPr>
        <p:txBody>
          <a:bodyPr wrap="none" rtlCol="0">
            <a:spAutoFit/>
          </a:bodyPr>
          <a:lstStyle/>
          <a:p>
            <a:r>
              <a:rPr lang="en-US" dirty="0"/>
              <a:t>f</a:t>
            </a:r>
          </a:p>
        </p:txBody>
      </p:sp>
      <p:sp>
        <p:nvSpPr>
          <p:cNvPr id="30" name="TextBox 29"/>
          <p:cNvSpPr txBox="1"/>
          <p:nvPr/>
        </p:nvSpPr>
        <p:spPr>
          <a:xfrm>
            <a:off x="5435600" y="1300480"/>
            <a:ext cx="3281680" cy="646331"/>
          </a:xfrm>
          <a:prstGeom prst="rect">
            <a:avLst/>
          </a:prstGeom>
          <a:noFill/>
        </p:spPr>
        <p:txBody>
          <a:bodyPr wrap="square" rtlCol="0">
            <a:spAutoFit/>
          </a:bodyPr>
          <a:lstStyle/>
          <a:p>
            <a:r>
              <a:rPr lang="en-US" dirty="0"/>
              <a:t>We can score genes based on how much they influence PC1.</a:t>
            </a:r>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1739956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99945"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138986"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44956" y="1720393"/>
            <a:ext cx="4988561" cy="646331"/>
          </a:xfrm>
          <a:prstGeom prst="rect">
            <a:avLst/>
          </a:prstGeom>
          <a:noFill/>
        </p:spPr>
        <p:txBody>
          <a:bodyPr wrap="square" rtlCol="0">
            <a:spAutoFit/>
          </a:bodyPr>
          <a:lstStyle/>
          <a:p>
            <a:r>
              <a:rPr lang="en-US" dirty="0"/>
              <a:t>The length and direction of PC1 is mostly determined by the circled genes.</a:t>
            </a:r>
          </a:p>
        </p:txBody>
      </p:sp>
      <p:sp>
        <p:nvSpPr>
          <p:cNvPr id="23" name="Oval 22"/>
          <p:cNvSpPr/>
          <p:nvPr/>
        </p:nvSpPr>
        <p:spPr>
          <a:xfrm>
            <a:off x="3684825" y="2643909"/>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176853" y="3910551"/>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770299" y="2881405"/>
            <a:ext cx="543989" cy="369332"/>
          </a:xfrm>
          <a:prstGeom prst="rect">
            <a:avLst/>
          </a:prstGeom>
          <a:noFill/>
        </p:spPr>
        <p:txBody>
          <a:bodyPr wrap="none" rtlCol="0">
            <a:spAutoFit/>
          </a:bodyPr>
          <a:lstStyle/>
          <a:p>
            <a:r>
              <a:rPr lang="en-US" dirty="0"/>
              <a:t>PC1</a:t>
            </a:r>
          </a:p>
        </p:txBody>
      </p:sp>
      <p:graphicFrame>
        <p:nvGraphicFramePr>
          <p:cNvPr id="24" name="Table 23"/>
          <p:cNvGraphicFramePr>
            <a:graphicFrameLocks noGrp="1"/>
          </p:cNvGraphicFramePr>
          <p:nvPr>
            <p:extLst>
              <p:ext uri="{D42A27DB-BD31-4B8C-83A1-F6EECF244321}">
                <p14:modId xmlns:p14="http://schemas.microsoft.com/office/powerpoint/2010/main" val="3334798191"/>
              </p:ext>
            </p:extLst>
          </p:nvPr>
        </p:nvGraphicFramePr>
        <p:xfrm>
          <a:off x="5552437" y="2099420"/>
          <a:ext cx="3322326" cy="3235960"/>
        </p:xfrm>
        <a:graphic>
          <a:graphicData uri="http://schemas.openxmlformats.org/drawingml/2006/table">
            <a:tbl>
              <a:tblPr firstRow="1" bandRow="1">
                <a:tableStyleId>{7E9639D4-E3E2-4D34-9284-5A2195B3D0D7}</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PC1</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low</a:t>
                      </a:r>
                    </a:p>
                  </a:txBody>
                  <a:tcPr/>
                </a:tc>
                <a:tc>
                  <a:txBody>
                    <a:bodyPr/>
                    <a:lstStyle/>
                    <a:p>
                      <a:r>
                        <a:rPr lang="en-US" dirty="0"/>
                        <a:t>0.5</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low</a:t>
                      </a:r>
                    </a:p>
                  </a:txBody>
                  <a:tcPr/>
                </a:tc>
                <a:tc>
                  <a:txBody>
                    <a:bodyPr/>
                    <a:lstStyle/>
                    <a:p>
                      <a:r>
                        <a:rPr lang="en-US" dirty="0"/>
                        <a:t>3</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high</a:t>
                      </a:r>
                    </a:p>
                  </a:txBody>
                  <a:tcPr/>
                </a:tc>
                <a:tc>
                  <a:txBody>
                    <a:bodyPr/>
                    <a:lstStyle/>
                    <a:p>
                      <a:r>
                        <a:rPr lang="en-US" dirty="0"/>
                        <a:t>13</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high</a:t>
                      </a:r>
                    </a:p>
                  </a:txBody>
                  <a:tcPr/>
                </a:tc>
                <a:tc>
                  <a:txBody>
                    <a:bodyPr/>
                    <a:lstStyle/>
                    <a:p>
                      <a:r>
                        <a:rPr lang="en-US" dirty="0"/>
                        <a:t>-14</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28" name="TextBox 27"/>
          <p:cNvSpPr txBox="1"/>
          <p:nvPr/>
        </p:nvSpPr>
        <p:spPr>
          <a:xfrm>
            <a:off x="5745238" y="928469"/>
            <a:ext cx="2936723" cy="646331"/>
          </a:xfrm>
          <a:prstGeom prst="rect">
            <a:avLst/>
          </a:prstGeom>
          <a:noFill/>
        </p:spPr>
        <p:txBody>
          <a:bodyPr wrap="square" rtlCol="0">
            <a:spAutoFit/>
          </a:bodyPr>
          <a:lstStyle/>
          <a:p>
            <a:r>
              <a:rPr lang="en-US" dirty="0"/>
              <a:t>Some genes have more influence on PC1 than others. </a:t>
            </a:r>
          </a:p>
        </p:txBody>
      </p:sp>
      <p:cxnSp>
        <p:nvCxnSpPr>
          <p:cNvPr id="30" name="Straight Arrow Connector 29"/>
          <p:cNvCxnSpPr/>
          <p:nvPr/>
        </p:nvCxnSpPr>
        <p:spPr>
          <a:xfrm>
            <a:off x="7213600" y="1574800"/>
            <a:ext cx="0" cy="426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7721600" y="1720393"/>
            <a:ext cx="1341120" cy="408096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1666569" y="3261543"/>
            <a:ext cx="305943" cy="369332"/>
          </a:xfrm>
          <a:prstGeom prst="rect">
            <a:avLst/>
          </a:prstGeom>
          <a:noFill/>
        </p:spPr>
        <p:txBody>
          <a:bodyPr wrap="none" rtlCol="0">
            <a:spAutoFit/>
          </a:bodyPr>
          <a:lstStyle/>
          <a:p>
            <a:r>
              <a:rPr lang="en-US" dirty="0"/>
              <a:t>b</a:t>
            </a:r>
          </a:p>
        </p:txBody>
      </p:sp>
      <p:sp>
        <p:nvSpPr>
          <p:cNvPr id="32" name="TextBox 31"/>
          <p:cNvSpPr txBox="1"/>
          <p:nvPr/>
        </p:nvSpPr>
        <p:spPr>
          <a:xfrm>
            <a:off x="2536745" y="3117517"/>
            <a:ext cx="282274" cy="369332"/>
          </a:xfrm>
          <a:prstGeom prst="rect">
            <a:avLst/>
          </a:prstGeom>
          <a:noFill/>
        </p:spPr>
        <p:txBody>
          <a:bodyPr wrap="none" rtlCol="0">
            <a:spAutoFit/>
          </a:bodyPr>
          <a:lstStyle/>
          <a:p>
            <a:r>
              <a:rPr lang="en-US" dirty="0"/>
              <a:t>c</a:t>
            </a:r>
          </a:p>
        </p:txBody>
      </p:sp>
      <p:sp>
        <p:nvSpPr>
          <p:cNvPr id="33" name="TextBox 32"/>
          <p:cNvSpPr txBox="1"/>
          <p:nvPr/>
        </p:nvSpPr>
        <p:spPr>
          <a:xfrm>
            <a:off x="3365951" y="4271177"/>
            <a:ext cx="305943" cy="369332"/>
          </a:xfrm>
          <a:prstGeom prst="rect">
            <a:avLst/>
          </a:prstGeom>
          <a:noFill/>
        </p:spPr>
        <p:txBody>
          <a:bodyPr wrap="none" rtlCol="0">
            <a:spAutoFit/>
          </a:bodyPr>
          <a:lstStyle/>
          <a:p>
            <a:r>
              <a:rPr lang="en-US" dirty="0"/>
              <a:t>d</a:t>
            </a:r>
          </a:p>
        </p:txBody>
      </p:sp>
      <p:sp>
        <p:nvSpPr>
          <p:cNvPr id="34" name="TextBox 33"/>
          <p:cNvSpPr txBox="1"/>
          <p:nvPr/>
        </p:nvSpPr>
        <p:spPr>
          <a:xfrm>
            <a:off x="4353277" y="2703901"/>
            <a:ext cx="299519" cy="369332"/>
          </a:xfrm>
          <a:prstGeom prst="rect">
            <a:avLst/>
          </a:prstGeom>
          <a:noFill/>
        </p:spPr>
        <p:txBody>
          <a:bodyPr wrap="none" rtlCol="0">
            <a:spAutoFit/>
          </a:bodyPr>
          <a:lstStyle/>
          <a:p>
            <a:r>
              <a:rPr lang="en-US" dirty="0"/>
              <a:t>a</a:t>
            </a:r>
          </a:p>
        </p:txBody>
      </p:sp>
      <p:sp>
        <p:nvSpPr>
          <p:cNvPr id="35" name="TextBox 34"/>
          <p:cNvSpPr txBox="1"/>
          <p:nvPr/>
        </p:nvSpPr>
        <p:spPr>
          <a:xfrm>
            <a:off x="344956" y="4597399"/>
            <a:ext cx="261610" cy="369332"/>
          </a:xfrm>
          <a:prstGeom prst="rect">
            <a:avLst/>
          </a:prstGeom>
          <a:noFill/>
        </p:spPr>
        <p:txBody>
          <a:bodyPr wrap="none" rtlCol="0">
            <a:spAutoFit/>
          </a:bodyPr>
          <a:lstStyle/>
          <a:p>
            <a:r>
              <a:rPr lang="en-US" dirty="0"/>
              <a:t>f</a:t>
            </a:r>
          </a:p>
        </p:txBody>
      </p:sp>
      <p:sp>
        <p:nvSpPr>
          <p:cNvPr id="4" name="Footer Placeholder 3"/>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3956538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99945"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138986"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44956" y="1720393"/>
            <a:ext cx="4988561" cy="646331"/>
          </a:xfrm>
          <a:prstGeom prst="rect">
            <a:avLst/>
          </a:prstGeom>
          <a:noFill/>
        </p:spPr>
        <p:txBody>
          <a:bodyPr wrap="square" rtlCol="0">
            <a:spAutoFit/>
          </a:bodyPr>
          <a:lstStyle/>
          <a:p>
            <a:r>
              <a:rPr lang="en-US" dirty="0"/>
              <a:t>The length and direction of PC1 is mostly determined by the circled genes.</a:t>
            </a:r>
          </a:p>
        </p:txBody>
      </p:sp>
      <p:sp>
        <p:nvSpPr>
          <p:cNvPr id="23" name="Oval 22"/>
          <p:cNvSpPr/>
          <p:nvPr/>
        </p:nvSpPr>
        <p:spPr>
          <a:xfrm>
            <a:off x="3684825" y="2643909"/>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176853" y="3910551"/>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770299" y="2881405"/>
            <a:ext cx="543989" cy="369332"/>
          </a:xfrm>
          <a:prstGeom prst="rect">
            <a:avLst/>
          </a:prstGeom>
          <a:noFill/>
        </p:spPr>
        <p:txBody>
          <a:bodyPr wrap="none" rtlCol="0">
            <a:spAutoFit/>
          </a:bodyPr>
          <a:lstStyle/>
          <a:p>
            <a:r>
              <a:rPr lang="en-US" dirty="0"/>
              <a:t>PC1</a:t>
            </a:r>
          </a:p>
        </p:txBody>
      </p:sp>
      <p:graphicFrame>
        <p:nvGraphicFramePr>
          <p:cNvPr id="24" name="Table 23"/>
          <p:cNvGraphicFramePr>
            <a:graphicFrameLocks noGrp="1"/>
          </p:cNvGraphicFramePr>
          <p:nvPr>
            <p:extLst>
              <p:ext uri="{D42A27DB-BD31-4B8C-83A1-F6EECF244321}">
                <p14:modId xmlns:p14="http://schemas.microsoft.com/office/powerpoint/2010/main" val="2946432892"/>
              </p:ext>
            </p:extLst>
          </p:nvPr>
        </p:nvGraphicFramePr>
        <p:xfrm>
          <a:off x="5552437" y="2099420"/>
          <a:ext cx="3322326" cy="3235960"/>
        </p:xfrm>
        <a:graphic>
          <a:graphicData uri="http://schemas.openxmlformats.org/drawingml/2006/table">
            <a:tbl>
              <a:tblPr firstRow="1" bandRow="1">
                <a:tableStyleId>{7E9639D4-E3E2-4D34-9284-5A2195B3D0D7}</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PC1</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low</a:t>
                      </a:r>
                    </a:p>
                  </a:txBody>
                  <a:tcPr/>
                </a:tc>
                <a:tc>
                  <a:txBody>
                    <a:bodyPr/>
                    <a:lstStyle/>
                    <a:p>
                      <a:r>
                        <a:rPr lang="en-US" dirty="0"/>
                        <a:t>0.5</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high</a:t>
                      </a:r>
                    </a:p>
                  </a:txBody>
                  <a:tcPr/>
                </a:tc>
                <a:tc>
                  <a:txBody>
                    <a:bodyPr/>
                    <a:lstStyle/>
                    <a:p>
                      <a:r>
                        <a:rPr lang="en-US" dirty="0"/>
                        <a:t>13</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high</a:t>
                      </a:r>
                    </a:p>
                  </a:txBody>
                  <a:tcPr/>
                </a:tc>
                <a:tc>
                  <a:txBody>
                    <a:bodyPr/>
                    <a:lstStyle/>
                    <a:p>
                      <a:r>
                        <a:rPr lang="en-US" dirty="0"/>
                        <a:t>-14</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28" name="TextBox 27"/>
          <p:cNvSpPr txBox="1"/>
          <p:nvPr/>
        </p:nvSpPr>
        <p:spPr>
          <a:xfrm>
            <a:off x="5745238" y="928469"/>
            <a:ext cx="2936723" cy="646331"/>
          </a:xfrm>
          <a:prstGeom prst="rect">
            <a:avLst/>
          </a:prstGeom>
          <a:noFill/>
        </p:spPr>
        <p:txBody>
          <a:bodyPr wrap="square" rtlCol="0">
            <a:spAutoFit/>
          </a:bodyPr>
          <a:lstStyle/>
          <a:p>
            <a:r>
              <a:rPr lang="en-US" dirty="0"/>
              <a:t>Some genes have more influence on PC1 than others. </a:t>
            </a:r>
          </a:p>
        </p:txBody>
      </p:sp>
      <p:cxnSp>
        <p:nvCxnSpPr>
          <p:cNvPr id="30" name="Straight Arrow Connector 29"/>
          <p:cNvCxnSpPr/>
          <p:nvPr/>
        </p:nvCxnSpPr>
        <p:spPr>
          <a:xfrm>
            <a:off x="7213600" y="1574800"/>
            <a:ext cx="0" cy="426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7508240" y="5103888"/>
            <a:ext cx="335280" cy="616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878161" y="5689600"/>
            <a:ext cx="4265840" cy="923330"/>
          </a:xfrm>
          <a:prstGeom prst="rect">
            <a:avLst/>
          </a:prstGeom>
          <a:noFill/>
        </p:spPr>
        <p:txBody>
          <a:bodyPr wrap="square" rtlCol="0">
            <a:spAutoFit/>
          </a:bodyPr>
          <a:lstStyle/>
          <a:p>
            <a:r>
              <a:rPr lang="en-US" dirty="0"/>
              <a:t>Genes with little influence on PC1 get values close to zero, and genes with more influence get numbers further from zero.</a:t>
            </a:r>
          </a:p>
        </p:txBody>
      </p:sp>
      <p:sp>
        <p:nvSpPr>
          <p:cNvPr id="31" name="TextBox 30"/>
          <p:cNvSpPr txBox="1"/>
          <p:nvPr/>
        </p:nvSpPr>
        <p:spPr>
          <a:xfrm>
            <a:off x="1666569" y="3261543"/>
            <a:ext cx="305943" cy="369332"/>
          </a:xfrm>
          <a:prstGeom prst="rect">
            <a:avLst/>
          </a:prstGeom>
          <a:noFill/>
        </p:spPr>
        <p:txBody>
          <a:bodyPr wrap="none" rtlCol="0">
            <a:spAutoFit/>
          </a:bodyPr>
          <a:lstStyle/>
          <a:p>
            <a:r>
              <a:rPr lang="en-US" dirty="0"/>
              <a:t>b</a:t>
            </a:r>
          </a:p>
        </p:txBody>
      </p:sp>
      <p:sp>
        <p:nvSpPr>
          <p:cNvPr id="32" name="TextBox 31"/>
          <p:cNvSpPr txBox="1"/>
          <p:nvPr/>
        </p:nvSpPr>
        <p:spPr>
          <a:xfrm>
            <a:off x="2536745" y="3117517"/>
            <a:ext cx="282274" cy="369332"/>
          </a:xfrm>
          <a:prstGeom prst="rect">
            <a:avLst/>
          </a:prstGeom>
          <a:noFill/>
        </p:spPr>
        <p:txBody>
          <a:bodyPr wrap="none" rtlCol="0">
            <a:spAutoFit/>
          </a:bodyPr>
          <a:lstStyle/>
          <a:p>
            <a:r>
              <a:rPr lang="en-US" dirty="0"/>
              <a:t>c</a:t>
            </a:r>
          </a:p>
        </p:txBody>
      </p:sp>
      <p:sp>
        <p:nvSpPr>
          <p:cNvPr id="34" name="TextBox 33"/>
          <p:cNvSpPr txBox="1"/>
          <p:nvPr/>
        </p:nvSpPr>
        <p:spPr>
          <a:xfrm>
            <a:off x="3365951" y="4271177"/>
            <a:ext cx="305943" cy="369332"/>
          </a:xfrm>
          <a:prstGeom prst="rect">
            <a:avLst/>
          </a:prstGeom>
          <a:noFill/>
        </p:spPr>
        <p:txBody>
          <a:bodyPr wrap="none" rtlCol="0">
            <a:spAutoFit/>
          </a:bodyPr>
          <a:lstStyle/>
          <a:p>
            <a:r>
              <a:rPr lang="en-US" dirty="0"/>
              <a:t>d</a:t>
            </a:r>
          </a:p>
        </p:txBody>
      </p:sp>
      <p:sp>
        <p:nvSpPr>
          <p:cNvPr id="36" name="TextBox 35"/>
          <p:cNvSpPr txBox="1"/>
          <p:nvPr/>
        </p:nvSpPr>
        <p:spPr>
          <a:xfrm>
            <a:off x="4353277" y="2703901"/>
            <a:ext cx="295236" cy="369332"/>
          </a:xfrm>
          <a:prstGeom prst="rect">
            <a:avLst/>
          </a:prstGeom>
          <a:noFill/>
        </p:spPr>
        <p:txBody>
          <a:bodyPr wrap="none" rtlCol="0">
            <a:spAutoFit/>
          </a:bodyPr>
          <a:lstStyle/>
          <a:p>
            <a:r>
              <a:rPr lang="en-US" dirty="0"/>
              <a:t>a</a:t>
            </a:r>
          </a:p>
        </p:txBody>
      </p:sp>
      <p:sp>
        <p:nvSpPr>
          <p:cNvPr id="37" name="TextBox 36"/>
          <p:cNvSpPr txBox="1"/>
          <p:nvPr/>
        </p:nvSpPr>
        <p:spPr>
          <a:xfrm>
            <a:off x="344956" y="4597399"/>
            <a:ext cx="261610" cy="369332"/>
          </a:xfrm>
          <a:prstGeom prst="rect">
            <a:avLst/>
          </a:prstGeom>
          <a:noFill/>
        </p:spPr>
        <p:txBody>
          <a:bodyPr wrap="none" rtlCol="0">
            <a:spAutoFit/>
          </a:bodyPr>
          <a:lstStyle/>
          <a:p>
            <a:r>
              <a:rPr lang="en-US" dirty="0"/>
              <a:t>f</a:t>
            </a:r>
          </a:p>
        </p:txBody>
      </p:sp>
      <p:sp>
        <p:nvSpPr>
          <p:cNvPr id="3" name="Footer Placeholder 2"/>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18103790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666569" y="3261543"/>
            <a:ext cx="305943" cy="369332"/>
          </a:xfrm>
          <a:prstGeom prst="rect">
            <a:avLst/>
          </a:prstGeom>
          <a:noFill/>
        </p:spPr>
        <p:txBody>
          <a:bodyPr wrap="none" rtlCol="0">
            <a:spAutoFit/>
          </a:bodyPr>
          <a:lstStyle/>
          <a:p>
            <a:r>
              <a:rPr lang="en-US" dirty="0"/>
              <a:t>b</a:t>
            </a:r>
          </a:p>
        </p:txBody>
      </p:sp>
      <p:sp>
        <p:nvSpPr>
          <p:cNvPr id="34" name="TextBox 33"/>
          <p:cNvSpPr txBox="1"/>
          <p:nvPr/>
        </p:nvSpPr>
        <p:spPr>
          <a:xfrm>
            <a:off x="2536745" y="3117517"/>
            <a:ext cx="282274" cy="369332"/>
          </a:xfrm>
          <a:prstGeom prst="rect">
            <a:avLst/>
          </a:prstGeom>
          <a:noFill/>
        </p:spPr>
        <p:txBody>
          <a:bodyPr wrap="none" rtlCol="0">
            <a:spAutoFit/>
          </a:bodyPr>
          <a:lstStyle/>
          <a:p>
            <a:r>
              <a:rPr lang="en-US" dirty="0"/>
              <a:t>c</a:t>
            </a:r>
          </a:p>
        </p:txBody>
      </p:sp>
      <p:sp>
        <p:nvSpPr>
          <p:cNvPr id="36" name="TextBox 35"/>
          <p:cNvSpPr txBox="1"/>
          <p:nvPr/>
        </p:nvSpPr>
        <p:spPr>
          <a:xfrm>
            <a:off x="3365951" y="4271177"/>
            <a:ext cx="305943" cy="369332"/>
          </a:xfrm>
          <a:prstGeom prst="rect">
            <a:avLst/>
          </a:prstGeom>
          <a:noFill/>
        </p:spPr>
        <p:txBody>
          <a:bodyPr wrap="none" rtlCol="0">
            <a:spAutoFit/>
          </a:bodyPr>
          <a:lstStyle/>
          <a:p>
            <a:r>
              <a:rPr lang="en-US" dirty="0"/>
              <a:t>d</a:t>
            </a:r>
          </a:p>
        </p:txBody>
      </p:sp>
      <p:sp>
        <p:nvSpPr>
          <p:cNvPr id="37" name="TextBox 36"/>
          <p:cNvSpPr txBox="1"/>
          <p:nvPr/>
        </p:nvSpPr>
        <p:spPr>
          <a:xfrm>
            <a:off x="4353277" y="2703901"/>
            <a:ext cx="299519" cy="369332"/>
          </a:xfrm>
          <a:prstGeom prst="rect">
            <a:avLst/>
          </a:prstGeom>
          <a:noFill/>
        </p:spPr>
        <p:txBody>
          <a:bodyPr wrap="none" rtlCol="0">
            <a:spAutoFit/>
          </a:bodyPr>
          <a:lstStyle/>
          <a:p>
            <a:r>
              <a:rPr lang="en-US" dirty="0"/>
              <a:t>a</a:t>
            </a:r>
          </a:p>
        </p:txBody>
      </p:sp>
      <p:sp>
        <p:nvSpPr>
          <p:cNvPr id="38" name="TextBox 37"/>
          <p:cNvSpPr txBox="1"/>
          <p:nvPr/>
        </p:nvSpPr>
        <p:spPr>
          <a:xfrm>
            <a:off x="344956" y="4597399"/>
            <a:ext cx="261610" cy="369332"/>
          </a:xfrm>
          <a:prstGeom prst="rect">
            <a:avLst/>
          </a:prstGeom>
          <a:noFill/>
        </p:spPr>
        <p:txBody>
          <a:bodyPr wrap="none" rtlCol="0">
            <a:spAutoFit/>
          </a:bodyPr>
          <a:lstStyle/>
          <a:p>
            <a:r>
              <a:rPr lang="en-US" dirty="0"/>
              <a:t>f</a:t>
            </a:r>
          </a:p>
        </p:txBody>
      </p:sp>
      <p:grpSp>
        <p:nvGrpSpPr>
          <p:cNvPr id="22" name="Group 21"/>
          <p:cNvGrpSpPr/>
          <p:nvPr/>
        </p:nvGrpSpPr>
        <p:grpSpPr>
          <a:xfrm>
            <a:off x="199945"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138986"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3684825" y="2643909"/>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176853" y="3910551"/>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770299" y="2881405"/>
            <a:ext cx="543989" cy="369332"/>
          </a:xfrm>
          <a:prstGeom prst="rect">
            <a:avLst/>
          </a:prstGeom>
          <a:noFill/>
        </p:spPr>
        <p:txBody>
          <a:bodyPr wrap="none" rtlCol="0">
            <a:spAutoFit/>
          </a:bodyPr>
          <a:lstStyle/>
          <a:p>
            <a:r>
              <a:rPr lang="en-US" dirty="0"/>
              <a:t>PC1</a:t>
            </a:r>
          </a:p>
        </p:txBody>
      </p:sp>
      <p:graphicFrame>
        <p:nvGraphicFramePr>
          <p:cNvPr id="24" name="Table 23"/>
          <p:cNvGraphicFramePr>
            <a:graphicFrameLocks noGrp="1"/>
          </p:cNvGraphicFramePr>
          <p:nvPr>
            <p:extLst>
              <p:ext uri="{D42A27DB-BD31-4B8C-83A1-F6EECF244321}">
                <p14:modId xmlns:p14="http://schemas.microsoft.com/office/powerpoint/2010/main" val="388674195"/>
              </p:ext>
            </p:extLst>
          </p:nvPr>
        </p:nvGraphicFramePr>
        <p:xfrm>
          <a:off x="5552437" y="2099420"/>
          <a:ext cx="3322326" cy="3235960"/>
        </p:xfrm>
        <a:graphic>
          <a:graphicData uri="http://schemas.openxmlformats.org/drawingml/2006/table">
            <a:tbl>
              <a:tblPr firstRow="1" bandRow="1">
                <a:tableStyleId>{7E9639D4-E3E2-4D34-9284-5A2195B3D0D7}</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PC1</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low</a:t>
                      </a:r>
                    </a:p>
                  </a:txBody>
                  <a:tcPr/>
                </a:tc>
                <a:tc>
                  <a:txBody>
                    <a:bodyPr/>
                    <a:lstStyle/>
                    <a:p>
                      <a:r>
                        <a:rPr lang="en-US" dirty="0"/>
                        <a:t>0.5</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medium</a:t>
                      </a:r>
                    </a:p>
                  </a:txBody>
                  <a:tcPr/>
                </a:tc>
                <a:tc>
                  <a:txBody>
                    <a:bodyPr/>
                    <a:lstStyle/>
                    <a:p>
                      <a:r>
                        <a:rPr lang="en-US" dirty="0"/>
                        <a:t>3</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high</a:t>
                      </a:r>
                    </a:p>
                  </a:txBody>
                  <a:tcPr/>
                </a:tc>
                <a:tc>
                  <a:txBody>
                    <a:bodyPr/>
                    <a:lstStyle/>
                    <a:p>
                      <a:r>
                        <a:rPr lang="en-US" dirty="0"/>
                        <a:t>13</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high</a:t>
                      </a:r>
                    </a:p>
                  </a:txBody>
                  <a:tcPr/>
                </a:tc>
                <a:tc>
                  <a:txBody>
                    <a:bodyPr/>
                    <a:lstStyle/>
                    <a:p>
                      <a:r>
                        <a:rPr lang="en-US" dirty="0"/>
                        <a:t>-14</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28" name="TextBox 27"/>
          <p:cNvSpPr txBox="1"/>
          <p:nvPr/>
        </p:nvSpPr>
        <p:spPr>
          <a:xfrm>
            <a:off x="5745238" y="928469"/>
            <a:ext cx="2936723" cy="646331"/>
          </a:xfrm>
          <a:prstGeom prst="rect">
            <a:avLst/>
          </a:prstGeom>
          <a:noFill/>
        </p:spPr>
        <p:txBody>
          <a:bodyPr wrap="square" rtlCol="0">
            <a:spAutoFit/>
          </a:bodyPr>
          <a:lstStyle/>
          <a:p>
            <a:r>
              <a:rPr lang="en-US" dirty="0"/>
              <a:t>Some genes have more influence on PC1 than others. </a:t>
            </a:r>
          </a:p>
        </p:txBody>
      </p:sp>
      <p:cxnSp>
        <p:nvCxnSpPr>
          <p:cNvPr id="30" name="Straight Arrow Connector 29"/>
          <p:cNvCxnSpPr/>
          <p:nvPr/>
        </p:nvCxnSpPr>
        <p:spPr>
          <a:xfrm>
            <a:off x="7213600" y="1574800"/>
            <a:ext cx="0" cy="426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7508240" y="5103888"/>
            <a:ext cx="335280" cy="616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878161" y="5689600"/>
            <a:ext cx="4265840" cy="923330"/>
          </a:xfrm>
          <a:prstGeom prst="rect">
            <a:avLst/>
          </a:prstGeom>
          <a:noFill/>
        </p:spPr>
        <p:txBody>
          <a:bodyPr wrap="square" rtlCol="0">
            <a:spAutoFit/>
          </a:bodyPr>
          <a:lstStyle/>
          <a:p>
            <a:r>
              <a:rPr lang="en-US" dirty="0"/>
              <a:t>Genes with little influence on PC1 get values close to zero, and genes with more influence get numbers further from zero.</a:t>
            </a:r>
          </a:p>
        </p:txBody>
      </p:sp>
      <p:cxnSp>
        <p:nvCxnSpPr>
          <p:cNvPr id="4" name="Straight Arrow Connector 3"/>
          <p:cNvCxnSpPr/>
          <p:nvPr/>
        </p:nvCxnSpPr>
        <p:spPr>
          <a:xfrm flipH="1">
            <a:off x="609600" y="4742410"/>
            <a:ext cx="7040880" cy="0"/>
          </a:xfrm>
          <a:prstGeom prst="straightConnector1">
            <a:avLst/>
          </a:prstGeom>
          <a:ln w="57150" cmpd="sng">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flipV="1">
            <a:off x="4346610" y="2881405"/>
            <a:ext cx="3415630" cy="79310"/>
          </a:xfrm>
          <a:prstGeom prst="straightConnector1">
            <a:avLst/>
          </a:prstGeom>
          <a:ln w="57150" cmpd="sng">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86679" y="4887421"/>
            <a:ext cx="2498146" cy="923330"/>
          </a:xfrm>
          <a:prstGeom prst="rect">
            <a:avLst/>
          </a:prstGeom>
          <a:noFill/>
        </p:spPr>
        <p:txBody>
          <a:bodyPr wrap="square" rtlCol="0">
            <a:spAutoFit/>
          </a:bodyPr>
          <a:lstStyle/>
          <a:p>
            <a:r>
              <a:rPr lang="en-US" dirty="0"/>
              <a:t>Extreme genes on this end get large negative numbers…</a:t>
            </a:r>
          </a:p>
        </p:txBody>
      </p:sp>
      <p:sp>
        <p:nvSpPr>
          <p:cNvPr id="29" name="TextBox 28"/>
          <p:cNvSpPr txBox="1"/>
          <p:nvPr/>
        </p:nvSpPr>
        <p:spPr>
          <a:xfrm>
            <a:off x="3274507" y="1730739"/>
            <a:ext cx="2277930" cy="923330"/>
          </a:xfrm>
          <a:prstGeom prst="rect">
            <a:avLst/>
          </a:prstGeom>
          <a:noFill/>
        </p:spPr>
        <p:txBody>
          <a:bodyPr wrap="square" rtlCol="0">
            <a:spAutoFit/>
          </a:bodyPr>
          <a:lstStyle/>
          <a:p>
            <a:r>
              <a:rPr lang="en-US" dirty="0"/>
              <a:t>Extreme genes on this end get large positive numbers…</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37678563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99945"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138986"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rot="20520000">
            <a:off x="-31078" y="3130605"/>
            <a:ext cx="5025067" cy="463378"/>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770299" y="2881405"/>
            <a:ext cx="543989" cy="369332"/>
          </a:xfrm>
          <a:prstGeom prst="rect">
            <a:avLst/>
          </a:prstGeom>
          <a:noFill/>
        </p:spPr>
        <p:txBody>
          <a:bodyPr wrap="none" rtlCol="0">
            <a:spAutoFit/>
          </a:bodyPr>
          <a:lstStyle/>
          <a:p>
            <a:r>
              <a:rPr lang="en-US" dirty="0"/>
              <a:t>PC1</a:t>
            </a:r>
          </a:p>
        </p:txBody>
      </p:sp>
      <p:graphicFrame>
        <p:nvGraphicFramePr>
          <p:cNvPr id="24" name="Table 23"/>
          <p:cNvGraphicFramePr>
            <a:graphicFrameLocks noGrp="1"/>
          </p:cNvGraphicFramePr>
          <p:nvPr>
            <p:extLst>
              <p:ext uri="{D42A27DB-BD31-4B8C-83A1-F6EECF244321}">
                <p14:modId xmlns:p14="http://schemas.microsoft.com/office/powerpoint/2010/main" val="489414693"/>
              </p:ext>
            </p:extLst>
          </p:nvPr>
        </p:nvGraphicFramePr>
        <p:xfrm>
          <a:off x="5552437" y="2099420"/>
          <a:ext cx="3322326" cy="3235960"/>
        </p:xfrm>
        <a:graphic>
          <a:graphicData uri="http://schemas.openxmlformats.org/drawingml/2006/table">
            <a:tbl>
              <a:tblPr firstRow="1" bandRow="1">
                <a:tableStyleId>{17292A2E-F333-43FB-9621-5CBBE7FDCDCB}</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PC2</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medium</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high</a:t>
                      </a:r>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high</a:t>
                      </a:r>
                    </a:p>
                  </a:txBody>
                  <a:tcPr/>
                </a:tc>
                <a:tc>
                  <a:txBody>
                    <a:bodyPr/>
                    <a:lstStyle/>
                    <a:p>
                      <a:r>
                        <a:rPr lang="en-US" dirty="0"/>
                        <a:t>-12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low</a:t>
                      </a:r>
                    </a:p>
                  </a:txBody>
                  <a:tcPr/>
                </a:tc>
                <a:tc>
                  <a:txBody>
                    <a:bodyPr/>
                    <a:lstStyle/>
                    <a:p>
                      <a:r>
                        <a:rPr lang="en-US" dirty="0"/>
                        <a:t>-0.1</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cxnSp>
        <p:nvCxnSpPr>
          <p:cNvPr id="31" name="Straight Arrow Connector 30"/>
          <p:cNvCxnSpPr/>
          <p:nvPr/>
        </p:nvCxnSpPr>
        <p:spPr>
          <a:xfrm rot="20520000">
            <a:off x="2482735" y="33347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666569" y="3261543"/>
            <a:ext cx="305943" cy="369332"/>
          </a:xfrm>
          <a:prstGeom prst="rect">
            <a:avLst/>
          </a:prstGeom>
          <a:noFill/>
        </p:spPr>
        <p:txBody>
          <a:bodyPr wrap="none" rtlCol="0">
            <a:spAutoFit/>
          </a:bodyPr>
          <a:lstStyle/>
          <a:p>
            <a:r>
              <a:rPr lang="en-US" dirty="0"/>
              <a:t>b</a:t>
            </a:r>
          </a:p>
        </p:txBody>
      </p:sp>
      <p:sp>
        <p:nvSpPr>
          <p:cNvPr id="36" name="TextBox 35"/>
          <p:cNvSpPr txBox="1"/>
          <p:nvPr/>
        </p:nvSpPr>
        <p:spPr>
          <a:xfrm>
            <a:off x="2536745" y="3117517"/>
            <a:ext cx="282274" cy="369332"/>
          </a:xfrm>
          <a:prstGeom prst="rect">
            <a:avLst/>
          </a:prstGeom>
          <a:noFill/>
        </p:spPr>
        <p:txBody>
          <a:bodyPr wrap="none" rtlCol="0">
            <a:spAutoFit/>
          </a:bodyPr>
          <a:lstStyle/>
          <a:p>
            <a:r>
              <a:rPr lang="en-US" dirty="0"/>
              <a:t>c</a:t>
            </a:r>
          </a:p>
        </p:txBody>
      </p:sp>
      <p:sp>
        <p:nvSpPr>
          <p:cNvPr id="38" name="TextBox 37"/>
          <p:cNvSpPr txBox="1"/>
          <p:nvPr/>
        </p:nvSpPr>
        <p:spPr>
          <a:xfrm>
            <a:off x="4353277" y="2703901"/>
            <a:ext cx="299519" cy="369332"/>
          </a:xfrm>
          <a:prstGeom prst="rect">
            <a:avLst/>
          </a:prstGeom>
          <a:noFill/>
        </p:spPr>
        <p:txBody>
          <a:bodyPr wrap="none" rtlCol="0">
            <a:spAutoFit/>
          </a:bodyPr>
          <a:lstStyle/>
          <a:p>
            <a:r>
              <a:rPr lang="en-US" dirty="0"/>
              <a:t>a</a:t>
            </a:r>
          </a:p>
        </p:txBody>
      </p:sp>
      <p:sp>
        <p:nvSpPr>
          <p:cNvPr id="39" name="TextBox 38"/>
          <p:cNvSpPr txBox="1"/>
          <p:nvPr/>
        </p:nvSpPr>
        <p:spPr>
          <a:xfrm>
            <a:off x="344956" y="4597399"/>
            <a:ext cx="261610" cy="369332"/>
          </a:xfrm>
          <a:prstGeom prst="rect">
            <a:avLst/>
          </a:prstGeom>
          <a:noFill/>
        </p:spPr>
        <p:txBody>
          <a:bodyPr wrap="none" rtlCol="0">
            <a:spAutoFit/>
          </a:bodyPr>
          <a:lstStyle/>
          <a:p>
            <a:r>
              <a:rPr lang="en-US" dirty="0"/>
              <a:t>f</a:t>
            </a:r>
          </a:p>
        </p:txBody>
      </p:sp>
      <p:sp>
        <p:nvSpPr>
          <p:cNvPr id="40" name="Oval 39"/>
          <p:cNvSpPr/>
          <p:nvPr/>
        </p:nvSpPr>
        <p:spPr>
          <a:xfrm rot="20520000">
            <a:off x="283882" y="4248205"/>
            <a:ext cx="5025067" cy="463378"/>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3365951" y="4271177"/>
            <a:ext cx="305943" cy="369332"/>
          </a:xfrm>
          <a:prstGeom prst="rect">
            <a:avLst/>
          </a:prstGeom>
          <a:noFill/>
        </p:spPr>
        <p:txBody>
          <a:bodyPr wrap="none" rtlCol="0">
            <a:spAutoFit/>
          </a:bodyPr>
          <a:lstStyle/>
          <a:p>
            <a:r>
              <a:rPr lang="en-US" dirty="0"/>
              <a:t>d</a:t>
            </a:r>
          </a:p>
        </p:txBody>
      </p:sp>
      <p:sp>
        <p:nvSpPr>
          <p:cNvPr id="3" name="TextBox 2"/>
          <p:cNvSpPr txBox="1"/>
          <p:nvPr/>
        </p:nvSpPr>
        <p:spPr>
          <a:xfrm>
            <a:off x="1819541" y="2776049"/>
            <a:ext cx="543989" cy="369332"/>
          </a:xfrm>
          <a:prstGeom prst="rect">
            <a:avLst/>
          </a:prstGeom>
          <a:noFill/>
        </p:spPr>
        <p:txBody>
          <a:bodyPr wrap="none" rtlCol="0">
            <a:spAutoFit/>
          </a:bodyPr>
          <a:lstStyle/>
          <a:p>
            <a:r>
              <a:rPr lang="en-US" dirty="0"/>
              <a:t>PC2</a:t>
            </a:r>
          </a:p>
        </p:txBody>
      </p:sp>
      <p:sp>
        <p:nvSpPr>
          <p:cNvPr id="4" name="Title 3"/>
          <p:cNvSpPr>
            <a:spLocks noGrp="1"/>
          </p:cNvSpPr>
          <p:nvPr>
            <p:ph type="title"/>
          </p:nvPr>
        </p:nvSpPr>
        <p:spPr/>
        <p:txBody>
          <a:bodyPr>
            <a:normAutofit/>
          </a:bodyPr>
          <a:lstStyle/>
          <a:p>
            <a:r>
              <a:rPr lang="en-US" sz="3200" dirty="0"/>
              <a:t>Genes that influence PC2</a:t>
            </a:r>
          </a:p>
        </p:txBody>
      </p:sp>
      <p:sp>
        <p:nvSpPr>
          <p:cNvPr id="2" name="Footer Placeholder 1"/>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40221873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Our two Principle Components</a:t>
            </a:r>
          </a:p>
        </p:txBody>
      </p:sp>
      <p:graphicFrame>
        <p:nvGraphicFramePr>
          <p:cNvPr id="3" name="Table 2"/>
          <p:cNvGraphicFramePr>
            <a:graphicFrameLocks noGrp="1"/>
          </p:cNvGraphicFramePr>
          <p:nvPr>
            <p:extLst>
              <p:ext uri="{D42A27DB-BD31-4B8C-83A1-F6EECF244321}">
                <p14:modId xmlns:p14="http://schemas.microsoft.com/office/powerpoint/2010/main" val="1548169202"/>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PC1</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low</a:t>
                      </a:r>
                    </a:p>
                  </a:txBody>
                  <a:tcPr/>
                </a:tc>
                <a:tc>
                  <a:txBody>
                    <a:bodyPr/>
                    <a:lstStyle/>
                    <a:p>
                      <a:r>
                        <a:rPr lang="en-US" dirty="0"/>
                        <a:t>0.5</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high</a:t>
                      </a:r>
                    </a:p>
                  </a:txBody>
                  <a:tcPr/>
                </a:tc>
                <a:tc>
                  <a:txBody>
                    <a:bodyPr/>
                    <a:lstStyle/>
                    <a:p>
                      <a:r>
                        <a:rPr lang="en-US" dirty="0"/>
                        <a:t>13</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high</a:t>
                      </a:r>
                    </a:p>
                  </a:txBody>
                  <a:tcPr/>
                </a:tc>
                <a:tc>
                  <a:txBody>
                    <a:bodyPr/>
                    <a:lstStyle/>
                    <a:p>
                      <a:r>
                        <a:rPr lang="en-US" dirty="0"/>
                        <a:t>-14</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35179450"/>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extLst>
                    <a:ext uri="{9D8B030D-6E8A-4147-A177-3AD203B41FA5}">
                      <a16:colId xmlns:a16="http://schemas.microsoft.com/office/drawing/2014/main" val="20000"/>
                    </a:ext>
                  </a:extLst>
                </a:gridCol>
                <a:gridCol w="1107442">
                  <a:extLst>
                    <a:ext uri="{9D8B030D-6E8A-4147-A177-3AD203B41FA5}">
                      <a16:colId xmlns:a16="http://schemas.microsoft.com/office/drawing/2014/main" val="20001"/>
                    </a:ext>
                  </a:extLst>
                </a:gridCol>
                <a:gridCol w="1107442">
                  <a:extLst>
                    <a:ext uri="{9D8B030D-6E8A-4147-A177-3AD203B41FA5}">
                      <a16:colId xmlns:a16="http://schemas.microsoft.com/office/drawing/2014/main" val="20002"/>
                    </a:ext>
                  </a:extLst>
                </a:gridCol>
              </a:tblGrid>
              <a:tr h="370840">
                <a:tc>
                  <a:txBody>
                    <a:bodyPr/>
                    <a:lstStyle/>
                    <a:p>
                      <a:r>
                        <a:rPr lang="en-US" dirty="0"/>
                        <a:t>Gene</a:t>
                      </a:r>
                    </a:p>
                  </a:txBody>
                  <a:tcPr/>
                </a:tc>
                <a:tc>
                  <a:txBody>
                    <a:bodyPr/>
                    <a:lstStyle/>
                    <a:p>
                      <a:r>
                        <a:rPr lang="en-US" dirty="0"/>
                        <a:t>Influence on PC2</a:t>
                      </a:r>
                    </a:p>
                  </a:txBody>
                  <a:tcPr/>
                </a:tc>
                <a:tc>
                  <a:txBody>
                    <a:bodyPr/>
                    <a:lstStyle/>
                    <a:p>
                      <a:r>
                        <a:rPr lang="en-US" dirty="0"/>
                        <a:t>In numbers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medium</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high</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high</a:t>
                      </a:r>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high</a:t>
                      </a:r>
                    </a:p>
                  </a:txBody>
                  <a:tcPr/>
                </a:tc>
                <a:tc>
                  <a:txBody>
                    <a:bodyPr/>
                    <a:lstStyle/>
                    <a:p>
                      <a:r>
                        <a:rPr lang="en-US" dirty="0"/>
                        <a:t>-12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low</a:t>
                      </a:r>
                    </a:p>
                  </a:txBody>
                  <a:tcPr/>
                </a:tc>
                <a:tc>
                  <a:txBody>
                    <a:bodyPr/>
                    <a:lstStyle/>
                    <a:p>
                      <a:r>
                        <a:rPr lang="en-US" dirty="0"/>
                        <a:t>0.2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low</a:t>
                      </a:r>
                    </a:p>
                  </a:txBody>
                  <a:tcPr/>
                </a:tc>
                <a:tc>
                  <a:txBody>
                    <a:bodyPr/>
                    <a:lstStyle/>
                    <a:p>
                      <a:r>
                        <a:rPr lang="en-US" dirty="0"/>
                        <a:t>-0.1</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a:t>PC1</a:t>
            </a:r>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a:t>PC2</a:t>
            </a:r>
          </a:p>
        </p:txBody>
      </p:sp>
      <p:sp>
        <p:nvSpPr>
          <p:cNvPr id="7" name="Footer Placeholder 6"/>
          <p:cNvSpPr>
            <a:spLocks noGrp="1"/>
          </p:cNvSpPr>
          <p:nvPr>
            <p:ph type="ftr" sz="quarter" idx="11"/>
          </p:nvPr>
        </p:nvSpPr>
        <p:spPr/>
        <p:txBody>
          <a:bodyPr/>
          <a:lstStyle/>
          <a:p>
            <a:r>
              <a:rPr lang="en-US"/>
              <a:t>StatQuest: PCA Clearly Explained, by Joshua Starmer, www.seqquest.com</a:t>
            </a:r>
          </a:p>
        </p:txBody>
      </p:sp>
    </p:spTree>
    <p:extLst>
      <p:ext uri="{BB962C8B-B14F-4D97-AF65-F5344CB8AC3E}">
        <p14:creationId xmlns:p14="http://schemas.microsoft.com/office/powerpoint/2010/main" val="4112414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5926</TotalTime>
  <Words>7237</Words>
  <Application>Microsoft Office PowerPoint</Application>
  <PresentationFormat>On-screen Show (4:3)</PresentationFormat>
  <Paragraphs>2042</Paragraphs>
  <Slides>126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126</vt:i4>
      </vt:variant>
    </vt:vector>
  </HeadingPairs>
  <TitlesOfParts>
    <vt:vector size="129" baseType="lpstr">
      <vt:lpstr>Arial</vt:lpstr>
      <vt:lpstr>Calibri</vt:lpstr>
      <vt:lpstr>Office Theme</vt:lpstr>
      <vt:lpstr>PowerPoint Presentation</vt:lpstr>
      <vt:lpstr>PowerPoint Presentation</vt:lpstr>
      <vt:lpstr>PowerPoint Presentation</vt:lpstr>
      <vt:lpstr>PowerPoint Presentation</vt:lpstr>
      <vt:lpstr>StatQuest!!!   </vt:lpstr>
      <vt:lpstr>StatQuest!!!  Principal Component Analysis (PCA)</vt:lpstr>
      <vt:lpstr>Let’s start with an example of Principal Component Analysis (PCA) in action…</vt:lpstr>
      <vt:lpstr>This PCA plot shows clusters of cell types.</vt:lpstr>
      <vt:lpstr>This PCA plot shows clusters of cell types.</vt:lpstr>
      <vt:lpstr>This PCA plot shows clusters of cell types.</vt:lpstr>
      <vt:lpstr>This PCA plot shows clusters of cell types.</vt:lpstr>
      <vt:lpstr>This PCA plot shows clusters of cell types.</vt:lpstr>
      <vt:lpstr>Background: An Introduction to Dimensions</vt:lpstr>
      <vt:lpstr>Background: An Introduction to Dimensions</vt:lpstr>
      <vt:lpstr>Background: An Introduction to Dimensions</vt:lpstr>
      <vt:lpstr>1-Dimension (1-D) = a number line</vt:lpstr>
      <vt:lpstr>1-Dimension (1-D) = a number line</vt:lpstr>
      <vt:lpstr>1-Dimension (1-D) = a number line</vt:lpstr>
      <vt:lpstr>1-Dimension (1-D) = a number line</vt:lpstr>
      <vt:lpstr>1-Dimension (1-D) = a number line</vt:lpstr>
      <vt:lpstr>1-Dimension (1-D) = a number line</vt:lpstr>
      <vt:lpstr>1-Dimension (1-D) = a number line</vt:lpstr>
      <vt:lpstr>1-Dimension (1-D) = a number line</vt:lpstr>
      <vt:lpstr>2-D (a normal graph)</vt:lpstr>
      <vt:lpstr>2-D (a normal graph)</vt:lpstr>
      <vt:lpstr>2-D (a normal graph)</vt:lpstr>
      <vt:lpstr>2-D (a normal graph)</vt:lpstr>
      <vt:lpstr>2-D (a normal graph)</vt:lpstr>
      <vt:lpstr>2-D (a normal graph)</vt:lpstr>
      <vt:lpstr>2-D (a normal graph)</vt:lpstr>
      <vt:lpstr>2-D (a normal graph)</vt:lpstr>
      <vt:lpstr>3-D (a fancy graph that has depth)</vt:lpstr>
      <vt:lpstr>3-D (a fancy graph that has depth)</vt:lpstr>
      <vt:lpstr>3-D (a fancy graph that has depth)</vt:lpstr>
      <vt:lpstr>3-D (a fancy graph that has depth)</vt:lpstr>
      <vt:lpstr>3-D (a fancy graph that has depth)</vt:lpstr>
      <vt:lpstr>3-D (a fancy graph that has depth)</vt:lpstr>
      <vt:lpstr>3-D (a fancy graph that has depth)</vt:lpstr>
      <vt:lpstr>Dimensions So Far…</vt:lpstr>
      <vt:lpstr>Dimensions So Far…</vt:lpstr>
      <vt:lpstr>Dimensions So Far…</vt:lpstr>
      <vt:lpstr>Dimensions So Far…</vt:lpstr>
      <vt:lpstr>Dimensions So Far…</vt:lpstr>
      <vt:lpstr>Dimensions So Far…</vt:lpstr>
      <vt:lpstr>Dimensions So Far…</vt:lpstr>
      <vt:lpstr>Back to 2 Cells (and 2 Dimensions)</vt:lpstr>
      <vt:lpstr>Hypothetically Speaking… what if we had 2-cell data that looked like this:</vt:lpstr>
      <vt:lpstr>Hypothetically Speaking… what if we had 2-cell data that looked like this:</vt:lpstr>
      <vt:lpstr>Hypothetically Speaking… what if we had 2-cell data that looked like this:</vt:lpstr>
      <vt:lpstr>Hypothetically Speaking… what if we had 2-cell data that looked like this:</vt:lpstr>
      <vt:lpstr>Hypothetically Speaking… what if we had 2-cell data that looked like this:</vt:lpstr>
      <vt:lpstr>One more example: TV and Movies</vt:lpstr>
      <vt:lpstr>Summary of Dimensions</vt:lpstr>
      <vt:lpstr>What does all of this have to do with PCA?</vt:lpstr>
      <vt:lpstr>A PCA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General ideas so far…</vt:lpstr>
      <vt:lpstr>General ideas so far…</vt:lpstr>
      <vt:lpstr>General ideas so far…</vt:lpstr>
      <vt:lpstr>General ideas so far…</vt:lpstr>
      <vt:lpstr>What if we had 3 cells?</vt:lpstr>
      <vt:lpstr>What if we had 3 cells?</vt:lpstr>
      <vt:lpstr>What if we had 3 cells?</vt:lpstr>
      <vt:lpstr>What if we had 3 cells?</vt:lpstr>
      <vt:lpstr>What if we had 4 cells?</vt:lpstr>
      <vt:lpstr>What if we had 4 cells?</vt:lpstr>
      <vt:lpstr>What if we had 4 cells?</vt:lpstr>
      <vt:lpstr>What if we had 4 cells?</vt:lpstr>
      <vt:lpstr>What if we had 4 cells?</vt:lpstr>
      <vt:lpstr>What if we had 4 cells?</vt:lpstr>
      <vt:lpstr>Examples of PCs</vt:lpstr>
      <vt:lpstr>Examples of PCs</vt:lpstr>
      <vt:lpstr>Examples of PCs</vt:lpstr>
      <vt:lpstr>Hooray!  We know what the X and Y axis are in this figure!!!</vt:lpstr>
      <vt:lpstr>Hooray!  We know what the X and Y axis are in this figure!!!</vt:lpstr>
      <vt:lpstr>But this is a plot of cells, not genes?  How do we plot cells?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Genes that influence PC2</vt:lpstr>
      <vt:lpstr>Our two Principle Components</vt:lpstr>
      <vt:lpstr>Using the two Principle Components to plot cells Combining the read counts for all genes in a cell to get a single value.</vt:lpstr>
      <vt:lpstr>Using the two Principle Components to plot cells Combining the read counts for all genes in a cell to get a single value.</vt:lpstr>
      <vt:lpstr>Using the two Principle Components to plot cells Combining the read counts for all genes in a cell to get a single value.</vt:lpstr>
      <vt:lpstr>Using the two Principle Components to plot cells Combining the read counts for all genes in a cell to get a single value.</vt:lpstr>
      <vt:lpstr>Using the two Principle Components to plot cells Combining the read counts for all genes in a cell to get a single value.</vt:lpstr>
      <vt:lpstr>Using the two Principle Components to plot cells Combining the read counts for all genes in a cell to get a single value.</vt:lpstr>
      <vt:lpstr>Using the two Principle Components to plot cells Combining the read counts for all genes in a cell to get a single value.</vt:lpstr>
      <vt:lpstr>Using the two Principle Components to plot cells Combining the read counts for all genes in a cell to get a single value.</vt:lpstr>
      <vt:lpstr>Using the two Principle Components to plot cells Combining the read counts for all genes in a cell to get a single value.</vt:lpstr>
      <vt:lpstr>PowerPoint Presentation</vt:lpstr>
      <vt:lpstr>PowerPoint Presentation</vt:lpstr>
      <vt:lpstr>PowerPoint Presentation</vt:lpstr>
      <vt:lpstr>PowerPoint Presentation</vt:lpstr>
      <vt:lpstr>PowerPoint Presentation</vt:lpstr>
      <vt:lpstr>PowerPoint Presentation</vt:lpstr>
      <vt:lpstr>Hooray!  We know how they plotted all of the cells!!!</vt:lpstr>
      <vt:lpstr>General ideas so far…</vt:lpstr>
      <vt:lpstr>General ideas so far…</vt:lpstr>
      <vt:lpstr>General ideas so far…</vt:lpstr>
      <vt:lpstr>But wait, there’s more!!!</vt:lpstr>
      <vt:lpstr>How to identify key genes.</vt:lpstr>
      <vt:lpstr>How to identify key genes.</vt:lpstr>
      <vt:lpstr>How to identify key genes.</vt:lpstr>
      <vt:lpstr>But wait, there’s even more?</vt:lpstr>
      <vt:lpstr>Diagnostics – how to tell if your PCA is worth anything.</vt:lpstr>
      <vt:lpstr>Terminology Alert!!</vt:lpstr>
      <vt:lpstr>Terminology Alert!!</vt:lpstr>
    </vt:vector>
  </TitlesOfParts>
  <Company>Magnuson 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Stats Chat!!!</dc:title>
  <dc:creator>Josh Starmer</dc:creator>
  <cp:lastModifiedBy>Shreyans Jain</cp:lastModifiedBy>
  <cp:revision>106</cp:revision>
  <dcterms:created xsi:type="dcterms:W3CDTF">2014-08-13T12:45:31Z</dcterms:created>
  <dcterms:modified xsi:type="dcterms:W3CDTF">2017-11-16T20:27:13Z</dcterms:modified>
</cp:coreProperties>
</file>