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Montserrat"/>
      <p:regular r:id="rId28"/>
      <p:bold r:id="rId29"/>
      <p:italic r:id="rId30"/>
      <p:boldItalic r:id="rId31"/>
    </p:embeddedFont>
    <p:embeddedFont>
      <p:font typeface="Lato"/>
      <p:regular r:id="rId32"/>
      <p:bold r:id="rId33"/>
      <p:italic r:id="rId34"/>
      <p:boldItalic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Montserrat-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Oswald-bold.fntdata"/><Relationship Id="rId14" Type="http://schemas.openxmlformats.org/officeDocument/2006/relationships/slide" Target="slides/slide9.xml"/><Relationship Id="rId36" Type="http://schemas.openxmlformats.org/officeDocument/2006/relationships/font" Target="fonts/Oswa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7714b7f5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7714b7f5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b7f300cb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b7f300cb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7714b7f5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7714b7f5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7714b7f5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7714b7f5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7714b7f5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7714b7f5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b7f300c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b7f300c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b7f300cb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b7f300cb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7714b7f5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7714b7f5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7714b7f5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7714b7f5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7714b7f5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7714b7f5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7714b7f5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7714b7f5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7714b7f5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7714b7f5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7714b7f5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7714b7f5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7714b7f5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7714b7f5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7714b7f5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7714b7f5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7714b7f5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7714b7f5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hyperlink" Target="https://slideplayer.com/17158517/99/images/slide_1.jp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hyperlink" Target="https://medium.com/ai-techsystems/predictive-maintenance-a257a1645a14" TargetMode="External"/><Relationship Id="rId6" Type="http://schemas.openxmlformats.org/officeDocument/2006/relationships/hyperlink" Target="https://research.aimultiple.com/predictive-maintenance-tool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hyperlink" Target="https://www.ceerisk.com/site/services/forensic-engineering/mechanical-failur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265325"/>
            <a:ext cx="5017500" cy="197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400"/>
              <a:t>Prediction of</a:t>
            </a:r>
            <a:endParaRPr sz="3400"/>
          </a:p>
          <a:p>
            <a:pPr indent="0" lvl="0" marL="0" rtl="0" algn="l">
              <a:spcBef>
                <a:spcPts val="0"/>
              </a:spcBef>
              <a:spcAft>
                <a:spcPts val="0"/>
              </a:spcAft>
              <a:buSzPts val="990"/>
              <a:buNone/>
            </a:pPr>
            <a:r>
              <a:rPr lang="en" sz="3400"/>
              <a:t>Mechanical Failures</a:t>
            </a:r>
            <a:endParaRPr sz="3400"/>
          </a:p>
          <a:p>
            <a:pPr indent="0" lvl="0" marL="0" rtl="0" algn="l">
              <a:spcBef>
                <a:spcPts val="0"/>
              </a:spcBef>
              <a:spcAft>
                <a:spcPts val="0"/>
              </a:spcAft>
              <a:buSzPts val="990"/>
              <a:buNone/>
            </a:pPr>
            <a:r>
              <a:rPr lang="en" sz="3400"/>
              <a:t>Using ML</a:t>
            </a:r>
            <a:endParaRPr sz="3400"/>
          </a:p>
        </p:txBody>
      </p:sp>
      <p:sp>
        <p:nvSpPr>
          <p:cNvPr id="135" name="Google Shape;135;p13"/>
          <p:cNvSpPr txBox="1"/>
          <p:nvPr>
            <p:ph idx="1" type="subTitle"/>
          </p:nvPr>
        </p:nvSpPr>
        <p:spPr>
          <a:xfrm>
            <a:off x="3537150" y="2165200"/>
            <a:ext cx="2781000" cy="5061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1800"/>
              <a:t>Exploratory Project  by:</a:t>
            </a:r>
            <a:endParaRPr b="1" sz="1800"/>
          </a:p>
        </p:txBody>
      </p:sp>
      <p:sp>
        <p:nvSpPr>
          <p:cNvPr id="136" name="Google Shape;136;p13"/>
          <p:cNvSpPr txBox="1"/>
          <p:nvPr/>
        </p:nvSpPr>
        <p:spPr>
          <a:xfrm>
            <a:off x="3537150" y="2530000"/>
            <a:ext cx="3986700" cy="13530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lang="en" sz="1150">
                <a:solidFill>
                  <a:schemeClr val="lt1"/>
                </a:solidFill>
                <a:latin typeface="Montserrat"/>
                <a:ea typeface="Montserrat"/>
                <a:cs typeface="Montserrat"/>
                <a:sym typeface="Montserrat"/>
              </a:rPr>
              <a:t>Amitesh Vatsa - 20135169</a:t>
            </a:r>
            <a:endParaRPr sz="1150">
              <a:solidFill>
                <a:schemeClr val="lt1"/>
              </a:solidFill>
              <a:latin typeface="Montserrat"/>
              <a:ea typeface="Montserrat"/>
              <a:cs typeface="Montserrat"/>
              <a:sym typeface="Montserrat"/>
            </a:endParaRPr>
          </a:p>
          <a:p>
            <a:pPr indent="0" lvl="0" marL="0" rtl="0" algn="l">
              <a:lnSpc>
                <a:spcPct val="140000"/>
              </a:lnSpc>
              <a:spcBef>
                <a:spcPts val="0"/>
              </a:spcBef>
              <a:spcAft>
                <a:spcPts val="0"/>
              </a:spcAft>
              <a:buNone/>
            </a:pPr>
            <a:r>
              <a:rPr lang="en" sz="1150">
                <a:solidFill>
                  <a:schemeClr val="lt1"/>
                </a:solidFill>
                <a:latin typeface="Montserrat"/>
                <a:ea typeface="Montserrat"/>
                <a:cs typeface="Montserrat"/>
                <a:sym typeface="Montserrat"/>
              </a:rPr>
              <a:t>Shreyansh Maurya - 20135152</a:t>
            </a:r>
            <a:endParaRPr sz="1150">
              <a:solidFill>
                <a:schemeClr val="lt1"/>
              </a:solidFill>
              <a:latin typeface="Montserrat"/>
              <a:ea typeface="Montserrat"/>
              <a:cs typeface="Montserrat"/>
              <a:sym typeface="Montserrat"/>
            </a:endParaRPr>
          </a:p>
          <a:p>
            <a:pPr indent="0" lvl="0" marL="0" rtl="0" algn="l">
              <a:lnSpc>
                <a:spcPct val="140000"/>
              </a:lnSpc>
              <a:spcBef>
                <a:spcPts val="0"/>
              </a:spcBef>
              <a:spcAft>
                <a:spcPts val="0"/>
              </a:spcAft>
              <a:buNone/>
            </a:pPr>
            <a:r>
              <a:rPr lang="en" sz="1150">
                <a:solidFill>
                  <a:schemeClr val="lt1"/>
                </a:solidFill>
                <a:latin typeface="Montserrat"/>
                <a:ea typeface="Montserrat"/>
                <a:cs typeface="Montserrat"/>
                <a:sym typeface="Montserrat"/>
              </a:rPr>
              <a:t>Sreya Pramod - 20135161</a:t>
            </a:r>
            <a:endParaRPr sz="1150">
              <a:solidFill>
                <a:schemeClr val="lt1"/>
              </a:solidFill>
              <a:latin typeface="Montserrat"/>
              <a:ea typeface="Montserrat"/>
              <a:cs typeface="Montserrat"/>
              <a:sym typeface="Montserrat"/>
            </a:endParaRPr>
          </a:p>
          <a:p>
            <a:pPr indent="0" lvl="0" marL="0" rtl="0" algn="l">
              <a:lnSpc>
                <a:spcPct val="140000"/>
              </a:lnSpc>
              <a:spcBef>
                <a:spcPts val="0"/>
              </a:spcBef>
              <a:spcAft>
                <a:spcPts val="0"/>
              </a:spcAft>
              <a:buNone/>
            </a:pPr>
            <a:r>
              <a:rPr lang="en" sz="1150">
                <a:solidFill>
                  <a:schemeClr val="lt1"/>
                </a:solidFill>
                <a:latin typeface="Montserrat"/>
                <a:ea typeface="Montserrat"/>
                <a:cs typeface="Montserrat"/>
                <a:sym typeface="Montserrat"/>
              </a:rPr>
              <a:t>Swayamshu Satyapragyan Swain - 20135156</a:t>
            </a:r>
            <a:endParaRPr sz="1150">
              <a:solidFill>
                <a:schemeClr val="lt1"/>
              </a:solidFill>
              <a:latin typeface="Montserrat"/>
              <a:ea typeface="Montserrat"/>
              <a:cs typeface="Montserrat"/>
              <a:sym typeface="Montserrat"/>
            </a:endParaRPr>
          </a:p>
          <a:p>
            <a:pPr indent="0" lvl="0" marL="0" rtl="0" algn="l">
              <a:lnSpc>
                <a:spcPct val="140000"/>
              </a:lnSpc>
              <a:spcBef>
                <a:spcPts val="0"/>
              </a:spcBef>
              <a:spcAft>
                <a:spcPts val="0"/>
              </a:spcAft>
              <a:buNone/>
            </a:pPr>
            <a:r>
              <a:rPr lang="en" sz="1150">
                <a:solidFill>
                  <a:schemeClr val="lt1"/>
                </a:solidFill>
                <a:latin typeface="Montserrat"/>
                <a:ea typeface="Montserrat"/>
                <a:cs typeface="Montserrat"/>
                <a:sym typeface="Montserrat"/>
              </a:rPr>
              <a:t>Ujjwal Bansal - 20135167</a:t>
            </a:r>
            <a:endParaRPr sz="1200">
              <a:solidFill>
                <a:schemeClr val="lt1"/>
              </a:solidFill>
              <a:latin typeface="Lato"/>
              <a:ea typeface="Lato"/>
              <a:cs typeface="Lato"/>
              <a:sym typeface="Lato"/>
            </a:endParaRPr>
          </a:p>
        </p:txBody>
      </p:sp>
      <p:sp>
        <p:nvSpPr>
          <p:cNvPr id="137" name="Google Shape;137;p13"/>
          <p:cNvSpPr txBox="1"/>
          <p:nvPr>
            <p:ph idx="1" type="subTitle"/>
          </p:nvPr>
        </p:nvSpPr>
        <p:spPr>
          <a:xfrm>
            <a:off x="3537150" y="3963900"/>
            <a:ext cx="4667400" cy="911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400"/>
              <a:t>Under guidance of:</a:t>
            </a:r>
            <a:endParaRPr sz="1400"/>
          </a:p>
          <a:p>
            <a:pPr indent="0" lvl="0" marL="0" rtl="0" algn="l">
              <a:lnSpc>
                <a:spcPct val="115000"/>
              </a:lnSpc>
              <a:spcBef>
                <a:spcPts val="0"/>
              </a:spcBef>
              <a:spcAft>
                <a:spcPts val="0"/>
              </a:spcAft>
              <a:buNone/>
            </a:pPr>
            <a:r>
              <a:rPr lang="en" sz="1400"/>
              <a:t>Dr. Amit Tyagi</a:t>
            </a:r>
            <a:endParaRPr sz="1400"/>
          </a:p>
          <a:p>
            <a:pPr indent="0" lvl="0" marL="0" rtl="0" algn="l">
              <a:lnSpc>
                <a:spcPct val="115000"/>
              </a:lnSpc>
              <a:spcBef>
                <a:spcPts val="0"/>
              </a:spcBef>
              <a:spcAft>
                <a:spcPts val="0"/>
              </a:spcAft>
              <a:buNone/>
            </a:pPr>
            <a:r>
              <a:rPr lang="en" sz="1400"/>
              <a:t>Department of Mechanical Engineering, IIT (BHU)</a:t>
            </a:r>
            <a:endParaRPr sz="1400"/>
          </a:p>
        </p:txBody>
      </p:sp>
      <p:pic>
        <p:nvPicPr>
          <p:cNvPr id="138" name="Google Shape;138;p13"/>
          <p:cNvPicPr preferRelativeResize="0"/>
          <p:nvPr/>
        </p:nvPicPr>
        <p:blipFill>
          <a:blip r:embed="rId3">
            <a:alphaModFix/>
          </a:blip>
          <a:stretch>
            <a:fillRect/>
          </a:stretch>
        </p:blipFill>
        <p:spPr>
          <a:xfrm>
            <a:off x="810076" y="2924225"/>
            <a:ext cx="1683200" cy="1720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nvSpPr>
        <p:spPr>
          <a:xfrm>
            <a:off x="377350" y="461775"/>
            <a:ext cx="6956100" cy="645000"/>
          </a:xfrm>
          <a:prstGeom prst="rect">
            <a:avLst/>
          </a:prstGeom>
          <a:noFill/>
          <a:ln>
            <a:noFill/>
          </a:ln>
        </p:spPr>
        <p:txBody>
          <a:bodyPr anchorCtr="0" anchor="b" bIns="91425" lIns="91425" spcFirstLastPara="1" rIns="91425" wrap="square" tIns="91425">
            <a:noAutofit/>
          </a:bodyPr>
          <a:lstStyle/>
          <a:p>
            <a:pPr indent="0" lvl="0" marL="0" rtl="0" algn="just">
              <a:lnSpc>
                <a:spcPct val="115000"/>
              </a:lnSpc>
              <a:spcBef>
                <a:spcPts val="2400"/>
              </a:spcBef>
              <a:spcAft>
                <a:spcPts val="0"/>
              </a:spcAft>
              <a:buNone/>
            </a:pPr>
            <a:r>
              <a:rPr b="1" lang="en" sz="2500">
                <a:solidFill>
                  <a:schemeClr val="lt2"/>
                </a:solidFill>
                <a:latin typeface="Raleway"/>
                <a:ea typeface="Raleway"/>
                <a:cs typeface="Raleway"/>
                <a:sym typeface="Raleway"/>
              </a:rPr>
              <a:t>Using ML to predict Machine Failures</a:t>
            </a:r>
            <a:endParaRPr b="1" sz="2500">
              <a:solidFill>
                <a:schemeClr val="lt2"/>
              </a:solidFill>
              <a:latin typeface="Raleway"/>
              <a:ea typeface="Raleway"/>
              <a:cs typeface="Raleway"/>
              <a:sym typeface="Raleway"/>
            </a:endParaRPr>
          </a:p>
        </p:txBody>
      </p:sp>
      <p:sp>
        <p:nvSpPr>
          <p:cNvPr id="202" name="Google Shape;202;p22"/>
          <p:cNvSpPr txBox="1"/>
          <p:nvPr/>
        </p:nvSpPr>
        <p:spPr>
          <a:xfrm>
            <a:off x="316125" y="1283200"/>
            <a:ext cx="7213200" cy="702000"/>
          </a:xfrm>
          <a:prstGeom prst="rect">
            <a:avLst/>
          </a:prstGeom>
          <a:noFill/>
          <a:ln>
            <a:noFill/>
          </a:ln>
        </p:spPr>
        <p:txBody>
          <a:bodyPr anchorCtr="0" anchor="t" bIns="91425" lIns="91425" spcFirstLastPara="1" rIns="91425" wrap="square" tIns="91425">
            <a:spAutoFit/>
          </a:bodyPr>
          <a:lstStyle/>
          <a:p>
            <a:pPr indent="0" lvl="0" marL="0" rtl="0" algn="just">
              <a:lnSpc>
                <a:spcPct val="140000"/>
              </a:lnSpc>
              <a:spcBef>
                <a:spcPts val="0"/>
              </a:spcBef>
              <a:spcAft>
                <a:spcPts val="0"/>
              </a:spcAft>
              <a:buNone/>
            </a:pPr>
            <a:r>
              <a:t/>
            </a:r>
            <a:endParaRPr>
              <a:solidFill>
                <a:schemeClr val="lt1"/>
              </a:solidFill>
              <a:latin typeface="Lato"/>
              <a:ea typeface="Lato"/>
              <a:cs typeface="Lato"/>
              <a:sym typeface="Lato"/>
            </a:endParaRPr>
          </a:p>
          <a:p>
            <a:pPr indent="0" lvl="0" marL="0" rtl="0" algn="just">
              <a:lnSpc>
                <a:spcPct val="140000"/>
              </a:lnSpc>
              <a:spcBef>
                <a:spcPts val="0"/>
              </a:spcBef>
              <a:spcAft>
                <a:spcPts val="0"/>
              </a:spcAft>
              <a:buNone/>
            </a:pPr>
            <a:r>
              <a:rPr lang="en">
                <a:solidFill>
                  <a:schemeClr val="lt1"/>
                </a:solidFill>
                <a:latin typeface="Lato"/>
                <a:ea typeface="Lato"/>
                <a:cs typeface="Lato"/>
                <a:sym typeface="Lato"/>
              </a:rPr>
              <a:t>                                                                        MODEL WE USED</a:t>
            </a:r>
            <a:endParaRPr>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1297500" y="393750"/>
            <a:ext cx="4182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dataset </a:t>
            </a:r>
            <a:endParaRPr/>
          </a:p>
        </p:txBody>
      </p:sp>
      <p:pic>
        <p:nvPicPr>
          <p:cNvPr id="208" name="Google Shape;208;p23"/>
          <p:cNvPicPr preferRelativeResize="0"/>
          <p:nvPr/>
        </p:nvPicPr>
        <p:blipFill>
          <a:blip r:embed="rId3">
            <a:alphaModFix/>
          </a:blip>
          <a:stretch>
            <a:fillRect/>
          </a:stretch>
        </p:blipFill>
        <p:spPr>
          <a:xfrm>
            <a:off x="198512" y="1609325"/>
            <a:ext cx="8857775" cy="1493100"/>
          </a:xfrm>
          <a:prstGeom prst="rect">
            <a:avLst/>
          </a:prstGeom>
          <a:noFill/>
          <a:ln>
            <a:noFill/>
          </a:ln>
        </p:spPr>
      </p:pic>
      <p:sp>
        <p:nvSpPr>
          <p:cNvPr id="209" name="Google Shape;209;p23"/>
          <p:cNvSpPr txBox="1"/>
          <p:nvPr/>
        </p:nvSpPr>
        <p:spPr>
          <a:xfrm>
            <a:off x="1202900" y="3102425"/>
            <a:ext cx="6849000" cy="8964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2400"/>
              </a:spcBef>
              <a:spcAft>
                <a:spcPts val="0"/>
              </a:spcAft>
              <a:buNone/>
            </a:pPr>
            <a:r>
              <a:t/>
            </a:r>
            <a:endParaRPr sz="1900">
              <a:solidFill>
                <a:srgbClr val="D9EAD3"/>
              </a:solidFill>
              <a:latin typeface="Oswald"/>
              <a:ea typeface="Oswald"/>
              <a:cs typeface="Oswald"/>
              <a:sym typeface="Oswald"/>
            </a:endParaRPr>
          </a:p>
          <a:p>
            <a:pPr indent="0" lvl="0" marL="0" rtl="0" algn="l">
              <a:spcBef>
                <a:spcPts val="1000"/>
              </a:spcBef>
              <a:spcAft>
                <a:spcPts val="0"/>
              </a:spcAft>
              <a:buNone/>
            </a:pPr>
            <a:r>
              <a:rPr lang="en" sz="1250">
                <a:solidFill>
                  <a:srgbClr val="D9EAD3"/>
                </a:solidFill>
                <a:latin typeface="Montserrat"/>
                <a:ea typeface="Montserrat"/>
                <a:cs typeface="Montserrat"/>
                <a:sym typeface="Montserrat"/>
              </a:rPr>
              <a:t>This is a dataset containing data collected from various sensors, installed in our machines. Here, the attributes depict the sensor values. We have a total of 9 attributes. The failure column depicts the output probability of machine failure. Here, 0 means failure does not occur and 1 means failure detected.</a:t>
            </a:r>
            <a:r>
              <a:rPr lang="en" sz="1250">
                <a:latin typeface="Montserrat"/>
                <a:ea typeface="Montserrat"/>
                <a:cs typeface="Montserrat"/>
                <a:sym typeface="Montserrat"/>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nvSpPr>
        <p:spPr>
          <a:xfrm>
            <a:off x="1093950" y="614175"/>
            <a:ext cx="6956100" cy="6450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2400"/>
              </a:spcBef>
              <a:spcAft>
                <a:spcPts val="0"/>
              </a:spcAft>
              <a:buNone/>
            </a:pPr>
            <a:r>
              <a:rPr b="1" lang="en" sz="3600">
                <a:solidFill>
                  <a:schemeClr val="accent2"/>
                </a:solidFill>
                <a:latin typeface="Raleway"/>
                <a:ea typeface="Raleway"/>
                <a:cs typeface="Raleway"/>
                <a:sym typeface="Raleway"/>
              </a:rPr>
              <a:t>Results</a:t>
            </a:r>
            <a:endParaRPr b="1" sz="3600">
              <a:solidFill>
                <a:schemeClr val="accent2"/>
              </a:solidFill>
              <a:latin typeface="Raleway"/>
              <a:ea typeface="Raleway"/>
              <a:cs typeface="Raleway"/>
              <a:sym typeface="Raleway"/>
            </a:endParaRPr>
          </a:p>
        </p:txBody>
      </p:sp>
      <p:sp>
        <p:nvSpPr>
          <p:cNvPr id="215" name="Google Shape;215;p24"/>
          <p:cNvSpPr txBox="1"/>
          <p:nvPr/>
        </p:nvSpPr>
        <p:spPr>
          <a:xfrm>
            <a:off x="1188475" y="1377075"/>
            <a:ext cx="67671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t/>
            </a:r>
            <a:endParaRPr sz="1500">
              <a:solidFill>
                <a:schemeClr val="lt1"/>
              </a:solidFill>
              <a:latin typeface="Lato"/>
              <a:ea typeface="Lato"/>
              <a:cs typeface="Lato"/>
              <a:sym typeface="Lato"/>
            </a:endParaRPr>
          </a:p>
        </p:txBody>
      </p:sp>
      <p:pic>
        <p:nvPicPr>
          <p:cNvPr id="216" name="Google Shape;216;p24"/>
          <p:cNvPicPr preferRelativeResize="0"/>
          <p:nvPr/>
        </p:nvPicPr>
        <p:blipFill>
          <a:blip r:embed="rId3">
            <a:alphaModFix/>
          </a:blip>
          <a:stretch>
            <a:fillRect/>
          </a:stretch>
        </p:blipFill>
        <p:spPr>
          <a:xfrm>
            <a:off x="2490100" y="1377075"/>
            <a:ext cx="3944151" cy="34004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nvSpPr>
        <p:spPr>
          <a:xfrm>
            <a:off x="1093950" y="614175"/>
            <a:ext cx="6956100" cy="6450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2400"/>
              </a:spcBef>
              <a:spcAft>
                <a:spcPts val="0"/>
              </a:spcAft>
              <a:buNone/>
            </a:pPr>
            <a:r>
              <a:rPr b="1" lang="en" sz="3600">
                <a:solidFill>
                  <a:schemeClr val="accent2"/>
                </a:solidFill>
                <a:latin typeface="Raleway"/>
                <a:ea typeface="Raleway"/>
                <a:cs typeface="Raleway"/>
                <a:sym typeface="Raleway"/>
              </a:rPr>
              <a:t>Results</a:t>
            </a:r>
            <a:endParaRPr b="1" sz="3600">
              <a:solidFill>
                <a:schemeClr val="accent2"/>
              </a:solidFill>
              <a:latin typeface="Raleway"/>
              <a:ea typeface="Raleway"/>
              <a:cs typeface="Raleway"/>
              <a:sym typeface="Raleway"/>
            </a:endParaRPr>
          </a:p>
        </p:txBody>
      </p:sp>
      <p:sp>
        <p:nvSpPr>
          <p:cNvPr id="222" name="Google Shape;222;p25"/>
          <p:cNvSpPr txBox="1"/>
          <p:nvPr/>
        </p:nvSpPr>
        <p:spPr>
          <a:xfrm>
            <a:off x="1188475" y="1377075"/>
            <a:ext cx="67671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t/>
            </a:r>
            <a:endParaRPr sz="1500">
              <a:solidFill>
                <a:schemeClr val="lt1"/>
              </a:solidFill>
              <a:latin typeface="Lato"/>
              <a:ea typeface="Lato"/>
              <a:cs typeface="Lato"/>
              <a:sym typeface="Lato"/>
            </a:endParaRPr>
          </a:p>
        </p:txBody>
      </p:sp>
      <p:pic>
        <p:nvPicPr>
          <p:cNvPr id="223" name="Google Shape;223;p25"/>
          <p:cNvPicPr preferRelativeResize="0"/>
          <p:nvPr/>
        </p:nvPicPr>
        <p:blipFill>
          <a:blip r:embed="rId3">
            <a:alphaModFix/>
          </a:blip>
          <a:stretch>
            <a:fillRect/>
          </a:stretch>
        </p:blipFill>
        <p:spPr>
          <a:xfrm>
            <a:off x="1010325" y="1377075"/>
            <a:ext cx="7286624" cy="34602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nvSpPr>
        <p:spPr>
          <a:xfrm>
            <a:off x="1093950" y="614175"/>
            <a:ext cx="6956100" cy="6450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2400"/>
              </a:spcBef>
              <a:spcAft>
                <a:spcPts val="0"/>
              </a:spcAft>
              <a:buNone/>
            </a:pPr>
            <a:r>
              <a:rPr b="1" lang="en" sz="3600">
                <a:solidFill>
                  <a:schemeClr val="accent2"/>
                </a:solidFill>
                <a:latin typeface="Raleway"/>
                <a:ea typeface="Raleway"/>
                <a:cs typeface="Raleway"/>
                <a:sym typeface="Raleway"/>
              </a:rPr>
              <a:t>Results</a:t>
            </a:r>
            <a:endParaRPr b="1" sz="3600">
              <a:solidFill>
                <a:schemeClr val="accent2"/>
              </a:solidFill>
              <a:latin typeface="Raleway"/>
              <a:ea typeface="Raleway"/>
              <a:cs typeface="Raleway"/>
              <a:sym typeface="Raleway"/>
            </a:endParaRPr>
          </a:p>
        </p:txBody>
      </p:sp>
      <p:sp>
        <p:nvSpPr>
          <p:cNvPr id="229" name="Google Shape;229;p26"/>
          <p:cNvSpPr txBox="1"/>
          <p:nvPr/>
        </p:nvSpPr>
        <p:spPr>
          <a:xfrm>
            <a:off x="1188475" y="1377075"/>
            <a:ext cx="67671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t/>
            </a:r>
            <a:endParaRPr sz="1500">
              <a:solidFill>
                <a:schemeClr val="lt1"/>
              </a:solidFill>
              <a:latin typeface="Lato"/>
              <a:ea typeface="Lato"/>
              <a:cs typeface="Lato"/>
              <a:sym typeface="Lato"/>
            </a:endParaRPr>
          </a:p>
        </p:txBody>
      </p:sp>
      <p:pic>
        <p:nvPicPr>
          <p:cNvPr id="230" name="Google Shape;230;p26"/>
          <p:cNvPicPr preferRelativeResize="0"/>
          <p:nvPr/>
        </p:nvPicPr>
        <p:blipFill>
          <a:blip r:embed="rId3">
            <a:alphaModFix/>
          </a:blip>
          <a:stretch>
            <a:fillRect/>
          </a:stretch>
        </p:blipFill>
        <p:spPr>
          <a:xfrm>
            <a:off x="901638" y="1461450"/>
            <a:ext cx="7585680" cy="3046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2022100" y="892925"/>
            <a:ext cx="5672700" cy="67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on 50 percent training</a:t>
            </a:r>
            <a:endParaRPr/>
          </a:p>
          <a:p>
            <a:pPr indent="0" lvl="0" marL="0" rtl="0" algn="l">
              <a:spcBef>
                <a:spcPts val="0"/>
              </a:spcBef>
              <a:spcAft>
                <a:spcPts val="0"/>
              </a:spcAft>
              <a:buNone/>
            </a:pPr>
            <a:r>
              <a:t/>
            </a:r>
            <a:endParaRPr/>
          </a:p>
        </p:txBody>
      </p:sp>
      <p:sp>
        <p:nvSpPr>
          <p:cNvPr id="236" name="Google Shape;236;p27"/>
          <p:cNvSpPr txBox="1"/>
          <p:nvPr>
            <p:ph idx="2" type="body"/>
          </p:nvPr>
        </p:nvSpPr>
        <p:spPr>
          <a:xfrm>
            <a:off x="1592050" y="2888100"/>
            <a:ext cx="5487900" cy="673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400">
                <a:latin typeface="Montserrat"/>
                <a:ea typeface="Montserrat"/>
                <a:cs typeface="Montserrat"/>
                <a:sym typeface="Montserrat"/>
              </a:rPr>
              <a:t>Accuracy on 80 percent training</a:t>
            </a:r>
            <a:endParaRPr/>
          </a:p>
        </p:txBody>
      </p:sp>
      <p:pic>
        <p:nvPicPr>
          <p:cNvPr id="237" name="Google Shape;237;p27"/>
          <p:cNvPicPr preferRelativeResize="0"/>
          <p:nvPr/>
        </p:nvPicPr>
        <p:blipFill>
          <a:blip r:embed="rId3">
            <a:alphaModFix/>
          </a:blip>
          <a:stretch>
            <a:fillRect/>
          </a:stretch>
        </p:blipFill>
        <p:spPr>
          <a:xfrm>
            <a:off x="202150" y="3561600"/>
            <a:ext cx="8267700" cy="419100"/>
          </a:xfrm>
          <a:prstGeom prst="rect">
            <a:avLst/>
          </a:prstGeom>
          <a:noFill/>
          <a:ln>
            <a:noFill/>
          </a:ln>
        </p:spPr>
      </p:pic>
      <p:pic>
        <p:nvPicPr>
          <p:cNvPr id="238" name="Google Shape;238;p27"/>
          <p:cNvPicPr preferRelativeResize="0"/>
          <p:nvPr/>
        </p:nvPicPr>
        <p:blipFill>
          <a:blip r:embed="rId4">
            <a:alphaModFix/>
          </a:blip>
          <a:stretch>
            <a:fillRect/>
          </a:stretch>
        </p:blipFill>
        <p:spPr>
          <a:xfrm>
            <a:off x="866775" y="1510575"/>
            <a:ext cx="7962900" cy="371475"/>
          </a:xfrm>
          <a:prstGeom prst="rect">
            <a:avLst/>
          </a:prstGeom>
          <a:noFill/>
          <a:ln>
            <a:noFill/>
          </a:ln>
        </p:spPr>
      </p:pic>
      <p:sp>
        <p:nvSpPr>
          <p:cNvPr id="239" name="Google Shape;239;p27"/>
          <p:cNvSpPr txBox="1"/>
          <p:nvPr/>
        </p:nvSpPr>
        <p:spPr>
          <a:xfrm>
            <a:off x="1087575" y="0"/>
            <a:ext cx="7521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solidFill>
                  <a:srgbClr val="F1C232"/>
                </a:solidFill>
                <a:latin typeface="Raleway"/>
                <a:ea typeface="Raleway"/>
                <a:cs typeface="Raleway"/>
                <a:sym typeface="Raleway"/>
              </a:rPr>
              <a:t>Result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1297500" y="393750"/>
            <a:ext cx="5448300" cy="80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LEARNT</a:t>
            </a:r>
            <a:endParaRPr/>
          </a:p>
        </p:txBody>
      </p:sp>
      <p:sp>
        <p:nvSpPr>
          <p:cNvPr id="245" name="Google Shape;245;p28"/>
          <p:cNvSpPr txBox="1"/>
          <p:nvPr>
            <p:ph idx="1" type="body"/>
          </p:nvPr>
        </p:nvSpPr>
        <p:spPr>
          <a:xfrm>
            <a:off x="1072975" y="1449300"/>
            <a:ext cx="6693300" cy="3194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We learnt about gaussian naive bayes model</a:t>
            </a:r>
            <a:endParaRPr sz="1600"/>
          </a:p>
          <a:p>
            <a:pPr indent="-330200" lvl="0" marL="457200" rtl="0" algn="l">
              <a:spcBef>
                <a:spcPts val="0"/>
              </a:spcBef>
              <a:spcAft>
                <a:spcPts val="0"/>
              </a:spcAft>
              <a:buSzPts val="1600"/>
              <a:buChar char="●"/>
            </a:pPr>
            <a:r>
              <a:rPr lang="en" sz="1600"/>
              <a:t>We learnt about how </a:t>
            </a:r>
            <a:r>
              <a:rPr lang="en" sz="1600"/>
              <a:t>training</a:t>
            </a:r>
            <a:r>
              <a:rPr lang="en" sz="1600"/>
              <a:t> the model with different sizes of dataset affect accuracy.</a:t>
            </a:r>
            <a:endParaRPr sz="1600"/>
          </a:p>
          <a:p>
            <a:pPr indent="-330200" lvl="0" marL="457200" rtl="0" algn="l">
              <a:spcBef>
                <a:spcPts val="0"/>
              </a:spcBef>
              <a:spcAft>
                <a:spcPts val="0"/>
              </a:spcAft>
              <a:buSzPts val="1600"/>
              <a:buChar char="●"/>
            </a:pPr>
            <a:r>
              <a:rPr lang="en" sz="1600"/>
              <a:t>We learnt about removing unuseful column in the dataset</a:t>
            </a:r>
            <a:endParaRPr sz="1600"/>
          </a:p>
          <a:p>
            <a:pPr indent="-330200" lvl="0" marL="457200" rtl="0" algn="l">
              <a:spcBef>
                <a:spcPts val="0"/>
              </a:spcBef>
              <a:spcAft>
                <a:spcPts val="0"/>
              </a:spcAft>
              <a:buSzPts val="1600"/>
              <a:buChar char="●"/>
            </a:pPr>
            <a:r>
              <a:rPr lang="en" sz="1600"/>
              <a:t>We learnt about usefulness of this model for detecting failure.</a:t>
            </a:r>
            <a:endParaRPr sz="1600"/>
          </a:p>
          <a:p>
            <a:pPr indent="-330200" lvl="0" marL="457200" rtl="0" algn="l">
              <a:spcBef>
                <a:spcPts val="0"/>
              </a:spcBef>
              <a:spcAft>
                <a:spcPts val="0"/>
              </a:spcAft>
              <a:buSzPts val="1600"/>
              <a:buChar char="●"/>
            </a:pPr>
            <a:r>
              <a:rPr lang="en" sz="1600"/>
              <a:t>Also while making this project we learnt about different model as well.</a:t>
            </a:r>
            <a:endParaRPr sz="1600"/>
          </a:p>
          <a:p>
            <a:pPr indent="0" lvl="0" marL="45720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nvSpPr>
        <p:spPr>
          <a:xfrm>
            <a:off x="1093950" y="614175"/>
            <a:ext cx="6956100" cy="6450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2400"/>
              </a:spcBef>
              <a:spcAft>
                <a:spcPts val="0"/>
              </a:spcAft>
              <a:buNone/>
            </a:pPr>
            <a:r>
              <a:rPr b="1" lang="en" sz="3600">
                <a:solidFill>
                  <a:schemeClr val="accent2"/>
                </a:solidFill>
                <a:latin typeface="Raleway"/>
                <a:ea typeface="Raleway"/>
                <a:cs typeface="Raleway"/>
                <a:sym typeface="Raleway"/>
              </a:rPr>
              <a:t>Conclusion</a:t>
            </a:r>
            <a:endParaRPr b="1" sz="3600">
              <a:solidFill>
                <a:schemeClr val="accent2"/>
              </a:solidFill>
              <a:latin typeface="Raleway"/>
              <a:ea typeface="Raleway"/>
              <a:cs typeface="Raleway"/>
              <a:sym typeface="Raleway"/>
            </a:endParaRPr>
          </a:p>
        </p:txBody>
      </p:sp>
      <p:sp>
        <p:nvSpPr>
          <p:cNvPr id="251" name="Google Shape;251;p29"/>
          <p:cNvSpPr txBox="1"/>
          <p:nvPr/>
        </p:nvSpPr>
        <p:spPr>
          <a:xfrm>
            <a:off x="1188475" y="1300875"/>
            <a:ext cx="6767100" cy="32349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lang="en" sz="1500">
                <a:solidFill>
                  <a:schemeClr val="lt1"/>
                </a:solidFill>
                <a:latin typeface="Lato"/>
                <a:ea typeface="Lato"/>
                <a:cs typeface="Lato"/>
                <a:sym typeface="Lato"/>
              </a:rPr>
              <a:t>Predictive models can now be used to estimate the likelihood of failure. </a:t>
            </a:r>
            <a:r>
              <a:rPr lang="en" sz="1500">
                <a:solidFill>
                  <a:schemeClr val="lt1"/>
                </a:solidFill>
                <a:latin typeface="Lato"/>
                <a:ea typeface="Lato"/>
                <a:cs typeface="Lato"/>
                <a:sym typeface="Lato"/>
              </a:rPr>
              <a:t>This provides us various advantages. </a:t>
            </a:r>
            <a:endParaRPr sz="1500">
              <a:solidFill>
                <a:schemeClr val="lt1"/>
              </a:solidFill>
              <a:latin typeface="Lato"/>
              <a:ea typeface="Lato"/>
              <a:cs typeface="Lato"/>
              <a:sym typeface="Lato"/>
            </a:endParaRPr>
          </a:p>
          <a:p>
            <a:pPr indent="0" lvl="0" marL="0" rtl="0" algn="l">
              <a:lnSpc>
                <a:spcPct val="140000"/>
              </a:lnSpc>
              <a:spcBef>
                <a:spcPts val="0"/>
              </a:spcBef>
              <a:spcAft>
                <a:spcPts val="0"/>
              </a:spcAft>
              <a:buNone/>
            </a:pPr>
            <a:r>
              <a:t/>
            </a:r>
            <a:endParaRPr sz="1500">
              <a:solidFill>
                <a:schemeClr val="lt1"/>
              </a:solidFill>
              <a:latin typeface="Lato"/>
              <a:ea typeface="Lato"/>
              <a:cs typeface="Lato"/>
              <a:sym typeface="Lato"/>
            </a:endParaRPr>
          </a:p>
          <a:p>
            <a:pPr indent="-323850" lvl="0" marL="457200" rtl="0" algn="l">
              <a:lnSpc>
                <a:spcPct val="115000"/>
              </a:lnSpc>
              <a:spcBef>
                <a:spcPts val="0"/>
              </a:spcBef>
              <a:spcAft>
                <a:spcPts val="0"/>
              </a:spcAft>
              <a:buClr>
                <a:schemeClr val="lt1"/>
              </a:buClr>
              <a:buSzPts val="1500"/>
              <a:buFont typeface="Lato"/>
              <a:buAutoNum type="arabicPeriod"/>
            </a:pPr>
            <a:r>
              <a:rPr lang="en" sz="1500">
                <a:solidFill>
                  <a:schemeClr val="lt1"/>
                </a:solidFill>
                <a:latin typeface="Lato"/>
                <a:ea typeface="Lato"/>
                <a:cs typeface="Lato"/>
                <a:sym typeface="Lato"/>
              </a:rPr>
              <a:t>T</a:t>
            </a:r>
            <a:r>
              <a:rPr lang="en" sz="1500">
                <a:solidFill>
                  <a:schemeClr val="lt1"/>
                </a:solidFill>
                <a:latin typeface="Lato"/>
                <a:ea typeface="Lato"/>
                <a:cs typeface="Lato"/>
                <a:sym typeface="Lato"/>
              </a:rPr>
              <a:t>he ability to plan maintenance in such a way that losses are minimized. </a:t>
            </a:r>
            <a:endParaRPr sz="1500">
              <a:solidFill>
                <a:schemeClr val="lt1"/>
              </a:solidFill>
              <a:latin typeface="Lato"/>
              <a:ea typeface="Lato"/>
              <a:cs typeface="Lato"/>
              <a:sym typeface="Lato"/>
            </a:endParaRPr>
          </a:p>
          <a:p>
            <a:pPr indent="-323850" lvl="0" marL="457200" rtl="0" algn="l">
              <a:lnSpc>
                <a:spcPct val="115000"/>
              </a:lnSpc>
              <a:spcBef>
                <a:spcPts val="1000"/>
              </a:spcBef>
              <a:spcAft>
                <a:spcPts val="0"/>
              </a:spcAft>
              <a:buClr>
                <a:schemeClr val="lt1"/>
              </a:buClr>
              <a:buSzPts val="1500"/>
              <a:buFont typeface="Lato"/>
              <a:buAutoNum type="arabicPeriod"/>
            </a:pPr>
            <a:r>
              <a:rPr lang="en" sz="1500">
                <a:solidFill>
                  <a:schemeClr val="lt1"/>
                </a:solidFill>
                <a:latin typeface="Lato"/>
                <a:ea typeface="Lato"/>
                <a:cs typeface="Lato"/>
                <a:sym typeface="Lato"/>
              </a:rPr>
              <a:t>To improve inventory optimization. Instead of retaining a large inventory of spare components, it is possible to keep only those that will be needed in the near future.</a:t>
            </a:r>
            <a:endParaRPr sz="1500">
              <a:solidFill>
                <a:schemeClr val="lt1"/>
              </a:solidFill>
              <a:latin typeface="Lato"/>
              <a:ea typeface="Lato"/>
              <a:cs typeface="Lato"/>
              <a:sym typeface="Lato"/>
            </a:endParaRPr>
          </a:p>
          <a:p>
            <a:pPr indent="-323850" lvl="0" marL="457200" rtl="0" algn="l">
              <a:lnSpc>
                <a:spcPct val="115000"/>
              </a:lnSpc>
              <a:spcBef>
                <a:spcPts val="1000"/>
              </a:spcBef>
              <a:spcAft>
                <a:spcPts val="1000"/>
              </a:spcAft>
              <a:buClr>
                <a:schemeClr val="lt1"/>
              </a:buClr>
              <a:buSzPts val="1500"/>
              <a:buFont typeface="Lato"/>
              <a:buAutoNum type="arabicPeriod"/>
            </a:pPr>
            <a:r>
              <a:rPr lang="en" sz="1500">
                <a:solidFill>
                  <a:schemeClr val="lt1"/>
                </a:solidFill>
                <a:latin typeface="Lato"/>
                <a:ea typeface="Lato"/>
                <a:cs typeface="Lato"/>
                <a:sym typeface="Lato"/>
              </a:rPr>
              <a:t>The capacity to improve products is perhaps the most significant advantage these models provide an OEM(Original Equipment Manufacturer). </a:t>
            </a:r>
            <a:endParaRPr sz="15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ctrTitle"/>
          </p:nvPr>
        </p:nvSpPr>
        <p:spPr>
          <a:xfrm>
            <a:off x="3999875" y="2150700"/>
            <a:ext cx="4569600" cy="8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700">
                <a:solidFill>
                  <a:schemeClr val="accent2"/>
                </a:solidFill>
              </a:rPr>
              <a:t>Thank You</a:t>
            </a:r>
            <a:endParaRPr b="1" sz="470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nvSpPr>
        <p:spPr>
          <a:xfrm>
            <a:off x="2855550" y="284300"/>
            <a:ext cx="3432900" cy="645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600">
                <a:solidFill>
                  <a:srgbClr val="F1C232"/>
                </a:solidFill>
                <a:latin typeface="Raleway"/>
                <a:ea typeface="Raleway"/>
                <a:cs typeface="Raleway"/>
                <a:sym typeface="Raleway"/>
              </a:rPr>
              <a:t>Introduction</a:t>
            </a:r>
            <a:endParaRPr b="1" sz="3600">
              <a:solidFill>
                <a:srgbClr val="F1C232"/>
              </a:solidFill>
              <a:latin typeface="Raleway"/>
              <a:ea typeface="Raleway"/>
              <a:cs typeface="Raleway"/>
              <a:sym typeface="Raleway"/>
            </a:endParaRPr>
          </a:p>
        </p:txBody>
      </p:sp>
      <p:sp>
        <p:nvSpPr>
          <p:cNvPr id="144" name="Google Shape;144;p14"/>
          <p:cNvSpPr txBox="1"/>
          <p:nvPr/>
        </p:nvSpPr>
        <p:spPr>
          <a:xfrm>
            <a:off x="1081650" y="1123350"/>
            <a:ext cx="6980700" cy="1212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lt1"/>
                </a:solidFill>
                <a:latin typeface="Lato"/>
                <a:ea typeface="Lato"/>
                <a:cs typeface="Lato"/>
                <a:sym typeface="Lato"/>
              </a:rPr>
              <a:t>It is well recognised how inconvenient it is to have a machine break down. Equipment breakdowns have a direct impact on production. By the time manufacturing resumes, a significant amount of money has been lost.</a:t>
            </a:r>
            <a:endParaRPr sz="1500">
              <a:solidFill>
                <a:schemeClr val="lt1"/>
              </a:solidFill>
              <a:latin typeface="Lato"/>
              <a:ea typeface="Lato"/>
              <a:cs typeface="Lato"/>
              <a:sym typeface="Lato"/>
            </a:endParaRPr>
          </a:p>
          <a:p>
            <a:pPr indent="0" lvl="0" marL="0" rtl="0" algn="ctr">
              <a:lnSpc>
                <a:spcPct val="115000"/>
              </a:lnSpc>
              <a:spcBef>
                <a:spcPts val="0"/>
              </a:spcBef>
              <a:spcAft>
                <a:spcPts val="0"/>
              </a:spcAft>
              <a:buNone/>
            </a:pPr>
            <a:r>
              <a:t/>
            </a:r>
            <a:endParaRPr sz="1500">
              <a:solidFill>
                <a:schemeClr val="lt1"/>
              </a:solidFill>
              <a:latin typeface="Lato"/>
              <a:ea typeface="Lato"/>
              <a:cs typeface="Lato"/>
              <a:sym typeface="Lato"/>
            </a:endParaRPr>
          </a:p>
        </p:txBody>
      </p:sp>
      <p:pic>
        <p:nvPicPr>
          <p:cNvPr id="145" name="Google Shape;145;p14"/>
          <p:cNvPicPr preferRelativeResize="0"/>
          <p:nvPr/>
        </p:nvPicPr>
        <p:blipFill>
          <a:blip r:embed="rId3">
            <a:alphaModFix/>
          </a:blip>
          <a:stretch>
            <a:fillRect/>
          </a:stretch>
        </p:blipFill>
        <p:spPr>
          <a:xfrm>
            <a:off x="4732375" y="2282375"/>
            <a:ext cx="3512850" cy="2493999"/>
          </a:xfrm>
          <a:prstGeom prst="rect">
            <a:avLst/>
          </a:prstGeom>
          <a:noFill/>
          <a:ln>
            <a:noFill/>
          </a:ln>
        </p:spPr>
      </p:pic>
      <p:pic>
        <p:nvPicPr>
          <p:cNvPr id="146" name="Google Shape;146;p14"/>
          <p:cNvPicPr preferRelativeResize="0"/>
          <p:nvPr/>
        </p:nvPicPr>
        <p:blipFill>
          <a:blip r:embed="rId4">
            <a:alphaModFix/>
          </a:blip>
          <a:stretch>
            <a:fillRect/>
          </a:stretch>
        </p:blipFill>
        <p:spPr>
          <a:xfrm>
            <a:off x="898775" y="2282375"/>
            <a:ext cx="3325304" cy="2493999"/>
          </a:xfrm>
          <a:prstGeom prst="rect">
            <a:avLst/>
          </a:prstGeom>
          <a:noFill/>
          <a:ln>
            <a:noFill/>
          </a:ln>
        </p:spPr>
      </p:pic>
      <p:sp>
        <p:nvSpPr>
          <p:cNvPr id="147" name="Google Shape;147;p14"/>
          <p:cNvSpPr txBox="1"/>
          <p:nvPr/>
        </p:nvSpPr>
        <p:spPr>
          <a:xfrm>
            <a:off x="703000" y="4776375"/>
            <a:ext cx="8008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666666"/>
                </a:solidFill>
                <a:latin typeface="Lato"/>
                <a:ea typeface="Lato"/>
                <a:cs typeface="Lato"/>
                <a:sym typeface="Lato"/>
              </a:rPr>
              <a:t>Reference: </a:t>
            </a:r>
            <a:r>
              <a:rPr lang="en" sz="800" u="sng">
                <a:solidFill>
                  <a:srgbClr val="666666"/>
                </a:solidFill>
                <a:hlinkClick r:id="rId5">
                  <a:extLst>
                    <a:ext uri="{A12FA001-AC4F-418D-AE19-62706E023703}">
                      <ahyp:hlinkClr val="tx"/>
                    </a:ext>
                  </a:extLst>
                </a:hlinkClick>
              </a:rPr>
              <a:t>https://slideplayer.com/17158517/99/images/slide_1.jpg</a:t>
            </a:r>
            <a:r>
              <a:rPr lang="en" sz="1100">
                <a:solidFill>
                  <a:srgbClr val="666666"/>
                </a:solidFill>
                <a:latin typeface="Lato"/>
                <a:ea typeface="Lato"/>
                <a:cs typeface="Lato"/>
                <a:sym typeface="Lato"/>
              </a:rPr>
              <a:t> </a:t>
            </a:r>
            <a:endParaRPr sz="1100">
              <a:solidFill>
                <a:srgbClr val="666666"/>
              </a:solidFill>
              <a:latin typeface="Lato"/>
              <a:ea typeface="Lato"/>
              <a:cs typeface="Lato"/>
              <a:sym typeface="Lato"/>
            </a:endParaRPr>
          </a:p>
          <a:p>
            <a:pPr indent="0" lvl="0" marL="0" rtl="0" algn="l">
              <a:spcBef>
                <a:spcPts val="0"/>
              </a:spcBef>
              <a:spcAft>
                <a:spcPts val="0"/>
              </a:spcAft>
              <a:buNone/>
            </a:pPr>
            <a:r>
              <a:t/>
            </a:r>
            <a:endParaRPr sz="1100">
              <a:solidFill>
                <a:srgbClr val="666666"/>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nvSpPr>
        <p:spPr>
          <a:xfrm>
            <a:off x="2855550" y="284300"/>
            <a:ext cx="3432900" cy="645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600">
                <a:solidFill>
                  <a:srgbClr val="F1C232"/>
                </a:solidFill>
                <a:latin typeface="Raleway"/>
                <a:ea typeface="Raleway"/>
                <a:cs typeface="Raleway"/>
                <a:sym typeface="Raleway"/>
              </a:rPr>
              <a:t>Introduction</a:t>
            </a:r>
            <a:endParaRPr b="1" sz="3600">
              <a:solidFill>
                <a:srgbClr val="F1C232"/>
              </a:solidFill>
              <a:latin typeface="Raleway"/>
              <a:ea typeface="Raleway"/>
              <a:cs typeface="Raleway"/>
              <a:sym typeface="Raleway"/>
            </a:endParaRPr>
          </a:p>
        </p:txBody>
      </p:sp>
      <p:sp>
        <p:nvSpPr>
          <p:cNvPr id="153" name="Google Shape;153;p15"/>
          <p:cNvSpPr txBox="1"/>
          <p:nvPr/>
        </p:nvSpPr>
        <p:spPr>
          <a:xfrm>
            <a:off x="1010500" y="970950"/>
            <a:ext cx="7122900" cy="1391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solidFill>
                  <a:schemeClr val="lt1"/>
                </a:solidFill>
                <a:latin typeface="Lato"/>
                <a:ea typeface="Lato"/>
                <a:cs typeface="Lato"/>
                <a:sym typeface="Lato"/>
              </a:rPr>
              <a:t>Predictive maintenance is a new field in industrial applications that aids in determining the state of in-service equipment and estimating the best maintenance time.</a:t>
            </a:r>
            <a:endParaRPr>
              <a:solidFill>
                <a:schemeClr val="lt1"/>
              </a:solidFill>
              <a:latin typeface="Lato"/>
              <a:ea typeface="Lato"/>
              <a:cs typeface="Lato"/>
              <a:sym typeface="Lato"/>
            </a:endParaRPr>
          </a:p>
          <a:p>
            <a:pPr indent="0" lvl="0" marL="0" rtl="0" algn="ctr">
              <a:lnSpc>
                <a:spcPct val="115000"/>
              </a:lnSpc>
              <a:spcBef>
                <a:spcPts val="0"/>
              </a:spcBef>
              <a:spcAft>
                <a:spcPts val="0"/>
              </a:spcAft>
              <a:buNone/>
            </a:pPr>
            <a:r>
              <a:t/>
            </a:r>
            <a:endParaRPr>
              <a:solidFill>
                <a:schemeClr val="lt1"/>
              </a:solidFill>
              <a:latin typeface="Lato"/>
              <a:ea typeface="Lato"/>
              <a:cs typeface="Lato"/>
              <a:sym typeface="Lato"/>
            </a:endParaRPr>
          </a:p>
          <a:p>
            <a:pPr indent="0" lvl="0" marL="0" rtl="0" algn="ctr">
              <a:lnSpc>
                <a:spcPct val="115000"/>
              </a:lnSpc>
              <a:spcBef>
                <a:spcPts val="0"/>
              </a:spcBef>
              <a:spcAft>
                <a:spcPts val="0"/>
              </a:spcAft>
              <a:buNone/>
            </a:pPr>
            <a:r>
              <a:rPr lang="en">
                <a:solidFill>
                  <a:schemeClr val="lt1"/>
                </a:solidFill>
                <a:latin typeface="Lato"/>
                <a:ea typeface="Lato"/>
                <a:cs typeface="Lato"/>
                <a:sym typeface="Lato"/>
              </a:rPr>
              <a:t>Predictive maintenance based on machine learning saves money and time when it comes to normal or preventative maintenance. </a:t>
            </a:r>
            <a:endParaRPr>
              <a:latin typeface="Lato"/>
              <a:ea typeface="Lato"/>
              <a:cs typeface="Lato"/>
              <a:sym typeface="Lato"/>
            </a:endParaRPr>
          </a:p>
        </p:txBody>
      </p:sp>
      <p:pic>
        <p:nvPicPr>
          <p:cNvPr id="154" name="Google Shape;154;p15"/>
          <p:cNvPicPr preferRelativeResize="0"/>
          <p:nvPr/>
        </p:nvPicPr>
        <p:blipFill>
          <a:blip r:embed="rId3">
            <a:alphaModFix/>
          </a:blip>
          <a:stretch>
            <a:fillRect/>
          </a:stretch>
        </p:blipFill>
        <p:spPr>
          <a:xfrm>
            <a:off x="4707500" y="2479150"/>
            <a:ext cx="4087199" cy="2365675"/>
          </a:xfrm>
          <a:prstGeom prst="rect">
            <a:avLst/>
          </a:prstGeom>
          <a:noFill/>
          <a:ln>
            <a:noFill/>
          </a:ln>
        </p:spPr>
      </p:pic>
      <p:pic>
        <p:nvPicPr>
          <p:cNvPr id="155" name="Google Shape;155;p15"/>
          <p:cNvPicPr preferRelativeResize="0"/>
          <p:nvPr/>
        </p:nvPicPr>
        <p:blipFill>
          <a:blip r:embed="rId4">
            <a:alphaModFix/>
          </a:blip>
          <a:stretch>
            <a:fillRect/>
          </a:stretch>
        </p:blipFill>
        <p:spPr>
          <a:xfrm>
            <a:off x="349300" y="2479150"/>
            <a:ext cx="4204652" cy="2365675"/>
          </a:xfrm>
          <a:prstGeom prst="rect">
            <a:avLst/>
          </a:prstGeom>
          <a:noFill/>
          <a:ln>
            <a:noFill/>
          </a:ln>
        </p:spPr>
      </p:pic>
      <p:sp>
        <p:nvSpPr>
          <p:cNvPr id="156" name="Google Shape;156;p15"/>
          <p:cNvSpPr txBox="1"/>
          <p:nvPr/>
        </p:nvSpPr>
        <p:spPr>
          <a:xfrm>
            <a:off x="703000" y="4776375"/>
            <a:ext cx="8008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434343"/>
                </a:solidFill>
                <a:latin typeface="Lato"/>
                <a:ea typeface="Lato"/>
                <a:cs typeface="Lato"/>
                <a:sym typeface="Lato"/>
              </a:rPr>
              <a:t>Reference: </a:t>
            </a:r>
            <a:r>
              <a:rPr lang="en" sz="800" u="sng">
                <a:solidFill>
                  <a:srgbClr val="434343"/>
                </a:solidFill>
                <a:hlinkClick r:id="rId5">
                  <a:extLst>
                    <a:ext uri="{A12FA001-AC4F-418D-AE19-62706E023703}">
                      <ahyp:hlinkClr val="tx"/>
                    </a:ext>
                  </a:extLst>
                </a:hlinkClick>
              </a:rPr>
              <a:t>https://medium.com/ai-techsystems/predictive-maintenance-a257a1645a14</a:t>
            </a:r>
            <a:r>
              <a:rPr lang="en" sz="800">
                <a:solidFill>
                  <a:srgbClr val="434343"/>
                </a:solidFill>
              </a:rPr>
              <a:t> </a:t>
            </a:r>
            <a:r>
              <a:rPr lang="en" sz="800" u="sng">
                <a:solidFill>
                  <a:srgbClr val="434343"/>
                </a:solidFill>
                <a:hlinkClick r:id="rId6">
                  <a:extLst>
                    <a:ext uri="{A12FA001-AC4F-418D-AE19-62706E023703}">
                      <ahyp:hlinkClr val="tx"/>
                    </a:ext>
                  </a:extLst>
                </a:hlinkClick>
              </a:rPr>
              <a:t>https://research.aimultiple.com/predictive-maintenance-tools/</a:t>
            </a:r>
            <a:r>
              <a:rPr lang="en" sz="800">
                <a:solidFill>
                  <a:srgbClr val="434343"/>
                </a:solidFill>
              </a:rPr>
              <a:t> </a:t>
            </a:r>
            <a:endParaRPr sz="1100">
              <a:solidFill>
                <a:srgbClr val="434343"/>
              </a:solidFill>
              <a:latin typeface="Lato"/>
              <a:ea typeface="Lato"/>
              <a:cs typeface="Lato"/>
              <a:sym typeface="Lato"/>
            </a:endParaRPr>
          </a:p>
          <a:p>
            <a:pPr indent="0" lvl="0" marL="0" rtl="0" algn="l">
              <a:spcBef>
                <a:spcPts val="0"/>
              </a:spcBef>
              <a:spcAft>
                <a:spcPts val="0"/>
              </a:spcAft>
              <a:buNone/>
            </a:pPr>
            <a:r>
              <a:t/>
            </a:r>
            <a:endParaRPr sz="1100">
              <a:solidFill>
                <a:srgbClr val="434343"/>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6"/>
          <p:cNvSpPr txBox="1"/>
          <p:nvPr/>
        </p:nvSpPr>
        <p:spPr>
          <a:xfrm>
            <a:off x="2855550" y="284300"/>
            <a:ext cx="3432900" cy="645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600">
                <a:solidFill>
                  <a:srgbClr val="F1C232"/>
                </a:solidFill>
                <a:latin typeface="Raleway"/>
                <a:ea typeface="Raleway"/>
                <a:cs typeface="Raleway"/>
                <a:sym typeface="Raleway"/>
              </a:rPr>
              <a:t>Introduction</a:t>
            </a:r>
            <a:endParaRPr b="1" sz="3600">
              <a:solidFill>
                <a:srgbClr val="F1C232"/>
              </a:solidFill>
              <a:latin typeface="Raleway"/>
              <a:ea typeface="Raleway"/>
              <a:cs typeface="Raleway"/>
              <a:sym typeface="Raleway"/>
            </a:endParaRPr>
          </a:p>
        </p:txBody>
      </p:sp>
      <p:sp>
        <p:nvSpPr>
          <p:cNvPr id="162" name="Google Shape;162;p16"/>
          <p:cNvSpPr txBox="1"/>
          <p:nvPr/>
        </p:nvSpPr>
        <p:spPr>
          <a:xfrm>
            <a:off x="1170675" y="1047150"/>
            <a:ext cx="6802800" cy="1391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solidFill>
                  <a:schemeClr val="lt1"/>
                </a:solidFill>
                <a:latin typeface="Lato"/>
                <a:ea typeface="Lato"/>
                <a:cs typeface="Lato"/>
                <a:sym typeface="Lato"/>
              </a:rPr>
              <a:t>In this project, we will make a ML(Machine Learning) model that will continuously monitor data (from power plants, manufacturing units, etc) and provide a smart decision support system, through which, manufacturers can predict the probability of equipment failures. </a:t>
            </a:r>
            <a:endParaRPr>
              <a:solidFill>
                <a:schemeClr val="lt1"/>
              </a:solidFill>
              <a:latin typeface="Lato"/>
              <a:ea typeface="Lato"/>
              <a:cs typeface="Lato"/>
              <a:sym typeface="Lato"/>
            </a:endParaRPr>
          </a:p>
          <a:p>
            <a:pPr indent="0" lvl="0" marL="0" rtl="0" algn="ctr">
              <a:lnSpc>
                <a:spcPct val="115000"/>
              </a:lnSpc>
              <a:spcBef>
                <a:spcPts val="0"/>
              </a:spcBef>
              <a:spcAft>
                <a:spcPts val="0"/>
              </a:spcAft>
              <a:buNone/>
            </a:pPr>
            <a:r>
              <a:t/>
            </a:r>
            <a:endParaRPr>
              <a:latin typeface="Lato"/>
              <a:ea typeface="Lato"/>
              <a:cs typeface="Lato"/>
              <a:sym typeface="Lato"/>
            </a:endParaRPr>
          </a:p>
        </p:txBody>
      </p:sp>
      <p:pic>
        <p:nvPicPr>
          <p:cNvPr id="163" name="Google Shape;163;p16"/>
          <p:cNvPicPr preferRelativeResize="0"/>
          <p:nvPr/>
        </p:nvPicPr>
        <p:blipFill>
          <a:blip r:embed="rId3">
            <a:alphaModFix/>
          </a:blip>
          <a:stretch>
            <a:fillRect/>
          </a:stretch>
        </p:blipFill>
        <p:spPr>
          <a:xfrm>
            <a:off x="2283075" y="2214675"/>
            <a:ext cx="4577849" cy="2573399"/>
          </a:xfrm>
          <a:prstGeom prst="rect">
            <a:avLst/>
          </a:prstGeom>
          <a:noFill/>
          <a:ln>
            <a:noFill/>
          </a:ln>
        </p:spPr>
      </p:pic>
      <p:sp>
        <p:nvSpPr>
          <p:cNvPr id="164" name="Google Shape;164;p16"/>
          <p:cNvSpPr txBox="1"/>
          <p:nvPr/>
        </p:nvSpPr>
        <p:spPr>
          <a:xfrm>
            <a:off x="703000" y="4776375"/>
            <a:ext cx="800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434343"/>
                </a:solidFill>
                <a:latin typeface="Lato"/>
                <a:ea typeface="Lato"/>
                <a:cs typeface="Lato"/>
                <a:sym typeface="Lato"/>
              </a:rPr>
              <a:t>Reference: </a:t>
            </a:r>
            <a:r>
              <a:rPr lang="en" sz="800">
                <a:solidFill>
                  <a:srgbClr val="434343"/>
                </a:solidFill>
              </a:rPr>
              <a:t>https://www.applyscience.it/predictive-maintenance/</a:t>
            </a:r>
            <a:endParaRPr sz="1100">
              <a:solidFill>
                <a:srgbClr val="434343"/>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nvSpPr>
        <p:spPr>
          <a:xfrm>
            <a:off x="377350" y="461775"/>
            <a:ext cx="6956100" cy="645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400">
                <a:solidFill>
                  <a:schemeClr val="lt2"/>
                </a:solidFill>
                <a:latin typeface="Raleway"/>
                <a:ea typeface="Raleway"/>
                <a:cs typeface="Raleway"/>
                <a:sym typeface="Raleway"/>
              </a:rPr>
              <a:t>Mechanical Failures</a:t>
            </a:r>
            <a:endParaRPr b="1" sz="3400">
              <a:solidFill>
                <a:schemeClr val="lt2"/>
              </a:solidFill>
              <a:latin typeface="Raleway"/>
              <a:ea typeface="Raleway"/>
              <a:cs typeface="Raleway"/>
              <a:sym typeface="Raleway"/>
            </a:endParaRPr>
          </a:p>
        </p:txBody>
      </p:sp>
      <p:sp>
        <p:nvSpPr>
          <p:cNvPr id="170" name="Google Shape;170;p17"/>
          <p:cNvSpPr txBox="1"/>
          <p:nvPr/>
        </p:nvSpPr>
        <p:spPr>
          <a:xfrm>
            <a:off x="377350" y="1181825"/>
            <a:ext cx="5665800" cy="1225200"/>
          </a:xfrm>
          <a:prstGeom prst="rect">
            <a:avLst/>
          </a:prstGeom>
          <a:noFill/>
          <a:ln>
            <a:noFill/>
          </a:ln>
        </p:spPr>
        <p:txBody>
          <a:bodyPr anchorCtr="0" anchor="t" bIns="91425" lIns="91425" spcFirstLastPara="1" rIns="91425" wrap="square" tIns="91425">
            <a:spAutoFit/>
          </a:bodyPr>
          <a:lstStyle/>
          <a:p>
            <a:pPr indent="0" lvl="0" marL="0" rtl="0" algn="just">
              <a:lnSpc>
                <a:spcPct val="140000"/>
              </a:lnSpc>
              <a:spcBef>
                <a:spcPts val="0"/>
              </a:spcBef>
              <a:spcAft>
                <a:spcPts val="0"/>
              </a:spcAft>
              <a:buNone/>
            </a:pPr>
            <a:r>
              <a:rPr lang="en" sz="1300">
                <a:solidFill>
                  <a:schemeClr val="lt1"/>
                </a:solidFill>
                <a:latin typeface="Lato"/>
                <a:ea typeface="Lato"/>
                <a:cs typeface="Lato"/>
                <a:sym typeface="Lato"/>
              </a:rPr>
              <a:t>A covered component's unexpected or unforeseen failure is referred to as mechanical failure. It happens as a result of a flaw in the materials or workmanship, and excludes failure due to normal wear or inappropriate machine use and/or maintenance.</a:t>
            </a:r>
            <a:endParaRPr sz="1300">
              <a:solidFill>
                <a:schemeClr val="lt1"/>
              </a:solidFill>
              <a:latin typeface="Lato"/>
              <a:ea typeface="Lato"/>
              <a:cs typeface="Lato"/>
              <a:sym typeface="Lato"/>
            </a:endParaRPr>
          </a:p>
        </p:txBody>
      </p:sp>
      <p:pic>
        <p:nvPicPr>
          <p:cNvPr id="171" name="Google Shape;171;p17"/>
          <p:cNvPicPr preferRelativeResize="0"/>
          <p:nvPr/>
        </p:nvPicPr>
        <p:blipFill rotWithShape="1">
          <a:blip r:embed="rId3">
            <a:alphaModFix/>
          </a:blip>
          <a:srcRect b="8352" l="5447" r="5250" t="7443"/>
          <a:stretch/>
        </p:blipFill>
        <p:spPr>
          <a:xfrm>
            <a:off x="1813550" y="2669650"/>
            <a:ext cx="2793399" cy="1975525"/>
          </a:xfrm>
          <a:prstGeom prst="rect">
            <a:avLst/>
          </a:prstGeom>
          <a:noFill/>
          <a:ln>
            <a:noFill/>
          </a:ln>
        </p:spPr>
      </p:pic>
      <p:sp>
        <p:nvSpPr>
          <p:cNvPr id="172" name="Google Shape;172;p17"/>
          <p:cNvSpPr txBox="1"/>
          <p:nvPr/>
        </p:nvSpPr>
        <p:spPr>
          <a:xfrm>
            <a:off x="703000" y="4776375"/>
            <a:ext cx="8008800" cy="3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434343"/>
                </a:solidFill>
                <a:latin typeface="Lato"/>
                <a:ea typeface="Lato"/>
                <a:cs typeface="Lato"/>
                <a:sym typeface="Lato"/>
              </a:rPr>
              <a:t>Reference: </a:t>
            </a:r>
            <a:r>
              <a:rPr lang="en" sz="1150" u="sng">
                <a:solidFill>
                  <a:srgbClr val="434343"/>
                </a:solidFill>
                <a:latin typeface="Montserrat"/>
                <a:ea typeface="Montserrat"/>
                <a:cs typeface="Montserrat"/>
                <a:sym typeface="Montserrat"/>
                <a:hlinkClick r:id="rId4">
                  <a:extLst>
                    <a:ext uri="{A12FA001-AC4F-418D-AE19-62706E023703}">
                      <ahyp:hlinkClr val="tx"/>
                    </a:ext>
                  </a:extLst>
                </a:hlinkClick>
              </a:rPr>
              <a:t>https://www.ceerisk.com/site/services/forensic-engineering/mechanical-failures/</a:t>
            </a:r>
            <a:endParaRPr sz="1000">
              <a:solidFill>
                <a:srgbClr val="434343"/>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8"/>
          <p:cNvSpPr txBox="1"/>
          <p:nvPr/>
        </p:nvSpPr>
        <p:spPr>
          <a:xfrm>
            <a:off x="377350" y="461775"/>
            <a:ext cx="6956100" cy="645000"/>
          </a:xfrm>
          <a:prstGeom prst="rect">
            <a:avLst/>
          </a:prstGeom>
          <a:noFill/>
          <a:ln>
            <a:noFill/>
          </a:ln>
        </p:spPr>
        <p:txBody>
          <a:bodyPr anchorCtr="0" anchor="b" bIns="91425" lIns="91425" spcFirstLastPara="1" rIns="91425" wrap="square" tIns="91425">
            <a:noAutofit/>
          </a:bodyPr>
          <a:lstStyle/>
          <a:p>
            <a:pPr indent="0" lvl="0" marL="0" rtl="0" algn="just">
              <a:lnSpc>
                <a:spcPct val="115000"/>
              </a:lnSpc>
              <a:spcBef>
                <a:spcPts val="2400"/>
              </a:spcBef>
              <a:spcAft>
                <a:spcPts val="0"/>
              </a:spcAft>
              <a:buNone/>
            </a:pPr>
            <a:r>
              <a:rPr b="1" lang="en" sz="2500">
                <a:solidFill>
                  <a:schemeClr val="lt2"/>
                </a:solidFill>
                <a:latin typeface="Raleway"/>
                <a:ea typeface="Raleway"/>
                <a:cs typeface="Raleway"/>
                <a:sym typeface="Raleway"/>
              </a:rPr>
              <a:t>Instances of various Mechanical Failures</a:t>
            </a:r>
            <a:endParaRPr b="1" sz="4000">
              <a:solidFill>
                <a:schemeClr val="lt2"/>
              </a:solidFill>
              <a:latin typeface="Raleway"/>
              <a:ea typeface="Raleway"/>
              <a:cs typeface="Raleway"/>
              <a:sym typeface="Raleway"/>
            </a:endParaRPr>
          </a:p>
        </p:txBody>
      </p:sp>
      <p:sp>
        <p:nvSpPr>
          <p:cNvPr id="178" name="Google Shape;178;p18"/>
          <p:cNvSpPr txBox="1"/>
          <p:nvPr/>
        </p:nvSpPr>
        <p:spPr>
          <a:xfrm>
            <a:off x="377350" y="1105625"/>
            <a:ext cx="7702800" cy="3036000"/>
          </a:xfrm>
          <a:prstGeom prst="rect">
            <a:avLst/>
          </a:prstGeom>
          <a:noFill/>
          <a:ln>
            <a:noFill/>
          </a:ln>
        </p:spPr>
        <p:txBody>
          <a:bodyPr anchorCtr="0" anchor="t" bIns="91425" lIns="91425" spcFirstLastPara="1" rIns="91425" wrap="square" tIns="91425">
            <a:spAutoFit/>
          </a:bodyPr>
          <a:lstStyle/>
          <a:p>
            <a:pPr indent="0" lvl="0" marL="0" rtl="0" algn="just">
              <a:lnSpc>
                <a:spcPct val="140000"/>
              </a:lnSpc>
              <a:spcBef>
                <a:spcPts val="0"/>
              </a:spcBef>
              <a:spcAft>
                <a:spcPts val="0"/>
              </a:spcAft>
              <a:buNone/>
            </a:pPr>
            <a:r>
              <a:rPr lang="en" sz="1350">
                <a:solidFill>
                  <a:schemeClr val="lt1"/>
                </a:solidFill>
                <a:latin typeface="Lato"/>
                <a:ea typeface="Lato"/>
                <a:cs typeface="Lato"/>
                <a:sym typeface="Lato"/>
              </a:rPr>
              <a:t>We have investigated the root cause of mechanical failures in various numerous situations, including:</a:t>
            </a:r>
            <a:endParaRPr sz="1350">
              <a:solidFill>
                <a:schemeClr val="lt1"/>
              </a:solidFill>
              <a:latin typeface="Lato"/>
              <a:ea typeface="Lato"/>
              <a:cs typeface="Lato"/>
              <a:sym typeface="Lato"/>
            </a:endParaRPr>
          </a:p>
          <a:p>
            <a:pPr indent="-314325" lvl="0" marL="457200" rtl="0" algn="just">
              <a:lnSpc>
                <a:spcPct val="100000"/>
              </a:lnSpc>
              <a:spcBef>
                <a:spcPts val="0"/>
              </a:spcBef>
              <a:spcAft>
                <a:spcPts val="0"/>
              </a:spcAft>
              <a:buClr>
                <a:schemeClr val="lt1"/>
              </a:buClr>
              <a:buSzPts val="1350"/>
              <a:buFont typeface="Lato"/>
              <a:buAutoNum type="arabicPeriod"/>
            </a:pPr>
            <a:r>
              <a:rPr lang="en" sz="1350">
                <a:solidFill>
                  <a:schemeClr val="lt1"/>
                </a:solidFill>
                <a:latin typeface="Lato"/>
                <a:ea typeface="Lato"/>
                <a:cs typeface="Lato"/>
                <a:sym typeface="Lato"/>
              </a:rPr>
              <a:t>Water escape from PRVs (Pressure Reducing Valves)</a:t>
            </a:r>
            <a:endParaRPr sz="1350">
              <a:solidFill>
                <a:schemeClr val="lt1"/>
              </a:solidFill>
              <a:latin typeface="Lato"/>
              <a:ea typeface="Lato"/>
              <a:cs typeface="Lato"/>
              <a:sym typeface="Lato"/>
            </a:endParaRPr>
          </a:p>
          <a:p>
            <a:pPr indent="-314325" lvl="0" marL="457200" rtl="0" algn="just">
              <a:lnSpc>
                <a:spcPct val="100000"/>
              </a:lnSpc>
              <a:spcBef>
                <a:spcPts val="1000"/>
              </a:spcBef>
              <a:spcAft>
                <a:spcPts val="0"/>
              </a:spcAft>
              <a:buClr>
                <a:schemeClr val="lt1"/>
              </a:buClr>
              <a:buSzPts val="1350"/>
              <a:buFont typeface="Lato"/>
              <a:buAutoNum type="arabicPeriod"/>
            </a:pPr>
            <a:r>
              <a:rPr lang="en" sz="1350">
                <a:solidFill>
                  <a:schemeClr val="lt1"/>
                </a:solidFill>
                <a:latin typeface="Lato"/>
                <a:ea typeface="Lato"/>
                <a:cs typeface="Lato"/>
                <a:sym typeface="Lato"/>
              </a:rPr>
              <a:t>Failure of steam turbine blades in power plants in several countries</a:t>
            </a:r>
            <a:endParaRPr sz="1350">
              <a:solidFill>
                <a:schemeClr val="lt1"/>
              </a:solidFill>
              <a:latin typeface="Lato"/>
              <a:ea typeface="Lato"/>
              <a:cs typeface="Lato"/>
              <a:sym typeface="Lato"/>
            </a:endParaRPr>
          </a:p>
          <a:p>
            <a:pPr indent="-314325" lvl="0" marL="457200" rtl="0" algn="just">
              <a:lnSpc>
                <a:spcPct val="100000"/>
              </a:lnSpc>
              <a:spcBef>
                <a:spcPts val="1000"/>
              </a:spcBef>
              <a:spcAft>
                <a:spcPts val="0"/>
              </a:spcAft>
              <a:buClr>
                <a:schemeClr val="lt1"/>
              </a:buClr>
              <a:buSzPts val="1350"/>
              <a:buFont typeface="Lato"/>
              <a:buAutoNum type="arabicPeriod"/>
            </a:pPr>
            <a:r>
              <a:rPr lang="en" sz="1350">
                <a:solidFill>
                  <a:schemeClr val="lt1"/>
                </a:solidFill>
                <a:latin typeface="Lato"/>
                <a:ea typeface="Lato"/>
                <a:cs typeface="Lato"/>
                <a:sym typeface="Lato"/>
              </a:rPr>
              <a:t>Failure of thrust bearing in a gas turbine</a:t>
            </a:r>
            <a:endParaRPr sz="1350">
              <a:solidFill>
                <a:schemeClr val="lt1"/>
              </a:solidFill>
              <a:latin typeface="Lato"/>
              <a:ea typeface="Lato"/>
              <a:cs typeface="Lato"/>
              <a:sym typeface="Lato"/>
            </a:endParaRPr>
          </a:p>
          <a:p>
            <a:pPr indent="-314325" lvl="0" marL="457200" rtl="0" algn="just">
              <a:lnSpc>
                <a:spcPct val="100000"/>
              </a:lnSpc>
              <a:spcBef>
                <a:spcPts val="1000"/>
              </a:spcBef>
              <a:spcAft>
                <a:spcPts val="0"/>
              </a:spcAft>
              <a:buClr>
                <a:schemeClr val="lt1"/>
              </a:buClr>
              <a:buSzPts val="1350"/>
              <a:buFont typeface="Lato"/>
              <a:buAutoNum type="arabicPeriod"/>
            </a:pPr>
            <a:r>
              <a:rPr lang="en" sz="1350">
                <a:solidFill>
                  <a:schemeClr val="lt1"/>
                </a:solidFill>
                <a:latin typeface="Lato"/>
                <a:ea typeface="Lato"/>
                <a:cs typeface="Lato"/>
                <a:sym typeface="Lato"/>
              </a:rPr>
              <a:t>Compressor failure in multiple applications including petrochemical plants</a:t>
            </a:r>
            <a:endParaRPr sz="1350">
              <a:solidFill>
                <a:schemeClr val="lt1"/>
              </a:solidFill>
              <a:latin typeface="Lato"/>
              <a:ea typeface="Lato"/>
              <a:cs typeface="Lato"/>
              <a:sym typeface="Lato"/>
            </a:endParaRPr>
          </a:p>
          <a:p>
            <a:pPr indent="-314325" lvl="0" marL="457200" rtl="0" algn="just">
              <a:lnSpc>
                <a:spcPct val="100000"/>
              </a:lnSpc>
              <a:spcBef>
                <a:spcPts val="1000"/>
              </a:spcBef>
              <a:spcAft>
                <a:spcPts val="0"/>
              </a:spcAft>
              <a:buClr>
                <a:schemeClr val="lt1"/>
              </a:buClr>
              <a:buSzPts val="1350"/>
              <a:buFont typeface="Lato"/>
              <a:buAutoNum type="arabicPeriod"/>
            </a:pPr>
            <a:r>
              <a:rPr lang="en" sz="1350">
                <a:solidFill>
                  <a:schemeClr val="lt1"/>
                </a:solidFill>
                <a:latin typeface="Lato"/>
                <a:ea typeface="Lato"/>
                <a:cs typeface="Lato"/>
                <a:sym typeface="Lato"/>
              </a:rPr>
              <a:t>Electric motor malfunction in different applications</a:t>
            </a:r>
            <a:endParaRPr sz="1350">
              <a:solidFill>
                <a:schemeClr val="lt1"/>
              </a:solidFill>
              <a:latin typeface="Lato"/>
              <a:ea typeface="Lato"/>
              <a:cs typeface="Lato"/>
              <a:sym typeface="Lato"/>
            </a:endParaRPr>
          </a:p>
          <a:p>
            <a:pPr indent="-314325" lvl="0" marL="457200" rtl="0" algn="just">
              <a:lnSpc>
                <a:spcPct val="100000"/>
              </a:lnSpc>
              <a:spcBef>
                <a:spcPts val="1000"/>
              </a:spcBef>
              <a:spcAft>
                <a:spcPts val="0"/>
              </a:spcAft>
              <a:buClr>
                <a:schemeClr val="lt1"/>
              </a:buClr>
              <a:buSzPts val="1350"/>
              <a:buFont typeface="Lato"/>
              <a:buAutoNum type="arabicPeriod"/>
            </a:pPr>
            <a:r>
              <a:rPr lang="en" sz="1350">
                <a:solidFill>
                  <a:schemeClr val="lt1"/>
                </a:solidFill>
                <a:latin typeface="Lato"/>
                <a:ea typeface="Lato"/>
                <a:cs typeface="Lato"/>
                <a:sym typeface="Lato"/>
              </a:rPr>
              <a:t>Circulation pump seizure</a:t>
            </a:r>
            <a:endParaRPr sz="1350">
              <a:solidFill>
                <a:schemeClr val="lt1"/>
              </a:solidFill>
              <a:latin typeface="Lato"/>
              <a:ea typeface="Lato"/>
              <a:cs typeface="Lato"/>
              <a:sym typeface="Lato"/>
            </a:endParaRPr>
          </a:p>
          <a:p>
            <a:pPr indent="-314325" lvl="0" marL="457200" rtl="0" algn="just">
              <a:lnSpc>
                <a:spcPct val="100000"/>
              </a:lnSpc>
              <a:spcBef>
                <a:spcPts val="1000"/>
              </a:spcBef>
              <a:spcAft>
                <a:spcPts val="0"/>
              </a:spcAft>
              <a:buClr>
                <a:schemeClr val="lt1"/>
              </a:buClr>
              <a:buSzPts val="1350"/>
              <a:buFont typeface="Lato"/>
              <a:buAutoNum type="arabicPeriod"/>
            </a:pPr>
            <a:r>
              <a:rPr lang="en" sz="1350">
                <a:solidFill>
                  <a:schemeClr val="lt1"/>
                </a:solidFill>
                <a:latin typeface="Lato"/>
                <a:ea typeface="Lato"/>
                <a:cs typeface="Lato"/>
                <a:sym typeface="Lato"/>
              </a:rPr>
              <a:t>Compression joint separation</a:t>
            </a:r>
            <a:endParaRPr sz="1350">
              <a:solidFill>
                <a:schemeClr val="lt1"/>
              </a:solidFill>
              <a:latin typeface="Lato"/>
              <a:ea typeface="Lato"/>
              <a:cs typeface="Lato"/>
              <a:sym typeface="Lato"/>
            </a:endParaRPr>
          </a:p>
          <a:p>
            <a:pPr indent="-314325" lvl="0" marL="457200" rtl="0" algn="just">
              <a:lnSpc>
                <a:spcPct val="100000"/>
              </a:lnSpc>
              <a:spcBef>
                <a:spcPts val="1000"/>
              </a:spcBef>
              <a:spcAft>
                <a:spcPts val="1000"/>
              </a:spcAft>
              <a:buClr>
                <a:schemeClr val="lt1"/>
              </a:buClr>
              <a:buSzPts val="1350"/>
              <a:buFont typeface="Lato"/>
              <a:buAutoNum type="arabicPeriod"/>
            </a:pPr>
            <a:r>
              <a:rPr lang="en" sz="1350">
                <a:solidFill>
                  <a:schemeClr val="lt1"/>
                </a:solidFill>
                <a:latin typeface="Lato"/>
                <a:ea typeface="Lato"/>
                <a:cs typeface="Lato"/>
                <a:sym typeface="Lato"/>
              </a:rPr>
              <a:t>Flange seal leakage</a:t>
            </a:r>
            <a:endParaRPr sz="135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nvSpPr>
        <p:spPr>
          <a:xfrm>
            <a:off x="377350" y="461775"/>
            <a:ext cx="6956100" cy="645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500">
                <a:solidFill>
                  <a:schemeClr val="lt2"/>
                </a:solidFill>
                <a:latin typeface="Raleway"/>
                <a:ea typeface="Raleway"/>
                <a:cs typeface="Raleway"/>
                <a:sym typeface="Raleway"/>
              </a:rPr>
              <a:t>Ways to detect Mechanical Failures</a:t>
            </a:r>
            <a:endParaRPr b="1" sz="2500">
              <a:solidFill>
                <a:schemeClr val="lt2"/>
              </a:solidFill>
              <a:latin typeface="Raleway"/>
              <a:ea typeface="Raleway"/>
              <a:cs typeface="Raleway"/>
              <a:sym typeface="Raleway"/>
            </a:endParaRPr>
          </a:p>
        </p:txBody>
      </p:sp>
      <p:sp>
        <p:nvSpPr>
          <p:cNvPr id="184" name="Google Shape;184;p19"/>
          <p:cNvSpPr txBox="1"/>
          <p:nvPr/>
        </p:nvSpPr>
        <p:spPr>
          <a:xfrm>
            <a:off x="377350" y="1258025"/>
            <a:ext cx="7702800" cy="3209700"/>
          </a:xfrm>
          <a:prstGeom prst="rect">
            <a:avLst/>
          </a:prstGeom>
          <a:noFill/>
          <a:ln>
            <a:noFill/>
          </a:ln>
        </p:spPr>
        <p:txBody>
          <a:bodyPr anchorCtr="0" anchor="t" bIns="91425" lIns="91425" spcFirstLastPara="1" rIns="91425" wrap="square" tIns="91425">
            <a:spAutoFit/>
          </a:bodyPr>
          <a:lstStyle/>
          <a:p>
            <a:pPr indent="-304800" lvl="0" marL="457200" rtl="0" algn="just">
              <a:lnSpc>
                <a:spcPct val="140000"/>
              </a:lnSpc>
              <a:spcBef>
                <a:spcPts val="0"/>
              </a:spcBef>
              <a:spcAft>
                <a:spcPts val="0"/>
              </a:spcAft>
              <a:buClr>
                <a:schemeClr val="lt1"/>
              </a:buClr>
              <a:buSzPts val="1200"/>
              <a:buFont typeface="Lato"/>
              <a:buAutoNum type="arabicPeriod"/>
            </a:pPr>
            <a:r>
              <a:rPr b="1" lang="en" sz="1200">
                <a:solidFill>
                  <a:schemeClr val="lt1"/>
                </a:solidFill>
                <a:latin typeface="Lato"/>
                <a:ea typeface="Lato"/>
                <a:cs typeface="Lato"/>
                <a:sym typeface="Lato"/>
              </a:rPr>
              <a:t>Visual Examination</a:t>
            </a:r>
            <a:r>
              <a:rPr lang="en" sz="1200">
                <a:solidFill>
                  <a:schemeClr val="lt1"/>
                </a:solidFill>
                <a:latin typeface="Lato"/>
                <a:ea typeface="Lato"/>
                <a:cs typeface="Lato"/>
                <a:sym typeface="Lato"/>
              </a:rPr>
              <a:t> evaluates the condition of the failed product in its initial state as well as during disassembly or dissection. </a:t>
            </a:r>
            <a:endParaRPr sz="1200">
              <a:solidFill>
                <a:schemeClr val="lt1"/>
              </a:solidFill>
              <a:latin typeface="Lato"/>
              <a:ea typeface="Lato"/>
              <a:cs typeface="Lato"/>
              <a:sym typeface="Lato"/>
            </a:endParaRPr>
          </a:p>
          <a:p>
            <a:pPr indent="-304800" lvl="0" marL="457200" rtl="0" algn="just">
              <a:lnSpc>
                <a:spcPct val="140000"/>
              </a:lnSpc>
              <a:spcBef>
                <a:spcPts val="1000"/>
              </a:spcBef>
              <a:spcAft>
                <a:spcPts val="0"/>
              </a:spcAft>
              <a:buClr>
                <a:schemeClr val="lt1"/>
              </a:buClr>
              <a:buSzPts val="1200"/>
              <a:buFont typeface="Lato"/>
              <a:buAutoNum type="arabicPeriod"/>
            </a:pPr>
            <a:r>
              <a:rPr b="1" lang="en" sz="1200">
                <a:solidFill>
                  <a:schemeClr val="lt1"/>
                </a:solidFill>
                <a:latin typeface="Lato"/>
                <a:ea typeface="Lato"/>
                <a:cs typeface="Lato"/>
                <a:sym typeface="Lato"/>
              </a:rPr>
              <a:t>Investigative chemical analysis</a:t>
            </a:r>
            <a:r>
              <a:rPr lang="en" sz="1200">
                <a:solidFill>
                  <a:schemeClr val="lt1"/>
                </a:solidFill>
                <a:latin typeface="Lato"/>
                <a:ea typeface="Lato"/>
                <a:cs typeface="Lato"/>
                <a:sym typeface="Lato"/>
              </a:rPr>
              <a:t> determines whether the materials of manufacture (alloy, coatings, etc.) meet specification. </a:t>
            </a:r>
            <a:endParaRPr sz="1200">
              <a:solidFill>
                <a:schemeClr val="lt1"/>
              </a:solidFill>
              <a:latin typeface="Lato"/>
              <a:ea typeface="Lato"/>
              <a:cs typeface="Lato"/>
              <a:sym typeface="Lato"/>
            </a:endParaRPr>
          </a:p>
          <a:p>
            <a:pPr indent="-304800" lvl="0" marL="457200" rtl="0" algn="just">
              <a:lnSpc>
                <a:spcPct val="140000"/>
              </a:lnSpc>
              <a:spcBef>
                <a:spcPts val="1000"/>
              </a:spcBef>
              <a:spcAft>
                <a:spcPts val="0"/>
              </a:spcAft>
              <a:buClr>
                <a:schemeClr val="lt1"/>
              </a:buClr>
              <a:buSzPts val="1200"/>
              <a:buFont typeface="Montserrat"/>
              <a:buAutoNum type="arabicPeriod"/>
            </a:pPr>
            <a:r>
              <a:rPr b="1" lang="en" sz="1200">
                <a:solidFill>
                  <a:schemeClr val="lt1"/>
                </a:solidFill>
                <a:latin typeface="Lato"/>
                <a:ea typeface="Lato"/>
                <a:cs typeface="Lato"/>
                <a:sym typeface="Lato"/>
              </a:rPr>
              <a:t>Residual analysis</a:t>
            </a:r>
            <a:r>
              <a:rPr lang="en" sz="1200">
                <a:solidFill>
                  <a:schemeClr val="lt1"/>
                </a:solidFill>
                <a:latin typeface="Lato"/>
                <a:ea typeface="Lato"/>
                <a:cs typeface="Lato"/>
                <a:sym typeface="Lato"/>
              </a:rPr>
              <a:t>, a subset of chemical analysis, looks for contaminants from either manufacturing processes or the environment that may have led to such failure mechanisms as corrosion, stress corrosion cracking, etc.</a:t>
            </a:r>
            <a:endParaRPr sz="1200">
              <a:solidFill>
                <a:schemeClr val="lt1"/>
              </a:solidFill>
              <a:latin typeface="Lato"/>
              <a:ea typeface="Lato"/>
              <a:cs typeface="Lato"/>
              <a:sym typeface="Lato"/>
            </a:endParaRPr>
          </a:p>
          <a:p>
            <a:pPr indent="-304800" lvl="0" marL="457200" rtl="0" algn="just">
              <a:lnSpc>
                <a:spcPct val="140000"/>
              </a:lnSpc>
              <a:spcBef>
                <a:spcPts val="1000"/>
              </a:spcBef>
              <a:spcAft>
                <a:spcPts val="0"/>
              </a:spcAft>
              <a:buClr>
                <a:schemeClr val="lt1"/>
              </a:buClr>
              <a:buSzPts val="1200"/>
              <a:buFont typeface="Montserrat"/>
              <a:buAutoNum type="arabicPeriod"/>
            </a:pPr>
            <a:r>
              <a:rPr b="1" lang="en" sz="1200">
                <a:solidFill>
                  <a:schemeClr val="lt1"/>
                </a:solidFill>
                <a:latin typeface="Lato"/>
                <a:ea typeface="Lato"/>
                <a:cs typeface="Lato"/>
                <a:sym typeface="Lato"/>
              </a:rPr>
              <a:t>Fractography</a:t>
            </a:r>
            <a:r>
              <a:rPr lang="en" sz="1200">
                <a:solidFill>
                  <a:schemeClr val="lt1"/>
                </a:solidFill>
                <a:latin typeface="Lato"/>
                <a:ea typeface="Lato"/>
                <a:cs typeface="Lato"/>
                <a:sym typeface="Lato"/>
              </a:rPr>
              <a:t> employs optical and scanning electron microscopes to identify fracture mechanisms.</a:t>
            </a:r>
            <a:endParaRPr sz="1200">
              <a:solidFill>
                <a:schemeClr val="lt1"/>
              </a:solidFill>
              <a:latin typeface="Lato"/>
              <a:ea typeface="Lato"/>
              <a:cs typeface="Lato"/>
              <a:sym typeface="Lato"/>
            </a:endParaRPr>
          </a:p>
          <a:p>
            <a:pPr indent="-304800" lvl="0" marL="457200" rtl="0" algn="just">
              <a:lnSpc>
                <a:spcPct val="140000"/>
              </a:lnSpc>
              <a:spcBef>
                <a:spcPts val="1000"/>
              </a:spcBef>
              <a:spcAft>
                <a:spcPts val="1000"/>
              </a:spcAft>
              <a:buClr>
                <a:schemeClr val="lt1"/>
              </a:buClr>
              <a:buSzPts val="1200"/>
              <a:buFont typeface="Montserrat"/>
              <a:buAutoNum type="arabicPeriod"/>
            </a:pPr>
            <a:r>
              <a:rPr b="1" lang="en" sz="1200">
                <a:solidFill>
                  <a:schemeClr val="lt1"/>
                </a:solidFill>
                <a:latin typeface="Lato"/>
                <a:ea typeface="Lato"/>
                <a:cs typeface="Lato"/>
                <a:sym typeface="Lato"/>
              </a:rPr>
              <a:t>Mechanical testing</a:t>
            </a:r>
            <a:r>
              <a:rPr lang="en" sz="1200">
                <a:solidFill>
                  <a:schemeClr val="lt1"/>
                </a:solidFill>
                <a:latin typeface="Lato"/>
                <a:ea typeface="Lato"/>
                <a:cs typeface="Lato"/>
                <a:sym typeface="Lato"/>
              </a:rPr>
              <a:t> determines the properties of the failed component including tensile properties, ductility, hardness, fatigue properties, and so forth.</a:t>
            </a:r>
            <a:endParaRPr sz="12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nvSpPr>
        <p:spPr>
          <a:xfrm>
            <a:off x="387575" y="492400"/>
            <a:ext cx="6956100" cy="645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500">
                <a:solidFill>
                  <a:schemeClr val="lt2"/>
                </a:solidFill>
                <a:latin typeface="Raleway"/>
                <a:ea typeface="Raleway"/>
                <a:cs typeface="Raleway"/>
                <a:sym typeface="Raleway"/>
              </a:rPr>
              <a:t>Ways to detect Mechanical Failures</a:t>
            </a:r>
            <a:endParaRPr b="1" sz="2500">
              <a:solidFill>
                <a:schemeClr val="lt2"/>
              </a:solidFill>
              <a:latin typeface="Raleway"/>
              <a:ea typeface="Raleway"/>
              <a:cs typeface="Raleway"/>
              <a:sym typeface="Raleway"/>
            </a:endParaRPr>
          </a:p>
        </p:txBody>
      </p:sp>
      <p:sp>
        <p:nvSpPr>
          <p:cNvPr id="190" name="Google Shape;190;p20"/>
          <p:cNvSpPr txBox="1"/>
          <p:nvPr/>
        </p:nvSpPr>
        <p:spPr>
          <a:xfrm>
            <a:off x="720600" y="1431550"/>
            <a:ext cx="7702800" cy="2242200"/>
          </a:xfrm>
          <a:prstGeom prst="rect">
            <a:avLst/>
          </a:prstGeom>
          <a:noFill/>
          <a:ln>
            <a:noFill/>
          </a:ln>
        </p:spPr>
        <p:txBody>
          <a:bodyPr anchorCtr="0" anchor="t" bIns="91425" lIns="91425" spcFirstLastPara="1" rIns="91425" wrap="square" tIns="91425">
            <a:spAutoFit/>
          </a:bodyPr>
          <a:lstStyle/>
          <a:p>
            <a:pPr indent="-304800" lvl="0" marL="457200" rtl="0" algn="just">
              <a:lnSpc>
                <a:spcPct val="140000"/>
              </a:lnSpc>
              <a:spcBef>
                <a:spcPts val="0"/>
              </a:spcBef>
              <a:spcAft>
                <a:spcPts val="0"/>
              </a:spcAft>
              <a:buClr>
                <a:schemeClr val="lt1"/>
              </a:buClr>
              <a:buSzPts val="1200"/>
              <a:buFont typeface="Montserrat"/>
              <a:buAutoNum type="arabicPeriod" startAt="6"/>
            </a:pPr>
            <a:r>
              <a:rPr b="1" lang="en" sz="1200">
                <a:solidFill>
                  <a:schemeClr val="lt1"/>
                </a:solidFill>
                <a:latin typeface="Lato"/>
                <a:ea typeface="Lato"/>
                <a:cs typeface="Lato"/>
                <a:sym typeface="Lato"/>
              </a:rPr>
              <a:t>Material evaluation</a:t>
            </a:r>
            <a:r>
              <a:rPr lang="en" sz="1200">
                <a:solidFill>
                  <a:schemeClr val="lt1"/>
                </a:solidFill>
                <a:latin typeface="Lato"/>
                <a:ea typeface="Lato"/>
                <a:cs typeface="Lato"/>
                <a:sym typeface="Lato"/>
              </a:rPr>
              <a:t> examines material structure, grain size, coating thickness and integrity, density, and other characteristics that affect performance, along with identifying anomalies.</a:t>
            </a:r>
            <a:endParaRPr sz="1200">
              <a:solidFill>
                <a:schemeClr val="lt1"/>
              </a:solidFill>
              <a:latin typeface="Lato"/>
              <a:ea typeface="Lato"/>
              <a:cs typeface="Lato"/>
              <a:sym typeface="Lato"/>
            </a:endParaRPr>
          </a:p>
          <a:p>
            <a:pPr indent="0" lvl="0" marL="457200" rtl="0" algn="just">
              <a:lnSpc>
                <a:spcPct val="140000"/>
              </a:lnSpc>
              <a:spcBef>
                <a:spcPts val="1000"/>
              </a:spcBef>
              <a:spcAft>
                <a:spcPts val="0"/>
              </a:spcAft>
              <a:buNone/>
            </a:pPr>
            <a:r>
              <a:t/>
            </a:r>
            <a:endParaRPr sz="1200">
              <a:solidFill>
                <a:schemeClr val="lt1"/>
              </a:solidFill>
              <a:latin typeface="Lato"/>
              <a:ea typeface="Lato"/>
              <a:cs typeface="Lato"/>
              <a:sym typeface="Lato"/>
            </a:endParaRPr>
          </a:p>
          <a:p>
            <a:pPr indent="0" lvl="0" marL="0" rtl="0" algn="just">
              <a:lnSpc>
                <a:spcPct val="140000"/>
              </a:lnSpc>
              <a:spcBef>
                <a:spcPts val="1000"/>
              </a:spcBef>
              <a:spcAft>
                <a:spcPts val="0"/>
              </a:spcAft>
              <a:buNone/>
            </a:pPr>
            <a:r>
              <a:rPr lang="en" sz="1200">
                <a:solidFill>
                  <a:schemeClr val="lt1"/>
                </a:solidFill>
                <a:latin typeface="Lato"/>
                <a:ea typeface="Lato"/>
                <a:cs typeface="Lato"/>
                <a:sym typeface="Lato"/>
              </a:rPr>
              <a:t>We may also use sensors in order to collect various data from the machines, such as, vibration, rotation, </a:t>
            </a:r>
            <a:r>
              <a:rPr lang="en" sz="1200">
                <a:solidFill>
                  <a:schemeClr val="lt1"/>
                </a:solidFill>
                <a:latin typeface="Lato"/>
                <a:ea typeface="Lato"/>
                <a:cs typeface="Lato"/>
                <a:sym typeface="Lato"/>
              </a:rPr>
              <a:t>pressure</a:t>
            </a:r>
            <a:endParaRPr sz="1200">
              <a:solidFill>
                <a:schemeClr val="lt1"/>
              </a:solidFill>
              <a:latin typeface="Lato"/>
              <a:ea typeface="Lato"/>
              <a:cs typeface="Lato"/>
              <a:sym typeface="Lato"/>
            </a:endParaRPr>
          </a:p>
          <a:p>
            <a:pPr indent="0" lvl="0" marL="0" rtl="0" algn="just">
              <a:lnSpc>
                <a:spcPct val="140000"/>
              </a:lnSpc>
              <a:spcBef>
                <a:spcPts val="0"/>
              </a:spcBef>
              <a:spcAft>
                <a:spcPts val="0"/>
              </a:spcAft>
              <a:buNone/>
            </a:pPr>
            <a:r>
              <a:rPr lang="en" sz="1200">
                <a:solidFill>
                  <a:schemeClr val="lt1"/>
                </a:solidFill>
                <a:latin typeface="Lato"/>
                <a:ea typeface="Lato"/>
                <a:cs typeface="Lato"/>
                <a:sym typeface="Lato"/>
              </a:rPr>
              <a:t> Etc.</a:t>
            </a:r>
            <a:endParaRPr sz="1200">
              <a:solidFill>
                <a:schemeClr val="lt1"/>
              </a:solidFill>
              <a:latin typeface="Lato"/>
              <a:ea typeface="Lato"/>
              <a:cs typeface="Lato"/>
              <a:sym typeface="Lato"/>
            </a:endParaRPr>
          </a:p>
          <a:p>
            <a:pPr indent="0" lvl="0" marL="0" rtl="0" algn="just">
              <a:lnSpc>
                <a:spcPct val="140000"/>
              </a:lnSpc>
              <a:spcBef>
                <a:spcPts val="0"/>
              </a:spcBef>
              <a:spcAft>
                <a:spcPts val="0"/>
              </a:spcAft>
              <a:buNone/>
            </a:pPr>
            <a:r>
              <a:rPr b="1" lang="en" sz="1500">
                <a:solidFill>
                  <a:schemeClr val="lt1"/>
                </a:solidFill>
                <a:latin typeface="Lato"/>
                <a:ea typeface="Lato"/>
                <a:cs typeface="Lato"/>
                <a:sym typeface="Lato"/>
              </a:rPr>
              <a:t>In our project we have used sensor values</a:t>
            </a:r>
            <a:endParaRPr b="1" sz="1500">
              <a:solidFill>
                <a:schemeClr val="lt1"/>
              </a:solidFill>
              <a:latin typeface="Lato"/>
              <a:ea typeface="Lato"/>
              <a:cs typeface="Lato"/>
              <a:sym typeface="Lato"/>
            </a:endParaRPr>
          </a:p>
          <a:p>
            <a:pPr indent="0" lvl="0" marL="0" rtl="0" algn="just">
              <a:lnSpc>
                <a:spcPct val="140000"/>
              </a:lnSpc>
              <a:spcBef>
                <a:spcPts val="0"/>
              </a:spcBef>
              <a:spcAft>
                <a:spcPts val="1000"/>
              </a:spcAft>
              <a:buNone/>
            </a:pPr>
            <a:r>
              <a:t/>
            </a:r>
            <a:endParaRPr sz="12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nvSpPr>
        <p:spPr>
          <a:xfrm>
            <a:off x="377350" y="461775"/>
            <a:ext cx="6956100" cy="645000"/>
          </a:xfrm>
          <a:prstGeom prst="rect">
            <a:avLst/>
          </a:prstGeom>
          <a:noFill/>
          <a:ln>
            <a:noFill/>
          </a:ln>
        </p:spPr>
        <p:txBody>
          <a:bodyPr anchorCtr="0" anchor="b" bIns="91425" lIns="91425" spcFirstLastPara="1" rIns="91425" wrap="square" tIns="91425">
            <a:noAutofit/>
          </a:bodyPr>
          <a:lstStyle/>
          <a:p>
            <a:pPr indent="0" lvl="0" marL="0" rtl="0" algn="just">
              <a:lnSpc>
                <a:spcPct val="115000"/>
              </a:lnSpc>
              <a:spcBef>
                <a:spcPts val="2400"/>
              </a:spcBef>
              <a:spcAft>
                <a:spcPts val="0"/>
              </a:spcAft>
              <a:buNone/>
            </a:pPr>
            <a:r>
              <a:rPr b="1" lang="en" sz="2500">
                <a:solidFill>
                  <a:schemeClr val="lt2"/>
                </a:solidFill>
                <a:latin typeface="Raleway"/>
                <a:ea typeface="Raleway"/>
                <a:cs typeface="Raleway"/>
                <a:sym typeface="Raleway"/>
              </a:rPr>
              <a:t>How to resolve Mechanical Failures</a:t>
            </a:r>
            <a:endParaRPr b="1" sz="4000">
              <a:solidFill>
                <a:schemeClr val="lt2"/>
              </a:solidFill>
              <a:latin typeface="Raleway"/>
              <a:ea typeface="Raleway"/>
              <a:cs typeface="Raleway"/>
              <a:sym typeface="Raleway"/>
            </a:endParaRPr>
          </a:p>
        </p:txBody>
      </p:sp>
      <p:sp>
        <p:nvSpPr>
          <p:cNvPr id="196" name="Google Shape;196;p21"/>
          <p:cNvSpPr txBox="1"/>
          <p:nvPr/>
        </p:nvSpPr>
        <p:spPr>
          <a:xfrm>
            <a:off x="377350" y="1334225"/>
            <a:ext cx="7213200" cy="3417000"/>
          </a:xfrm>
          <a:prstGeom prst="rect">
            <a:avLst/>
          </a:prstGeom>
          <a:noFill/>
          <a:ln>
            <a:noFill/>
          </a:ln>
        </p:spPr>
        <p:txBody>
          <a:bodyPr anchorCtr="0" anchor="t" bIns="91425" lIns="91425" spcFirstLastPara="1" rIns="91425" wrap="square" tIns="91425">
            <a:spAutoFit/>
          </a:bodyPr>
          <a:lstStyle/>
          <a:p>
            <a:pPr indent="0" lvl="0" marL="0" rtl="0" algn="just">
              <a:lnSpc>
                <a:spcPct val="140000"/>
              </a:lnSpc>
              <a:spcBef>
                <a:spcPts val="0"/>
              </a:spcBef>
              <a:spcAft>
                <a:spcPts val="0"/>
              </a:spcAft>
              <a:buNone/>
            </a:pPr>
            <a:r>
              <a:rPr lang="en">
                <a:solidFill>
                  <a:schemeClr val="lt1"/>
                </a:solidFill>
                <a:latin typeface="Lato"/>
                <a:ea typeface="Lato"/>
                <a:cs typeface="Lato"/>
                <a:sym typeface="Lato"/>
              </a:rPr>
              <a:t>Reactive maintenance solutions are ideal for companies that can't plan ahead of time but need a speedy response when problems happen. However, in an industrial environment, where key gear must be operational at all times, this is far from ideal. Preventing unscheduled breakdowns and downtime is critical in this setting, and planned maintenance solutions can help.</a:t>
            </a:r>
            <a:endParaRPr>
              <a:solidFill>
                <a:schemeClr val="lt1"/>
              </a:solidFill>
              <a:latin typeface="Lato"/>
              <a:ea typeface="Lato"/>
              <a:cs typeface="Lato"/>
              <a:sym typeface="Lato"/>
            </a:endParaRPr>
          </a:p>
          <a:p>
            <a:pPr indent="0" lvl="0" marL="0" rtl="0" algn="just">
              <a:lnSpc>
                <a:spcPct val="140000"/>
              </a:lnSpc>
              <a:spcBef>
                <a:spcPts val="0"/>
              </a:spcBef>
              <a:spcAft>
                <a:spcPts val="0"/>
              </a:spcAft>
              <a:buNone/>
            </a:pPr>
            <a:r>
              <a:t/>
            </a:r>
            <a:endParaRPr>
              <a:solidFill>
                <a:schemeClr val="lt1"/>
              </a:solidFill>
              <a:latin typeface="Lato"/>
              <a:ea typeface="Lato"/>
              <a:cs typeface="Lato"/>
              <a:sym typeface="Lato"/>
            </a:endParaRPr>
          </a:p>
          <a:p>
            <a:pPr indent="0" lvl="0" marL="0" rtl="0" algn="just">
              <a:lnSpc>
                <a:spcPct val="140000"/>
              </a:lnSpc>
              <a:spcBef>
                <a:spcPts val="0"/>
              </a:spcBef>
              <a:spcAft>
                <a:spcPts val="0"/>
              </a:spcAft>
              <a:buNone/>
            </a:pPr>
            <a:r>
              <a:rPr lang="en">
                <a:solidFill>
                  <a:schemeClr val="lt1"/>
                </a:solidFill>
                <a:latin typeface="Lato"/>
                <a:ea typeface="Lato"/>
                <a:cs typeface="Lato"/>
                <a:sym typeface="Lato"/>
              </a:rPr>
              <a:t>Instead of resolving the mechanical failures, a much more efficient way would be to be able to detect the problems even before it occurs. It is cost efficient and time conserving and the users would be able to make a profit. As a solution to this problem, we introduce machine learning into this scenario. </a:t>
            </a:r>
            <a:endParaRPr>
              <a:solidFill>
                <a:schemeClr val="lt1"/>
              </a:solidFill>
              <a:latin typeface="Lato"/>
              <a:ea typeface="Lato"/>
              <a:cs typeface="Lato"/>
              <a:sym typeface="Lato"/>
            </a:endParaRPr>
          </a:p>
          <a:p>
            <a:pPr indent="0" lvl="0" marL="0" rtl="0" algn="just">
              <a:lnSpc>
                <a:spcPct val="140000"/>
              </a:lnSpc>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