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Nunit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Nunito-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Nunito-italic.fntdata"/><Relationship Id="rId10" Type="http://schemas.openxmlformats.org/officeDocument/2006/relationships/slide" Target="slides/slide5.xml"/><Relationship Id="rId54"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154ed1c6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154ed1c6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154ed1c6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154ed1c6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154ed1c6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154ed1c6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5154ed1c6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154ed1c6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154ed1c6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154ed1c6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154ed1c6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154ed1c6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154ed1c6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154ed1c6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1554be77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1554be77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1554be77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1554be77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51554be77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51554be77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1554be77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1554be77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1554be77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1554be77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1554be77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1554be77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1554be77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1554be77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1554be77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1554be77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51554be77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51554be77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1554be77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1554be77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1554be77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1554be77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1554be77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1554be77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51554be77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1554be77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51554be77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51554be77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9269310a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9269310a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1554be77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1554be77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1554be77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1554be77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1554be77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1554be77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51554be77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51554be77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51554be777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51554be777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51554be77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51554be77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51554be777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51554be777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51554be777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51554be777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51554be777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51554be777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51554be777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51554be777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9269310a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9269310a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51554be777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51554be777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51554be777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51554be777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51554be777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51554be777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51554be777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51554be777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51554be777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51554be777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51554be777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51554be777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51554be777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51554be777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57188de8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57188de8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154ed1c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154ed1c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154ed1c6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154ed1c6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154ed1c6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154ed1c6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154ed1c6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154ed1c6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154ed1c6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154ed1c6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6.png"/><Relationship Id="rId7"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223575" y="1236725"/>
            <a:ext cx="6881100" cy="144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Network Intrusion Detection in an Adversarial Setting</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Shreyansh Singh - 16075052</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819150" y="21471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Adversarial Machine Learning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87" name="Google Shape;187;p23"/>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Adversarial Machine Learning (AML) is the study of machine learning in the presence of an adversary that works against the ML system in an effort to reduce its effectiveness or extract information from it. AML can be divided into two main types of attacks -</a:t>
            </a:r>
            <a:endParaRPr sz="1400"/>
          </a:p>
          <a:p>
            <a:pPr indent="-317500" lvl="0" marL="457200" rtl="0" algn="l">
              <a:spcBef>
                <a:spcPts val="1600"/>
              </a:spcBef>
              <a:spcAft>
                <a:spcPts val="0"/>
              </a:spcAft>
              <a:buSzPts val="1400"/>
              <a:buAutoNum type="arabicPeriod"/>
            </a:pPr>
            <a:r>
              <a:rPr b="1" lang="en" sz="1400"/>
              <a:t>Evasion (Exploratory) Attacks </a:t>
            </a:r>
            <a:r>
              <a:rPr lang="en" sz="1400"/>
              <a:t>- These attacks are performed on the </a:t>
            </a:r>
            <a:r>
              <a:rPr b="1" lang="en" sz="1400"/>
              <a:t>testing</a:t>
            </a:r>
            <a:r>
              <a:rPr lang="en" sz="1400"/>
              <a:t> phase. It does not tamper with ML models, but instead cause it to produce adversary selected outputs</a:t>
            </a:r>
            <a:endParaRPr sz="1400"/>
          </a:p>
          <a:p>
            <a:pPr indent="-317500" lvl="0" marL="457200" rtl="0" algn="l">
              <a:spcBef>
                <a:spcPts val="0"/>
              </a:spcBef>
              <a:spcAft>
                <a:spcPts val="0"/>
              </a:spcAft>
              <a:buSzPts val="1400"/>
              <a:buAutoNum type="arabicPeriod"/>
            </a:pPr>
            <a:r>
              <a:rPr b="1" lang="en" sz="1400"/>
              <a:t>Poisoning (Causative) Attacks - </a:t>
            </a:r>
            <a:r>
              <a:rPr lang="en" sz="1400"/>
              <a:t>These attacks are performed on</a:t>
            </a:r>
            <a:r>
              <a:rPr lang="en" sz="1400"/>
              <a:t> the </a:t>
            </a:r>
            <a:r>
              <a:rPr b="1" lang="en" sz="1400"/>
              <a:t>training</a:t>
            </a:r>
            <a:r>
              <a:rPr lang="en" sz="1400"/>
              <a:t> phase. Attackers attempt to learn, influence, or corrupt the ML model itself.</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(contd.)</a:t>
            </a:r>
            <a:endParaRPr/>
          </a:p>
        </p:txBody>
      </p:sp>
      <p:sp>
        <p:nvSpPr>
          <p:cNvPr id="193" name="Google Shape;193;p24"/>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Evasion attacks are the most common type of attacks. They can be further be classified as follows-</a:t>
            </a:r>
            <a:endParaRPr b="1" sz="1400"/>
          </a:p>
          <a:p>
            <a:pPr indent="-317500" lvl="0" marL="457200" rtl="0" algn="l">
              <a:spcBef>
                <a:spcPts val="1600"/>
              </a:spcBef>
              <a:spcAft>
                <a:spcPts val="0"/>
              </a:spcAft>
              <a:buSzPts val="1400"/>
              <a:buChar char="●"/>
            </a:pPr>
            <a:r>
              <a:rPr b="1" lang="en" sz="1400"/>
              <a:t>White-box Attacks - </a:t>
            </a:r>
            <a:r>
              <a:rPr lang="en" sz="1400"/>
              <a:t>Attackers know full knowledge about the ML algorithm,  ML model, (i.e., parameters and hyperparameters), architecture, etc.</a:t>
            </a:r>
            <a:endParaRPr sz="1400"/>
          </a:p>
          <a:p>
            <a:pPr indent="-317500" lvl="0" marL="457200" rtl="0" algn="l">
              <a:spcBef>
                <a:spcPts val="0"/>
              </a:spcBef>
              <a:spcAft>
                <a:spcPts val="0"/>
              </a:spcAft>
              <a:buSzPts val="1400"/>
              <a:buChar char="●"/>
            </a:pPr>
            <a:r>
              <a:rPr b="1" lang="en" sz="1400"/>
              <a:t>Black-box Attacks - </a:t>
            </a:r>
            <a:r>
              <a:rPr lang="en" sz="1400"/>
              <a:t>Attackers almost know nothing about the ML system (perhaps know number of features, ML algorithm).</a:t>
            </a:r>
            <a:endParaRPr sz="1400"/>
          </a:p>
          <a:p>
            <a:pPr indent="0" lvl="0" marL="457200" rtl="0" algn="l">
              <a:spcBef>
                <a:spcPts val="1600"/>
              </a:spcBef>
              <a:spcAft>
                <a:spcPts val="16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Black-Box Evasion Attacks</a:t>
            </a:r>
            <a:endParaRPr/>
          </a:p>
        </p:txBody>
      </p:sp>
      <p:sp>
        <p:nvSpPr>
          <p:cNvPr id="199" name="Google Shape;199;p25"/>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Adversarial Sample Transferability</a:t>
            </a:r>
            <a:endParaRPr b="1" sz="1400"/>
          </a:p>
          <a:p>
            <a:pPr indent="-317500" lvl="1" marL="914400" rtl="0" algn="l">
              <a:spcBef>
                <a:spcPts val="0"/>
              </a:spcBef>
              <a:spcAft>
                <a:spcPts val="0"/>
              </a:spcAft>
              <a:buSzPts val="1400"/>
              <a:buChar char="○"/>
            </a:pPr>
            <a:r>
              <a:rPr b="1" lang="en" sz="1400"/>
              <a:t>Cross model transferability</a:t>
            </a:r>
            <a:r>
              <a:rPr lang="en" sz="1400"/>
              <a:t> - The same adversarial sample is often misclassified by a variety of classifiers with different architectures</a:t>
            </a:r>
            <a:endParaRPr sz="1400"/>
          </a:p>
          <a:p>
            <a:pPr indent="-317500" lvl="1" marL="914400" rtl="0" algn="l">
              <a:spcBef>
                <a:spcPts val="0"/>
              </a:spcBef>
              <a:spcAft>
                <a:spcPts val="0"/>
              </a:spcAft>
              <a:buSzPts val="1400"/>
              <a:buChar char="○"/>
            </a:pPr>
            <a:r>
              <a:rPr b="1" lang="en" sz="1400"/>
              <a:t>C</a:t>
            </a:r>
            <a:r>
              <a:rPr b="1" lang="en" sz="1400"/>
              <a:t>ross training-set transferability </a:t>
            </a:r>
            <a:r>
              <a:rPr lang="en" sz="1400"/>
              <a:t>-</a:t>
            </a:r>
            <a:r>
              <a:rPr lang="en" sz="1400"/>
              <a:t> The same adversarial sample is often misclassified trained on different subsets of the training data.</a:t>
            </a:r>
            <a:endParaRPr sz="1400"/>
          </a:p>
          <a:p>
            <a:pPr indent="-317500" lvl="0" marL="457200" rtl="0" algn="l">
              <a:spcBef>
                <a:spcPts val="0"/>
              </a:spcBef>
              <a:spcAft>
                <a:spcPts val="0"/>
              </a:spcAft>
              <a:buSzPts val="1400"/>
              <a:buChar char="●"/>
            </a:pPr>
            <a:r>
              <a:rPr lang="en" sz="1400"/>
              <a:t>Therefore, an attacker can</a:t>
            </a:r>
            <a:endParaRPr sz="1400"/>
          </a:p>
          <a:p>
            <a:pPr indent="-317500" lvl="1" marL="914400" rtl="0" algn="l">
              <a:spcBef>
                <a:spcPts val="0"/>
              </a:spcBef>
              <a:spcAft>
                <a:spcPts val="0"/>
              </a:spcAft>
              <a:buSzPts val="1400"/>
              <a:buChar char="○"/>
            </a:pPr>
            <a:r>
              <a:rPr lang="en" sz="1400"/>
              <a:t>First train his own (white-box) substitute model</a:t>
            </a:r>
            <a:endParaRPr sz="1400"/>
          </a:p>
          <a:p>
            <a:pPr indent="-317500" lvl="1" marL="914400" rtl="0" algn="l">
              <a:spcBef>
                <a:spcPts val="0"/>
              </a:spcBef>
              <a:spcAft>
                <a:spcPts val="0"/>
              </a:spcAft>
              <a:buSzPts val="1400"/>
              <a:buChar char="○"/>
            </a:pPr>
            <a:r>
              <a:rPr lang="en" sz="1400"/>
              <a:t>Then generate adversarial samples</a:t>
            </a:r>
            <a:endParaRPr sz="1400"/>
          </a:p>
          <a:p>
            <a:pPr indent="-317500" lvl="1" marL="914400" rtl="0" algn="l">
              <a:spcBef>
                <a:spcPts val="0"/>
              </a:spcBef>
              <a:spcAft>
                <a:spcPts val="0"/>
              </a:spcAft>
              <a:buSzPts val="1400"/>
              <a:buChar char="○"/>
            </a:pPr>
            <a:r>
              <a:rPr lang="en" sz="1400"/>
              <a:t>Finally, apply the adversarial samples to the target ML model</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Adversarial Deep Learning</a:t>
            </a:r>
            <a:endParaRPr/>
          </a:p>
        </p:txBody>
      </p:sp>
      <p:sp>
        <p:nvSpPr>
          <p:cNvPr id="205" name="Google Shape;205;p2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6" name="Google Shape;206;p26"/>
          <p:cNvPicPr preferRelativeResize="0"/>
          <p:nvPr/>
        </p:nvPicPr>
        <p:blipFill>
          <a:blip r:embed="rId3">
            <a:alphaModFix/>
          </a:blip>
          <a:stretch>
            <a:fillRect/>
          </a:stretch>
        </p:blipFill>
        <p:spPr>
          <a:xfrm>
            <a:off x="1707425" y="1441250"/>
            <a:ext cx="2975700" cy="2920075"/>
          </a:xfrm>
          <a:prstGeom prst="rect">
            <a:avLst/>
          </a:prstGeom>
          <a:noFill/>
          <a:ln>
            <a:noFill/>
          </a:ln>
        </p:spPr>
      </p:pic>
      <p:pic>
        <p:nvPicPr>
          <p:cNvPr id="207" name="Google Shape;207;p26"/>
          <p:cNvPicPr preferRelativeResize="0"/>
          <p:nvPr/>
        </p:nvPicPr>
        <p:blipFill>
          <a:blip r:embed="rId4">
            <a:alphaModFix/>
          </a:blip>
          <a:stretch>
            <a:fillRect/>
          </a:stretch>
        </p:blipFill>
        <p:spPr>
          <a:xfrm>
            <a:off x="4683125" y="1441240"/>
            <a:ext cx="2975700" cy="3301610"/>
          </a:xfrm>
          <a:prstGeom prst="rect">
            <a:avLst/>
          </a:prstGeom>
          <a:noFill/>
          <a:ln>
            <a:noFill/>
          </a:ln>
        </p:spPr>
      </p:pic>
      <p:sp>
        <p:nvSpPr>
          <p:cNvPr id="208" name="Google Shape;208;p26"/>
          <p:cNvSpPr txBox="1"/>
          <p:nvPr/>
        </p:nvSpPr>
        <p:spPr>
          <a:xfrm>
            <a:off x="400450" y="2135850"/>
            <a:ext cx="1426800" cy="15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Adversarial example produced by image perturbation. The neural network believes the images on the right are ostriches.</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(Szegedy et. al. 2013)</a:t>
            </a:r>
            <a:endParaRPr sz="1100">
              <a:latin typeface="Calibri"/>
              <a:ea typeface="Calibri"/>
              <a:cs typeface="Calibri"/>
              <a:sym typeface="Calibri"/>
            </a:endParaRPr>
          </a:p>
        </p:txBody>
      </p:sp>
      <p:sp>
        <p:nvSpPr>
          <p:cNvPr id="209" name="Google Shape;209;p26"/>
          <p:cNvSpPr txBox="1"/>
          <p:nvPr/>
        </p:nvSpPr>
        <p:spPr>
          <a:xfrm>
            <a:off x="7709000" y="2114975"/>
            <a:ext cx="1088700" cy="15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Images generated using evolutionary algorithms.</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(Nguyen et. al.</a:t>
            </a:r>
            <a:endParaRPr sz="1100">
              <a:latin typeface="Calibri"/>
              <a:ea typeface="Calibri"/>
              <a:cs typeface="Calibri"/>
              <a:sym typeface="Calibri"/>
            </a:endParaRPr>
          </a:p>
          <a:p>
            <a:pPr indent="0" lvl="0" marL="0" rtl="0" algn="l">
              <a:spcBef>
                <a:spcPts val="0"/>
              </a:spcBef>
              <a:spcAft>
                <a:spcPts val="0"/>
              </a:spcAft>
              <a:buNone/>
            </a:pPr>
            <a:r>
              <a:rPr lang="en" sz="1100">
                <a:latin typeface="Calibri"/>
                <a:ea typeface="Calibri"/>
                <a:cs typeface="Calibri"/>
                <a:sym typeface="Calibri"/>
              </a:rPr>
              <a:t>2015</a:t>
            </a:r>
            <a:endParaRPr sz="11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Adversarial Deep Learning (contd.)</a:t>
            </a:r>
            <a:endParaRPr/>
          </a:p>
        </p:txBody>
      </p:sp>
      <p:sp>
        <p:nvSpPr>
          <p:cNvPr id="215" name="Google Shape;215;p27"/>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Researchers discovered that the images that show adversarial properties for one neural network can transfer these properties to other neural networks trained separately.</a:t>
            </a:r>
            <a:endParaRPr sz="1400"/>
          </a:p>
          <a:p>
            <a:pPr indent="-317500" lvl="0" marL="457200" rtl="0" algn="l">
              <a:spcBef>
                <a:spcPts val="1000"/>
              </a:spcBef>
              <a:spcAft>
                <a:spcPts val="0"/>
              </a:spcAft>
              <a:buSzPts val="1400"/>
              <a:buChar char="●"/>
            </a:pPr>
            <a:r>
              <a:rPr lang="en" sz="1400"/>
              <a:t>The only models that have shown some resistance to adversarial examples are the Radial Basis Function (RBF) networks but they are not used often as they don’t generalize well.</a:t>
            </a:r>
            <a:endParaRPr sz="1400"/>
          </a:p>
          <a:p>
            <a:pPr indent="-317500" lvl="0" marL="457200" rtl="0" algn="l">
              <a:spcBef>
                <a:spcPts val="1000"/>
              </a:spcBef>
              <a:spcAft>
                <a:spcPts val="0"/>
              </a:spcAft>
              <a:buSzPts val="1400"/>
              <a:buChar char="●"/>
            </a:pPr>
            <a:r>
              <a:rPr lang="en" sz="1400"/>
              <a:t>Other than those, even shallow linear models are also affected by the same problem.</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Adversarial Examples Generation</a:t>
            </a:r>
            <a:endParaRPr/>
          </a:p>
        </p:txBody>
      </p:sp>
      <p:sp>
        <p:nvSpPr>
          <p:cNvPr id="221" name="Google Shape;221;p28"/>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Research has been done on the</a:t>
            </a:r>
            <a:r>
              <a:rPr lang="en" sz="1400"/>
              <a:t> methods and algorithms to generate adversarial examples. There are many such methods which have a trade-off on speed of production, performance and complexity. Some of the methods that have been proposed are given below -</a:t>
            </a:r>
            <a:endParaRPr sz="1400"/>
          </a:p>
          <a:p>
            <a:pPr indent="-317500" lvl="0" marL="457200" rtl="0" algn="l">
              <a:spcBef>
                <a:spcPts val="1600"/>
              </a:spcBef>
              <a:spcAft>
                <a:spcPts val="0"/>
              </a:spcAft>
              <a:buSzPts val="1400"/>
              <a:buChar char="●"/>
            </a:pPr>
            <a:r>
              <a:rPr b="1" lang="en" sz="1400"/>
              <a:t>Evolutionary algorithms </a:t>
            </a:r>
            <a:r>
              <a:rPr lang="en" sz="1400"/>
              <a:t>- Proposed by Nguyen et. al. in 2015. But this method is very slow compared to the other two alternatives described below.</a:t>
            </a:r>
            <a:endParaRPr sz="1400"/>
          </a:p>
          <a:p>
            <a:pPr indent="-317500" lvl="0" marL="457200" rtl="0" algn="l">
              <a:spcBef>
                <a:spcPts val="0"/>
              </a:spcBef>
              <a:spcAft>
                <a:spcPts val="0"/>
              </a:spcAft>
              <a:buSzPts val="1400"/>
              <a:buChar char="●"/>
            </a:pPr>
            <a:r>
              <a:rPr b="1" lang="en" sz="1400"/>
              <a:t>Fast Gradient Sign Method (FGSM) </a:t>
            </a:r>
            <a:r>
              <a:rPr lang="en" sz="1400"/>
              <a:t>- Proposed by Goodfellow et. al. in 2014</a:t>
            </a:r>
            <a:endParaRPr sz="1400"/>
          </a:p>
          <a:p>
            <a:pPr indent="-317500" lvl="0" marL="457200" rtl="0" algn="l">
              <a:spcBef>
                <a:spcPts val="0"/>
              </a:spcBef>
              <a:spcAft>
                <a:spcPts val="0"/>
              </a:spcAft>
              <a:buSzPts val="1400"/>
              <a:buChar char="●"/>
            </a:pPr>
            <a:r>
              <a:rPr b="1" lang="en" sz="1400"/>
              <a:t>Jacobian-based Saliency Map Attack (JSMA) -</a:t>
            </a:r>
            <a:r>
              <a:rPr lang="en" sz="1400"/>
              <a:t> Proposed by Papernot et al. in 2016. This method is more computationally expensive than FGSM but it has the ability to create adversarial samples with less degree of distortion.</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Fast Gradient Sign Method (FGSM)</a:t>
            </a:r>
            <a:endParaRPr/>
          </a:p>
        </p:txBody>
      </p:sp>
      <p:sp>
        <p:nvSpPr>
          <p:cNvPr id="227" name="Google Shape;227;p29"/>
          <p:cNvSpPr txBox="1"/>
          <p:nvPr>
            <p:ph idx="1" type="body"/>
          </p:nvPr>
        </p:nvSpPr>
        <p:spPr>
          <a:xfrm>
            <a:off x="769075" y="1800200"/>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 FGSM, a perturbation </a:t>
            </a:r>
            <a:r>
              <a:rPr i="1" lang="en" sz="1400"/>
              <a:t>δ</a:t>
            </a:r>
            <a:r>
              <a:rPr lang="en" sz="1400"/>
              <a:t> is generated by computing the gradient of the cost function </a:t>
            </a:r>
            <a:r>
              <a:rPr i="1" lang="en" sz="1600"/>
              <a:t>J</a:t>
            </a:r>
            <a:r>
              <a:rPr lang="en" sz="1400"/>
              <a:t> in respect to the input </a:t>
            </a:r>
            <a:r>
              <a:rPr lang="en" sz="1800"/>
              <a:t>𝓍</a:t>
            </a:r>
            <a:r>
              <a:rPr lang="en" sz="1400"/>
              <a:t> </a:t>
            </a:r>
            <a:r>
              <a:rPr lang="en" sz="1400"/>
              <a:t>:</a:t>
            </a:r>
            <a:br>
              <a:rPr lang="en" sz="1400"/>
            </a:br>
            <a:r>
              <a:rPr lang="en" sz="1400"/>
              <a:t>			</a:t>
            </a:r>
            <a:br>
              <a:rPr lang="en" sz="1400"/>
            </a:br>
            <a:r>
              <a:rPr lang="en" sz="1400"/>
              <a:t>where 𝜃 are model parameters, </a:t>
            </a:r>
            <a:r>
              <a:rPr lang="en" sz="1600"/>
              <a:t>𝓍 </a:t>
            </a:r>
            <a:r>
              <a:rPr lang="en" sz="1400"/>
              <a:t>is the input to the model, </a:t>
            </a:r>
            <a:r>
              <a:rPr i="1" lang="en" sz="1400"/>
              <a:t>y</a:t>
            </a:r>
            <a:r>
              <a:rPr lang="en" sz="1400"/>
              <a:t> are the labels associated with </a:t>
            </a:r>
            <a:r>
              <a:rPr lang="en" sz="1600"/>
              <a:t>𝓍, 𝜖 </a:t>
            </a:r>
            <a:r>
              <a:rPr lang="en" sz="1400"/>
              <a:t>is a very small  value and </a:t>
            </a:r>
            <a:r>
              <a:rPr i="1" lang="en" sz="1600"/>
              <a:t>J</a:t>
            </a:r>
            <a:r>
              <a:rPr lang="en" sz="1600"/>
              <a:t>(</a:t>
            </a:r>
            <a:r>
              <a:rPr lang="en" sz="1400"/>
              <a:t>𝜃, </a:t>
            </a:r>
            <a:r>
              <a:rPr lang="en" sz="1600"/>
              <a:t>𝓍, </a:t>
            </a:r>
            <a:r>
              <a:rPr i="1" lang="en" sz="1400"/>
              <a:t>y) </a:t>
            </a:r>
            <a:r>
              <a:rPr lang="en" sz="1400"/>
              <a:t>is the cost of the function used when training the neural network. </a:t>
            </a:r>
            <a:endParaRPr sz="1400"/>
          </a:p>
          <a:p>
            <a:pPr indent="-317500" lvl="0" marL="457200" rtl="0" algn="l">
              <a:spcBef>
                <a:spcPts val="0"/>
              </a:spcBef>
              <a:spcAft>
                <a:spcPts val="0"/>
              </a:spcAft>
              <a:buSzPts val="1400"/>
              <a:buChar char="●"/>
            </a:pPr>
            <a:r>
              <a:rPr lang="en" sz="1400"/>
              <a:t>This method is very fast because it requires the gradient which can be computed very efficiently using backpropagation. </a:t>
            </a:r>
            <a:endParaRPr sz="1400"/>
          </a:p>
          <a:p>
            <a:pPr indent="-317500" lvl="0" marL="457200" rtl="0" algn="l">
              <a:spcBef>
                <a:spcPts val="0"/>
              </a:spcBef>
              <a:spcAft>
                <a:spcPts val="0"/>
              </a:spcAft>
              <a:buSzPts val="1400"/>
              <a:buChar char="●"/>
            </a:pPr>
            <a:r>
              <a:rPr lang="en" sz="1400"/>
              <a:t>The perturbation is then added to the initial sample and the final result produces a misclassification. </a:t>
            </a:r>
            <a:endParaRPr sz="1400"/>
          </a:p>
        </p:txBody>
      </p:sp>
      <p:pic>
        <p:nvPicPr>
          <p:cNvPr id="228" name="Google Shape;228;p29"/>
          <p:cNvPicPr preferRelativeResize="0"/>
          <p:nvPr/>
        </p:nvPicPr>
        <p:blipFill>
          <a:blip r:embed="rId3">
            <a:alphaModFix/>
          </a:blip>
          <a:stretch>
            <a:fillRect/>
          </a:stretch>
        </p:blipFill>
        <p:spPr>
          <a:xfrm>
            <a:off x="3218475" y="2369850"/>
            <a:ext cx="2199650" cy="270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FGSM Example</a:t>
            </a:r>
            <a:endParaRPr/>
          </a:p>
        </p:txBody>
      </p:sp>
      <p:sp>
        <p:nvSpPr>
          <p:cNvPr id="234" name="Google Shape;234;p3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5" name="Google Shape;235;p30"/>
          <p:cNvPicPr preferRelativeResize="0"/>
          <p:nvPr/>
        </p:nvPicPr>
        <p:blipFill>
          <a:blip r:embed="rId3">
            <a:alphaModFix/>
          </a:blip>
          <a:stretch>
            <a:fillRect/>
          </a:stretch>
        </p:blipFill>
        <p:spPr>
          <a:xfrm>
            <a:off x="1134512" y="1678625"/>
            <a:ext cx="6874974" cy="2623775"/>
          </a:xfrm>
          <a:prstGeom prst="rect">
            <a:avLst/>
          </a:prstGeom>
          <a:noFill/>
          <a:ln>
            <a:noFill/>
          </a:ln>
        </p:spPr>
      </p:pic>
      <p:sp>
        <p:nvSpPr>
          <p:cNvPr id="236" name="Google Shape;236;p30"/>
          <p:cNvSpPr txBox="1"/>
          <p:nvPr/>
        </p:nvSpPr>
        <p:spPr>
          <a:xfrm>
            <a:off x="1864675" y="4517775"/>
            <a:ext cx="5306100" cy="25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Generating adversarial samples with FGSM (Goodfellow et. al. 2014)</a:t>
            </a:r>
            <a:endParaRPr sz="11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819150" y="845600"/>
            <a:ext cx="77283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Jacobian-based Saliency Map Attack (JSMA)</a:t>
            </a:r>
            <a:endParaRPr/>
          </a:p>
        </p:txBody>
      </p:sp>
      <p:sp>
        <p:nvSpPr>
          <p:cNvPr id="242" name="Google Shape;242;p31"/>
          <p:cNvSpPr txBox="1"/>
          <p:nvPr>
            <p:ph idx="1" type="body"/>
          </p:nvPr>
        </p:nvSpPr>
        <p:spPr>
          <a:xfrm>
            <a:off x="819150" y="1800200"/>
            <a:ext cx="7505700" cy="2930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JSMA, as the name suggests, generates adversarial sample perturbations based on the concept of saliency maps. The direction sensitivity of the sample in regards to the target class is calculated using a saliency map.</a:t>
            </a:r>
            <a:endParaRPr sz="1400"/>
          </a:p>
          <a:p>
            <a:pPr indent="-317500" lvl="0" marL="457200" rtl="0" algn="l">
              <a:spcBef>
                <a:spcPts val="0"/>
              </a:spcBef>
              <a:spcAft>
                <a:spcPts val="0"/>
              </a:spcAft>
              <a:buSzPts val="1400"/>
              <a:buChar char="●"/>
            </a:pPr>
            <a:r>
              <a:rPr lang="en" sz="1400"/>
              <a:t>Basically, the algorithm works by trying to determine which input features will be most likely to create a targeted class change.</a:t>
            </a:r>
            <a:endParaRPr sz="1400"/>
          </a:p>
          <a:p>
            <a:pPr indent="-317500" lvl="0" marL="457200" rtl="0" algn="l">
              <a:spcBef>
                <a:spcPts val="0"/>
              </a:spcBef>
              <a:spcAft>
                <a:spcPts val="0"/>
              </a:spcAft>
              <a:buSzPts val="1400"/>
              <a:buChar char="●"/>
            </a:pPr>
            <a:r>
              <a:rPr lang="en" sz="1400"/>
              <a:t>Using this sensitivity map, one or more features are chosen as possible perturbations and the model is checked to establish whether or not this change resulted in a misclassification.</a:t>
            </a:r>
            <a:endParaRPr sz="1400"/>
          </a:p>
          <a:p>
            <a:pPr indent="-317500" lvl="0" marL="457200" rtl="0" algn="l">
              <a:spcBef>
                <a:spcPts val="0"/>
              </a:spcBef>
              <a:spcAft>
                <a:spcPts val="0"/>
              </a:spcAft>
              <a:buSzPts val="1400"/>
              <a:buChar char="●"/>
            </a:pPr>
            <a:r>
              <a:rPr lang="en" sz="1400"/>
              <a:t>If it does not result in a misclassification, the next most sensitive feature is selected and a new iteration occurs until an adversarial sample that can fool the network is generated.</a:t>
            </a:r>
            <a:endParaRPr sz="1400"/>
          </a:p>
          <a:p>
            <a:pPr indent="0" lvl="0" marL="0" rtl="0" algn="l">
              <a:spcBef>
                <a:spcPts val="1600"/>
              </a:spcBef>
              <a:spcAft>
                <a:spcPts val="1600"/>
              </a:spcAft>
              <a:buNone/>
            </a:pPr>
            <a:r>
              <a:rPr lang="en" sz="1400"/>
              <a:t>Since the method usually takes a number of iterations, it is not as fast as FGSM.</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438000" y="1301150"/>
            <a:ext cx="82596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Aim</a:t>
            </a:r>
            <a:r>
              <a:rPr lang="en" sz="2400"/>
              <a:t> - To fool Machine Learning based classifiers into falsely predicting malicious network traffic as benign</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JSMA (contd.)</a:t>
            </a:r>
            <a:endParaRPr/>
          </a:p>
        </p:txBody>
      </p:sp>
      <p:sp>
        <p:nvSpPr>
          <p:cNvPr id="248" name="Google Shape;248;p32"/>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Papernot et. al. designed an efficient saliency adversarial map under the L</a:t>
            </a:r>
            <a:r>
              <a:rPr baseline="-25000" lang="en" sz="1400"/>
              <a:t>0</a:t>
            </a:r>
            <a:r>
              <a:rPr lang="en" sz="1400"/>
              <a:t> distance (i.e. the number of features </a:t>
            </a:r>
            <a:r>
              <a:rPr i="1" lang="en" sz="1400"/>
              <a:t>i</a:t>
            </a:r>
            <a:r>
              <a:rPr lang="en" sz="1400"/>
              <a:t> such that                 ) . The Jacobian matrix computed for a given sample </a:t>
            </a:r>
            <a:r>
              <a:rPr i="1" lang="en" sz="1400"/>
              <a:t>x</a:t>
            </a:r>
            <a:r>
              <a:rPr lang="en" sz="1400"/>
              <a:t> is expressed as -</a:t>
            </a:r>
            <a:endParaRPr sz="1400"/>
          </a:p>
          <a:p>
            <a:pPr indent="0" lvl="0" marL="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In this way, the input features of </a:t>
            </a:r>
            <a:r>
              <a:rPr i="1" lang="en" sz="1400"/>
              <a:t>x</a:t>
            </a:r>
            <a:r>
              <a:rPr lang="en" sz="1400"/>
              <a:t> that made most significant changes to the output can be identified. </a:t>
            </a:r>
            <a:endParaRPr sz="1400"/>
          </a:p>
        </p:txBody>
      </p:sp>
      <p:pic>
        <p:nvPicPr>
          <p:cNvPr id="249" name="Google Shape;249;p32"/>
          <p:cNvPicPr preferRelativeResize="0"/>
          <p:nvPr/>
        </p:nvPicPr>
        <p:blipFill>
          <a:blip r:embed="rId3">
            <a:alphaModFix/>
          </a:blip>
          <a:stretch>
            <a:fillRect/>
          </a:stretch>
        </p:blipFill>
        <p:spPr>
          <a:xfrm>
            <a:off x="3568850" y="2163813"/>
            <a:ext cx="619125" cy="219075"/>
          </a:xfrm>
          <a:prstGeom prst="rect">
            <a:avLst/>
          </a:prstGeom>
          <a:noFill/>
          <a:ln>
            <a:noFill/>
          </a:ln>
        </p:spPr>
      </p:pic>
      <p:pic>
        <p:nvPicPr>
          <p:cNvPr id="250" name="Google Shape;250;p32"/>
          <p:cNvPicPr preferRelativeResize="0"/>
          <p:nvPr/>
        </p:nvPicPr>
        <p:blipFill>
          <a:blip r:embed="rId4">
            <a:alphaModFix/>
          </a:blip>
          <a:stretch>
            <a:fillRect/>
          </a:stretch>
        </p:blipFill>
        <p:spPr>
          <a:xfrm>
            <a:off x="3568850" y="2746525"/>
            <a:ext cx="2159291" cy="590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Adversarial Example Generation using FGSM &amp; JSMA</a:t>
            </a:r>
            <a:endParaRPr/>
          </a:p>
        </p:txBody>
      </p:sp>
      <p:sp>
        <p:nvSpPr>
          <p:cNvPr id="256" name="Google Shape;256;p3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Both FGSM and JSMA operate under the threat model of a strong attacker, e.g. an attacker that has knowledge of at least the underlying model.</a:t>
            </a:r>
            <a:endParaRPr sz="1400"/>
          </a:p>
          <a:p>
            <a:pPr indent="-317500" lvl="0" marL="457200" rtl="0" algn="l">
              <a:spcBef>
                <a:spcPts val="1000"/>
              </a:spcBef>
              <a:spcAft>
                <a:spcPts val="0"/>
              </a:spcAft>
              <a:buSzPts val="1400"/>
              <a:buChar char="●"/>
            </a:pPr>
            <a:r>
              <a:rPr lang="en" sz="1400"/>
              <a:t>However, If the attacker has only access to the model output and has some knowledge of the input to be provided, he can use the output of the model with different inputs to create an approximation of the model. </a:t>
            </a:r>
            <a:endParaRPr sz="1400"/>
          </a:p>
          <a:p>
            <a:pPr indent="-317500" lvl="0" marL="457200" rtl="0" algn="l">
              <a:spcBef>
                <a:spcPts val="1000"/>
              </a:spcBef>
              <a:spcAft>
                <a:spcPts val="0"/>
              </a:spcAft>
              <a:buSzPts val="1400"/>
              <a:buChar char="●"/>
            </a:pPr>
            <a:r>
              <a:rPr lang="en" sz="1400"/>
              <a:t>Since the adversarial attacks have the transferability property, it is possible for the attacker to craft adversarial samples on the approximated model which can later be used as attack vectors against the original model</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819150" y="20944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Collection and Analysis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KDD’99 and NSL-KDD</a:t>
            </a:r>
            <a:endParaRPr/>
          </a:p>
        </p:txBody>
      </p:sp>
      <p:sp>
        <p:nvSpPr>
          <p:cNvPr id="267" name="Google Shape;267;p35"/>
          <p:cNvSpPr txBox="1"/>
          <p:nvPr>
            <p:ph idx="1" type="body"/>
          </p:nvPr>
        </p:nvSpPr>
        <p:spPr>
          <a:xfrm>
            <a:off x="819150" y="1624975"/>
            <a:ext cx="7505700" cy="33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attacks that are present in the datasets can be divided into four major categories - </a:t>
            </a:r>
            <a:endParaRPr sz="1400"/>
          </a:p>
          <a:p>
            <a:pPr indent="-317500" lvl="0" marL="457200" rtl="0" algn="l">
              <a:spcBef>
                <a:spcPts val="1600"/>
              </a:spcBef>
              <a:spcAft>
                <a:spcPts val="0"/>
              </a:spcAft>
              <a:buSzPts val="1400"/>
              <a:buChar char="●"/>
            </a:pPr>
            <a:r>
              <a:rPr b="1" lang="en" sz="1400"/>
              <a:t>Denial of Service (DoS) Attacks</a:t>
            </a:r>
            <a:r>
              <a:rPr lang="en" sz="1400"/>
              <a:t> attacks are an interruption in an authorized user’s access to a computer network, in other words, they are attacks against availability. This category contains attacks such as </a:t>
            </a:r>
            <a:r>
              <a:rPr i="1" lang="en" sz="1400"/>
              <a:t>smurf</a:t>
            </a:r>
            <a:r>
              <a:rPr lang="en" sz="1400"/>
              <a:t>,</a:t>
            </a:r>
            <a:r>
              <a:rPr i="1" lang="en" sz="1400"/>
              <a:t> neptune</a:t>
            </a:r>
            <a:r>
              <a:rPr lang="en" sz="1400"/>
              <a:t>,</a:t>
            </a:r>
            <a:r>
              <a:rPr i="1" lang="en" sz="1400"/>
              <a:t> mailbomb</a:t>
            </a:r>
            <a:r>
              <a:rPr lang="en" sz="1400"/>
              <a:t>,</a:t>
            </a:r>
            <a:r>
              <a:rPr i="1" lang="en" sz="1400"/>
              <a:t> udpstorm</a:t>
            </a:r>
            <a:r>
              <a:rPr lang="en" sz="1400"/>
              <a:t>, etc.</a:t>
            </a:r>
            <a:endParaRPr sz="1400"/>
          </a:p>
          <a:p>
            <a:pPr indent="-317500" lvl="0" marL="457200" rtl="0" algn="l">
              <a:spcBef>
                <a:spcPts val="0"/>
              </a:spcBef>
              <a:spcAft>
                <a:spcPts val="0"/>
              </a:spcAft>
              <a:buSzPts val="1400"/>
              <a:buChar char="●"/>
            </a:pPr>
            <a:r>
              <a:rPr b="1" lang="en" sz="1400"/>
              <a:t>User to Root (U2R)</a:t>
            </a:r>
            <a:r>
              <a:rPr lang="en" sz="1400"/>
              <a:t> </a:t>
            </a:r>
            <a:r>
              <a:rPr b="1" lang="en" sz="1400"/>
              <a:t>Attacks</a:t>
            </a:r>
            <a:r>
              <a:rPr lang="en" sz="1400"/>
              <a:t> indicate attempts of </a:t>
            </a:r>
            <a:r>
              <a:rPr lang="en" sz="1400"/>
              <a:t>privilege</a:t>
            </a:r>
            <a:r>
              <a:rPr lang="en" sz="1400"/>
              <a:t> escalation. Some attacks of this type in the dataset are </a:t>
            </a:r>
            <a:r>
              <a:rPr i="1" lang="en" sz="1400"/>
              <a:t>buffer overflow, loadmodule, sqlattack</a:t>
            </a:r>
            <a:r>
              <a:rPr lang="en" sz="1400"/>
              <a:t> and </a:t>
            </a:r>
            <a:r>
              <a:rPr i="1" lang="en" sz="1400"/>
              <a:t>rootkit</a:t>
            </a:r>
            <a:r>
              <a:rPr lang="en" sz="1400"/>
              <a:t>.</a:t>
            </a:r>
            <a:endParaRPr sz="1400"/>
          </a:p>
          <a:p>
            <a:pPr indent="-317500" lvl="0" marL="457200" rtl="0" algn="l">
              <a:spcBef>
                <a:spcPts val="0"/>
              </a:spcBef>
              <a:spcAft>
                <a:spcPts val="0"/>
              </a:spcAft>
              <a:buSzPts val="1400"/>
              <a:buChar char="●"/>
            </a:pPr>
            <a:r>
              <a:rPr b="1" lang="en" sz="1400"/>
              <a:t>Root to Local (R2L) Attacks </a:t>
            </a:r>
            <a:r>
              <a:rPr lang="en" sz="1400"/>
              <a:t>attacks aim to gain remote access to a system by exploiting a vulnerability. Some examples of this type of attacks are </a:t>
            </a:r>
            <a:r>
              <a:rPr i="1" lang="en" sz="1400"/>
              <a:t>multihop, guesspasswd, httptunnel and xsnoop.</a:t>
            </a:r>
            <a:endParaRPr i="1" sz="1400"/>
          </a:p>
          <a:p>
            <a:pPr indent="-317500" lvl="0" marL="457200" rtl="0" algn="l">
              <a:spcBef>
                <a:spcPts val="0"/>
              </a:spcBef>
              <a:spcAft>
                <a:spcPts val="0"/>
              </a:spcAft>
              <a:buSzPts val="1400"/>
              <a:buChar char="●"/>
            </a:pPr>
            <a:r>
              <a:rPr b="1" lang="en" sz="1400"/>
              <a:t>Probe</a:t>
            </a:r>
            <a:r>
              <a:rPr lang="en" sz="1400"/>
              <a:t> attacks aim to gather information by using enumeration techniques like scanning or probing different parts of the network, for e.g. the ports. Some examples of such types of attacks are </a:t>
            </a:r>
            <a:r>
              <a:rPr i="1" lang="en" sz="1400"/>
              <a:t>ipsweep, portsweep, nmap and mscan.</a:t>
            </a:r>
            <a:endParaRPr i="1"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4" name="Google Shape;274;p36"/>
          <p:cNvPicPr preferRelativeResize="0"/>
          <p:nvPr/>
        </p:nvPicPr>
        <p:blipFill>
          <a:blip r:embed="rId3">
            <a:alphaModFix/>
          </a:blip>
          <a:stretch>
            <a:fillRect/>
          </a:stretch>
        </p:blipFill>
        <p:spPr>
          <a:xfrm>
            <a:off x="1998113" y="407850"/>
            <a:ext cx="4972625" cy="4127600"/>
          </a:xfrm>
          <a:prstGeom prst="rect">
            <a:avLst/>
          </a:prstGeom>
          <a:noFill/>
          <a:ln>
            <a:noFill/>
          </a:ln>
        </p:spPr>
      </p:pic>
      <p:sp>
        <p:nvSpPr>
          <p:cNvPr id="275" name="Google Shape;275;p36"/>
          <p:cNvSpPr txBox="1"/>
          <p:nvPr/>
        </p:nvSpPr>
        <p:spPr>
          <a:xfrm>
            <a:off x="2190050" y="4535450"/>
            <a:ext cx="4167300" cy="22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KDD’99 and NSL-KDD features</a:t>
            </a:r>
            <a:endParaRPr sz="11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in the Dataset</a:t>
            </a:r>
            <a:endParaRPr/>
          </a:p>
        </p:txBody>
      </p:sp>
      <p:sp>
        <p:nvSpPr>
          <p:cNvPr id="281" name="Google Shape;281;p37"/>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features in the dataset can be divided into three main categories - </a:t>
            </a:r>
            <a:endParaRPr sz="1400"/>
          </a:p>
          <a:p>
            <a:pPr indent="-317500" lvl="0" marL="457200" rtl="0" algn="l">
              <a:spcBef>
                <a:spcPts val="1600"/>
              </a:spcBef>
              <a:spcAft>
                <a:spcPts val="0"/>
              </a:spcAft>
              <a:buSzPts val="1400"/>
              <a:buChar char="●"/>
            </a:pPr>
            <a:r>
              <a:rPr b="1" lang="en" sz="1400"/>
              <a:t>Basic</a:t>
            </a:r>
            <a:r>
              <a:rPr lang="en" sz="1400"/>
              <a:t> features are the ones related to connection information such as hosts, ports, protocols and services used.</a:t>
            </a:r>
            <a:endParaRPr sz="1400"/>
          </a:p>
          <a:p>
            <a:pPr indent="-317500" lvl="0" marL="457200" rtl="0" algn="l">
              <a:spcBef>
                <a:spcPts val="0"/>
              </a:spcBef>
              <a:spcAft>
                <a:spcPts val="0"/>
              </a:spcAft>
              <a:buSzPts val="1400"/>
              <a:buChar char="●"/>
            </a:pPr>
            <a:r>
              <a:rPr b="1" lang="en" sz="1400"/>
              <a:t>Traffic </a:t>
            </a:r>
            <a:r>
              <a:rPr lang="en" sz="1400"/>
              <a:t>features are calculated during a window interval as an aggregate. A further subdivision is “aggregates based on the same host” and “aggregates over the same service”. In the NSL-KDD dataset, the time window (in KDD’99) was substituted with a connection window of the last 100 connections.</a:t>
            </a:r>
            <a:endParaRPr sz="1400"/>
          </a:p>
          <a:p>
            <a:pPr indent="-317500" lvl="0" marL="457200" rtl="0" algn="l">
              <a:spcBef>
                <a:spcPts val="0"/>
              </a:spcBef>
              <a:spcAft>
                <a:spcPts val="0"/>
              </a:spcAft>
              <a:buSzPts val="1400"/>
              <a:buChar char="●"/>
            </a:pPr>
            <a:r>
              <a:rPr b="1" lang="en" sz="1400"/>
              <a:t>Content</a:t>
            </a:r>
            <a:r>
              <a:rPr lang="en" sz="1400"/>
              <a:t> features are extracted from the payload or packet data and they are related to the content of specific applications or protocol used.</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287" name="Google Shape;287;p38"/>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following steps were followed for data preprocessing -</a:t>
            </a:r>
            <a:endParaRPr sz="1400"/>
          </a:p>
          <a:p>
            <a:pPr indent="-317500" lvl="0" marL="457200" rtl="0" algn="l">
              <a:spcBef>
                <a:spcPts val="1600"/>
              </a:spcBef>
              <a:spcAft>
                <a:spcPts val="0"/>
              </a:spcAft>
              <a:buSzPts val="1400"/>
              <a:buChar char="●"/>
            </a:pPr>
            <a:r>
              <a:rPr lang="en" sz="1400"/>
              <a:t>One-Hot encoding was used to convert the categorical features to numerical features.</a:t>
            </a:r>
            <a:endParaRPr sz="1400"/>
          </a:p>
          <a:p>
            <a:pPr indent="-317500" lvl="0" marL="457200" rtl="0" algn="l">
              <a:spcBef>
                <a:spcPts val="0"/>
              </a:spcBef>
              <a:spcAft>
                <a:spcPts val="0"/>
              </a:spcAft>
              <a:buSzPts val="1400"/>
              <a:buChar char="●"/>
            </a:pPr>
            <a:r>
              <a:rPr lang="en" sz="1400"/>
              <a:t>All the features (now all numerical) were normalized using Min-Max Scaler as very large values can dominate the dataset and affect the performance of certain classifiers like SVM and the MLP.</a:t>
            </a:r>
            <a:endParaRPr sz="1400"/>
          </a:p>
          <a:p>
            <a:pPr indent="-317500" lvl="0" marL="457200" rtl="0" algn="l">
              <a:spcBef>
                <a:spcPts val="0"/>
              </a:spcBef>
              <a:spcAft>
                <a:spcPts val="0"/>
              </a:spcAft>
              <a:buSzPts val="1400"/>
              <a:buChar char="●"/>
            </a:pPr>
            <a:r>
              <a:rPr lang="en" sz="1400"/>
              <a:t>The dataset had labels consisting of 39 distinct attack categories. These attacks were grouped into four major families - “DoS”, “U2R”, “R2L” and “Probe”. Hence the problem was transformed into a five-class classification problem (including the “normal” class).</a:t>
            </a:r>
            <a:endParaRPr sz="1400"/>
          </a:p>
          <a:p>
            <a:pPr indent="0" lvl="0" marL="0" rtl="0" algn="l">
              <a:spcBef>
                <a:spcPts val="1600"/>
              </a:spcBef>
              <a:spcAft>
                <a:spcPts val="1600"/>
              </a:spcAft>
              <a:buNone/>
            </a:pPr>
            <a:r>
              <a:rPr lang="en" sz="1400"/>
              <a:t>After preprocessing, the final number of features are </a:t>
            </a:r>
            <a:r>
              <a:rPr b="1" lang="en" sz="1400"/>
              <a:t>122</a:t>
            </a:r>
            <a:r>
              <a:rPr lang="en" sz="1400"/>
              <a:t>. The number of data points in the training set are </a:t>
            </a:r>
            <a:r>
              <a:rPr b="1" lang="en" sz="1400"/>
              <a:t>1,25,973</a:t>
            </a:r>
            <a:r>
              <a:rPr lang="en" sz="1400"/>
              <a:t> and in the test set </a:t>
            </a:r>
            <a:r>
              <a:rPr b="1" lang="en" sz="1400"/>
              <a:t>22,544</a:t>
            </a:r>
            <a:r>
              <a:rPr lang="en" sz="1400"/>
              <a:t>.</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9"/>
          <p:cNvSpPr txBox="1"/>
          <p:nvPr>
            <p:ph type="title"/>
          </p:nvPr>
        </p:nvSpPr>
        <p:spPr>
          <a:xfrm>
            <a:off x="819150" y="20944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Models</a:t>
            </a:r>
            <a:endParaRPr/>
          </a:p>
        </p:txBody>
      </p:sp>
      <p:sp>
        <p:nvSpPr>
          <p:cNvPr id="298" name="Google Shape;298;p40"/>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 number of different were trained and tested on the NSL-KDD dataset to establish a baseline. The results are shown below -</a:t>
            </a:r>
            <a:endParaRPr sz="1400"/>
          </a:p>
          <a:p>
            <a:pPr indent="0" lvl="0" marL="0" rtl="0" algn="l">
              <a:spcBef>
                <a:spcPts val="1600"/>
              </a:spcBef>
              <a:spcAft>
                <a:spcPts val="1600"/>
              </a:spcAft>
              <a:buNone/>
            </a:pPr>
            <a:r>
              <a:t/>
            </a:r>
            <a:endParaRPr sz="1400"/>
          </a:p>
        </p:txBody>
      </p:sp>
      <p:pic>
        <p:nvPicPr>
          <p:cNvPr id="299" name="Google Shape;299;p40"/>
          <p:cNvPicPr preferRelativeResize="0"/>
          <p:nvPr/>
        </p:nvPicPr>
        <p:blipFill>
          <a:blip r:embed="rId3">
            <a:alphaModFix/>
          </a:blip>
          <a:stretch>
            <a:fillRect/>
          </a:stretch>
        </p:blipFill>
        <p:spPr>
          <a:xfrm>
            <a:off x="2247900" y="2571750"/>
            <a:ext cx="4648200" cy="1543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Adversarial Test Set Generation</a:t>
            </a:r>
            <a:endParaRPr/>
          </a:p>
        </p:txBody>
      </p:sp>
      <p:sp>
        <p:nvSpPr>
          <p:cNvPr id="305" name="Google Shape;305;p41"/>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Used both FGSM and JSMA</a:t>
            </a:r>
            <a:endParaRPr sz="1400"/>
          </a:p>
          <a:p>
            <a:pPr indent="-317500" lvl="0" marL="457200" rtl="0" algn="l">
              <a:spcBef>
                <a:spcPts val="0"/>
              </a:spcBef>
              <a:spcAft>
                <a:spcPts val="0"/>
              </a:spcAft>
              <a:buSzPts val="1400"/>
              <a:buChar char="●"/>
            </a:pPr>
            <a:r>
              <a:rPr lang="en" sz="1400"/>
              <a:t>A pre-trained MLP was used as the underlying model. </a:t>
            </a:r>
            <a:endParaRPr sz="1400"/>
          </a:p>
          <a:p>
            <a:pPr indent="-317500" lvl="0" marL="457200" rtl="0" algn="l">
              <a:spcBef>
                <a:spcPts val="0"/>
              </a:spcBef>
              <a:spcAft>
                <a:spcPts val="0"/>
              </a:spcAft>
              <a:buSzPts val="1400"/>
              <a:buChar char="●"/>
            </a:pPr>
            <a:r>
              <a:rPr lang="en" sz="1400"/>
              <a:t>Following table shows the difference between the two methods in terms of changed features on average as well as the unique features changed for all data points in the test set.</a:t>
            </a:r>
            <a:endParaRPr sz="1400"/>
          </a:p>
        </p:txBody>
      </p:sp>
      <p:pic>
        <p:nvPicPr>
          <p:cNvPr id="306" name="Google Shape;306;p41"/>
          <p:cNvPicPr preferRelativeResize="0"/>
          <p:nvPr/>
        </p:nvPicPr>
        <p:blipFill>
          <a:blip r:embed="rId3">
            <a:alphaModFix/>
          </a:blip>
          <a:stretch>
            <a:fillRect/>
          </a:stretch>
        </p:blipFill>
        <p:spPr>
          <a:xfrm>
            <a:off x="1295400" y="3266725"/>
            <a:ext cx="6553200" cy="1085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Intrusion Detection</a:t>
            </a:r>
            <a:endParaRPr/>
          </a:p>
        </p:txBody>
      </p:sp>
      <p:sp>
        <p:nvSpPr>
          <p:cNvPr id="140" name="Google Shape;140;p15"/>
          <p:cNvSpPr txBox="1"/>
          <p:nvPr>
            <p:ph idx="1" type="body"/>
          </p:nvPr>
        </p:nvSpPr>
        <p:spPr>
          <a:xfrm>
            <a:off x="819150" y="1800200"/>
            <a:ext cx="7505700" cy="2937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Dealing with unwanted access to systems and information by any type of user or hardware.</a:t>
            </a:r>
            <a:endParaRPr sz="1400"/>
          </a:p>
          <a:p>
            <a:pPr indent="-317500" lvl="0" marL="457200" rtl="0" algn="l">
              <a:spcBef>
                <a:spcPts val="1000"/>
              </a:spcBef>
              <a:spcAft>
                <a:spcPts val="0"/>
              </a:spcAft>
              <a:buSzPts val="1400"/>
              <a:buChar char="●"/>
            </a:pPr>
            <a:r>
              <a:rPr lang="en" sz="1400"/>
              <a:t>Intrusion Detection System (IDS) is a device or software that monitors a network or systems for malicious activity or policy violations.</a:t>
            </a:r>
            <a:endParaRPr sz="1400"/>
          </a:p>
          <a:p>
            <a:pPr indent="-317500" lvl="0" marL="457200" rtl="0" algn="l">
              <a:spcBef>
                <a:spcPts val="1000"/>
              </a:spcBef>
              <a:spcAft>
                <a:spcPts val="0"/>
              </a:spcAft>
              <a:buSzPts val="1400"/>
              <a:buChar char="●"/>
            </a:pPr>
            <a:r>
              <a:rPr lang="en" sz="1400"/>
              <a:t>There are two major categories of IDS -</a:t>
            </a:r>
            <a:endParaRPr sz="1400"/>
          </a:p>
          <a:p>
            <a:pPr indent="-317500" lvl="1" marL="914400" rtl="0" algn="l">
              <a:spcBef>
                <a:spcPts val="0"/>
              </a:spcBef>
              <a:spcAft>
                <a:spcPts val="0"/>
              </a:spcAft>
              <a:buSzPts val="1400"/>
              <a:buChar char="○"/>
            </a:pPr>
            <a:r>
              <a:rPr b="1" lang="en" sz="1400"/>
              <a:t>Network IDS - </a:t>
            </a:r>
            <a:r>
              <a:rPr lang="en" sz="1400"/>
              <a:t>These monitor network segments and analyze the network traffic to detect intruders.</a:t>
            </a:r>
            <a:endParaRPr sz="1400"/>
          </a:p>
          <a:p>
            <a:pPr indent="-317500" lvl="1" marL="914400" rtl="0" algn="l">
              <a:spcBef>
                <a:spcPts val="0"/>
              </a:spcBef>
              <a:spcAft>
                <a:spcPts val="0"/>
              </a:spcAft>
              <a:buSzPts val="1400"/>
              <a:buChar char="○"/>
            </a:pPr>
            <a:r>
              <a:rPr b="1" lang="en" sz="1400"/>
              <a:t>Host-based IDS</a:t>
            </a:r>
            <a:r>
              <a:rPr lang="en" sz="1400"/>
              <a:t> - These are installed in host machines and analyze processes, logs and other unexpected changes to detect malicious activity. </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3" name="Google Shape;313;p42"/>
          <p:cNvPicPr preferRelativeResize="0"/>
          <p:nvPr/>
        </p:nvPicPr>
        <p:blipFill>
          <a:blip r:embed="rId3">
            <a:alphaModFix/>
          </a:blip>
          <a:stretch>
            <a:fillRect/>
          </a:stretch>
        </p:blipFill>
        <p:spPr>
          <a:xfrm>
            <a:off x="3391475" y="95288"/>
            <a:ext cx="1908900" cy="4952926"/>
          </a:xfrm>
          <a:prstGeom prst="rect">
            <a:avLst/>
          </a:prstGeom>
          <a:noFill/>
          <a:ln>
            <a:noFill/>
          </a:ln>
        </p:spPr>
      </p:pic>
      <p:sp>
        <p:nvSpPr>
          <p:cNvPr id="314" name="Google Shape;314;p42"/>
          <p:cNvSpPr txBox="1"/>
          <p:nvPr/>
        </p:nvSpPr>
        <p:spPr>
          <a:xfrm>
            <a:off x="5669100" y="1889700"/>
            <a:ext cx="2139900" cy="8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Architecture of the underlying MLP model</a:t>
            </a:r>
            <a:endParaRPr sz="1100">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 on Adversarial Data</a:t>
            </a:r>
            <a:endParaRPr/>
          </a:p>
        </p:txBody>
      </p:sp>
      <p:sp>
        <p:nvSpPr>
          <p:cNvPr id="320" name="Google Shape;320;p43"/>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This section presents the results of the baseline models on the adversarial test set generated by the JSMA method in terms of Accuracy, F1-score and AUC for the ROC curve.</a:t>
            </a:r>
            <a:endParaRPr sz="1400"/>
          </a:p>
          <a:p>
            <a:pPr indent="-317500" lvl="0" marL="457200" rtl="0" algn="l">
              <a:spcBef>
                <a:spcPts val="0"/>
              </a:spcBef>
              <a:spcAft>
                <a:spcPts val="0"/>
              </a:spcAft>
              <a:buSzPts val="1400"/>
              <a:buChar char="●"/>
            </a:pPr>
            <a:r>
              <a:rPr lang="en" sz="1400"/>
              <a:t>One thing to note here is that, both the AUC results as well as the ROC curves in the figures below, are only presented for the the “normal” class, while the F1-score is an average score over all classes.</a:t>
            </a:r>
            <a:endParaRPr sz="1400"/>
          </a:p>
        </p:txBody>
      </p:sp>
      <p:pic>
        <p:nvPicPr>
          <p:cNvPr id="321" name="Google Shape;321;p43"/>
          <p:cNvPicPr preferRelativeResize="0"/>
          <p:nvPr/>
        </p:nvPicPr>
        <p:blipFill>
          <a:blip r:embed="rId3">
            <a:alphaModFix/>
          </a:blip>
          <a:stretch>
            <a:fillRect/>
          </a:stretch>
        </p:blipFill>
        <p:spPr>
          <a:xfrm>
            <a:off x="2243125" y="3222113"/>
            <a:ext cx="4657725" cy="15525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8" name="Google Shape;328;p44"/>
          <p:cNvPicPr preferRelativeResize="0"/>
          <p:nvPr/>
        </p:nvPicPr>
        <p:blipFill>
          <a:blip r:embed="rId3">
            <a:alphaModFix/>
          </a:blip>
          <a:stretch>
            <a:fillRect/>
          </a:stretch>
        </p:blipFill>
        <p:spPr>
          <a:xfrm>
            <a:off x="819138" y="395075"/>
            <a:ext cx="3038475" cy="2286000"/>
          </a:xfrm>
          <a:prstGeom prst="rect">
            <a:avLst/>
          </a:prstGeom>
          <a:noFill/>
          <a:ln>
            <a:noFill/>
          </a:ln>
        </p:spPr>
      </p:pic>
      <p:pic>
        <p:nvPicPr>
          <p:cNvPr id="329" name="Google Shape;329;p44"/>
          <p:cNvPicPr preferRelativeResize="0"/>
          <p:nvPr/>
        </p:nvPicPr>
        <p:blipFill>
          <a:blip r:embed="rId4">
            <a:alphaModFix/>
          </a:blip>
          <a:stretch>
            <a:fillRect/>
          </a:stretch>
        </p:blipFill>
        <p:spPr>
          <a:xfrm>
            <a:off x="4921538" y="395075"/>
            <a:ext cx="2905125" cy="2247900"/>
          </a:xfrm>
          <a:prstGeom prst="rect">
            <a:avLst/>
          </a:prstGeom>
          <a:noFill/>
          <a:ln>
            <a:noFill/>
          </a:ln>
        </p:spPr>
      </p:pic>
      <p:pic>
        <p:nvPicPr>
          <p:cNvPr id="330" name="Google Shape;330;p44"/>
          <p:cNvPicPr preferRelativeResize="0"/>
          <p:nvPr/>
        </p:nvPicPr>
        <p:blipFill>
          <a:blip r:embed="rId5">
            <a:alphaModFix/>
          </a:blip>
          <a:stretch>
            <a:fillRect/>
          </a:stretch>
        </p:blipFill>
        <p:spPr>
          <a:xfrm>
            <a:off x="857238" y="2681075"/>
            <a:ext cx="2962275" cy="2266950"/>
          </a:xfrm>
          <a:prstGeom prst="rect">
            <a:avLst/>
          </a:prstGeom>
          <a:noFill/>
          <a:ln>
            <a:noFill/>
          </a:ln>
        </p:spPr>
      </p:pic>
      <p:pic>
        <p:nvPicPr>
          <p:cNvPr id="331" name="Google Shape;331;p44"/>
          <p:cNvPicPr preferRelativeResize="0"/>
          <p:nvPr/>
        </p:nvPicPr>
        <p:blipFill>
          <a:blip r:embed="rId6">
            <a:alphaModFix/>
          </a:blip>
          <a:stretch>
            <a:fillRect/>
          </a:stretch>
        </p:blipFill>
        <p:spPr>
          <a:xfrm>
            <a:off x="4916775" y="2571750"/>
            <a:ext cx="2914650" cy="2362200"/>
          </a:xfrm>
          <a:prstGeom prst="rect">
            <a:avLst/>
          </a:prstGeom>
          <a:noFill/>
          <a:ln>
            <a:noFill/>
          </a:ln>
        </p:spPr>
      </p:pic>
      <p:sp>
        <p:nvSpPr>
          <p:cNvPr id="332" name="Google Shape;332;p44"/>
          <p:cNvSpPr txBox="1"/>
          <p:nvPr/>
        </p:nvSpPr>
        <p:spPr>
          <a:xfrm>
            <a:off x="3694375" y="1103900"/>
            <a:ext cx="9861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Decision Tree ROC curves</a:t>
            </a:r>
            <a:endParaRPr sz="1100">
              <a:latin typeface="Calibri"/>
              <a:ea typeface="Calibri"/>
              <a:cs typeface="Calibri"/>
              <a:sym typeface="Calibri"/>
            </a:endParaRPr>
          </a:p>
        </p:txBody>
      </p:sp>
      <p:sp>
        <p:nvSpPr>
          <p:cNvPr id="333" name="Google Shape;333;p44"/>
          <p:cNvSpPr txBox="1"/>
          <p:nvPr/>
        </p:nvSpPr>
        <p:spPr>
          <a:xfrm>
            <a:off x="7809100" y="1213925"/>
            <a:ext cx="788400" cy="2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SVM ROC curves</a:t>
            </a:r>
            <a:endParaRPr sz="1100">
              <a:latin typeface="Calibri"/>
              <a:ea typeface="Calibri"/>
              <a:cs typeface="Calibri"/>
              <a:sym typeface="Calibri"/>
            </a:endParaRPr>
          </a:p>
        </p:txBody>
      </p:sp>
      <p:sp>
        <p:nvSpPr>
          <p:cNvPr id="334" name="Google Shape;334;p44"/>
          <p:cNvSpPr txBox="1"/>
          <p:nvPr/>
        </p:nvSpPr>
        <p:spPr>
          <a:xfrm>
            <a:off x="3754375" y="3441525"/>
            <a:ext cx="10488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Random Forest ROC curves</a:t>
            </a:r>
            <a:endParaRPr sz="1100">
              <a:latin typeface="Calibri"/>
              <a:ea typeface="Calibri"/>
              <a:cs typeface="Calibri"/>
              <a:sym typeface="Calibri"/>
            </a:endParaRPr>
          </a:p>
        </p:txBody>
      </p:sp>
      <p:sp>
        <p:nvSpPr>
          <p:cNvPr id="335" name="Google Shape;335;p44"/>
          <p:cNvSpPr txBox="1"/>
          <p:nvPr/>
        </p:nvSpPr>
        <p:spPr>
          <a:xfrm>
            <a:off x="7808975" y="3454025"/>
            <a:ext cx="10488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Voting Ensemble ROC curves</a:t>
            </a:r>
            <a:endParaRPr sz="1100">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Evaluation</a:t>
            </a:r>
            <a:endParaRPr/>
          </a:p>
        </p:txBody>
      </p:sp>
      <p:sp>
        <p:nvSpPr>
          <p:cNvPr id="341" name="Google Shape;341;p45"/>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After generating the adversarial test set using JSMA, a ranking of the features in terms of frequency with which they appear in the adversarial test set as changed was created. This was calculated by subtracting the original test set from the adversarial test set.</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rPr lang="en" sz="1400"/>
              <a:t>where         is the adversarial test set and             is the original test set. In order to find which features were altered for each data point         we find the feature indexes j where feature </a:t>
            </a:r>
            <a:endParaRPr sz="1400"/>
          </a:p>
        </p:txBody>
      </p:sp>
      <p:pic>
        <p:nvPicPr>
          <p:cNvPr id="342" name="Google Shape;342;p45"/>
          <p:cNvPicPr preferRelativeResize="0"/>
          <p:nvPr/>
        </p:nvPicPr>
        <p:blipFill>
          <a:blip r:embed="rId3">
            <a:alphaModFix/>
          </a:blip>
          <a:stretch>
            <a:fillRect/>
          </a:stretch>
        </p:blipFill>
        <p:spPr>
          <a:xfrm>
            <a:off x="3719075" y="2773700"/>
            <a:ext cx="1181100" cy="228600"/>
          </a:xfrm>
          <a:prstGeom prst="rect">
            <a:avLst/>
          </a:prstGeom>
          <a:noFill/>
          <a:ln>
            <a:noFill/>
          </a:ln>
        </p:spPr>
      </p:pic>
      <p:pic>
        <p:nvPicPr>
          <p:cNvPr id="343" name="Google Shape;343;p45"/>
          <p:cNvPicPr preferRelativeResize="0"/>
          <p:nvPr/>
        </p:nvPicPr>
        <p:blipFill>
          <a:blip r:embed="rId4">
            <a:alphaModFix/>
          </a:blip>
          <a:stretch>
            <a:fillRect/>
          </a:stretch>
        </p:blipFill>
        <p:spPr>
          <a:xfrm>
            <a:off x="1416375" y="3324350"/>
            <a:ext cx="247650" cy="219075"/>
          </a:xfrm>
          <a:prstGeom prst="rect">
            <a:avLst/>
          </a:prstGeom>
          <a:noFill/>
          <a:ln>
            <a:noFill/>
          </a:ln>
        </p:spPr>
      </p:pic>
      <p:pic>
        <p:nvPicPr>
          <p:cNvPr id="344" name="Google Shape;344;p45"/>
          <p:cNvPicPr preferRelativeResize="0"/>
          <p:nvPr/>
        </p:nvPicPr>
        <p:blipFill>
          <a:blip r:embed="rId5">
            <a:alphaModFix/>
          </a:blip>
          <a:stretch>
            <a:fillRect/>
          </a:stretch>
        </p:blipFill>
        <p:spPr>
          <a:xfrm>
            <a:off x="3894250" y="3338638"/>
            <a:ext cx="390525" cy="190500"/>
          </a:xfrm>
          <a:prstGeom prst="rect">
            <a:avLst/>
          </a:prstGeom>
          <a:noFill/>
          <a:ln>
            <a:noFill/>
          </a:ln>
        </p:spPr>
      </p:pic>
      <p:pic>
        <p:nvPicPr>
          <p:cNvPr id="345" name="Google Shape;345;p45"/>
          <p:cNvPicPr preferRelativeResize="0"/>
          <p:nvPr/>
        </p:nvPicPr>
        <p:blipFill>
          <a:blip r:embed="rId6">
            <a:alphaModFix/>
          </a:blip>
          <a:stretch>
            <a:fillRect/>
          </a:stretch>
        </p:blipFill>
        <p:spPr>
          <a:xfrm>
            <a:off x="3293550" y="3543425"/>
            <a:ext cx="228600" cy="228600"/>
          </a:xfrm>
          <a:prstGeom prst="rect">
            <a:avLst/>
          </a:prstGeom>
          <a:noFill/>
          <a:ln>
            <a:noFill/>
          </a:ln>
        </p:spPr>
      </p:pic>
      <p:pic>
        <p:nvPicPr>
          <p:cNvPr id="346" name="Google Shape;346;p45"/>
          <p:cNvPicPr preferRelativeResize="0"/>
          <p:nvPr/>
        </p:nvPicPr>
        <p:blipFill>
          <a:blip r:embed="rId7">
            <a:alphaModFix/>
          </a:blip>
          <a:stretch>
            <a:fillRect/>
          </a:stretch>
        </p:blipFill>
        <p:spPr>
          <a:xfrm>
            <a:off x="6747600" y="3524375"/>
            <a:ext cx="609600" cy="266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4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53" name="Google Shape;353;p46"/>
          <p:cNvPicPr preferRelativeResize="0"/>
          <p:nvPr/>
        </p:nvPicPr>
        <p:blipFill>
          <a:blip r:embed="rId3">
            <a:alphaModFix/>
          </a:blip>
          <a:stretch>
            <a:fillRect/>
          </a:stretch>
        </p:blipFill>
        <p:spPr>
          <a:xfrm>
            <a:off x="1119175" y="314388"/>
            <a:ext cx="6905625" cy="4124325"/>
          </a:xfrm>
          <a:prstGeom prst="rect">
            <a:avLst/>
          </a:prstGeom>
          <a:noFill/>
          <a:ln>
            <a:noFill/>
          </a:ln>
        </p:spPr>
      </p:pic>
      <p:sp>
        <p:nvSpPr>
          <p:cNvPr id="354" name="Google Shape;354;p46"/>
          <p:cNvSpPr txBox="1"/>
          <p:nvPr/>
        </p:nvSpPr>
        <p:spPr>
          <a:xfrm>
            <a:off x="2227600" y="4492725"/>
            <a:ext cx="4242300" cy="18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Top 10 adversarial features using JSMA</a:t>
            </a:r>
            <a:endParaRPr sz="1100">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61" name="Google Shape;361;p47"/>
          <p:cNvPicPr preferRelativeResize="0"/>
          <p:nvPr/>
        </p:nvPicPr>
        <p:blipFill>
          <a:blip r:embed="rId3">
            <a:alphaModFix/>
          </a:blip>
          <a:stretch>
            <a:fillRect/>
          </a:stretch>
        </p:blipFill>
        <p:spPr>
          <a:xfrm>
            <a:off x="1451675" y="234875"/>
            <a:ext cx="5970025" cy="4370499"/>
          </a:xfrm>
          <a:prstGeom prst="rect">
            <a:avLst/>
          </a:prstGeom>
          <a:noFill/>
          <a:ln>
            <a:noFill/>
          </a:ln>
        </p:spPr>
      </p:pic>
      <p:sp>
        <p:nvSpPr>
          <p:cNvPr id="362" name="Google Shape;362;p47"/>
          <p:cNvSpPr txBox="1"/>
          <p:nvPr/>
        </p:nvSpPr>
        <p:spPr>
          <a:xfrm>
            <a:off x="2694750" y="4629250"/>
            <a:ext cx="3754500" cy="15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Most used features in adversarial sample generation</a:t>
            </a:r>
            <a:endParaRPr sz="1100">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8"/>
          <p:cNvSpPr txBox="1"/>
          <p:nvPr>
            <p:ph type="title"/>
          </p:nvPr>
        </p:nvSpPr>
        <p:spPr>
          <a:xfrm>
            <a:off x="819150" y="219717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Analysis / Discussion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4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Modelling</a:t>
            </a:r>
            <a:endParaRPr/>
          </a:p>
        </p:txBody>
      </p:sp>
      <p:sp>
        <p:nvSpPr>
          <p:cNvPr id="373" name="Google Shape;373;p49"/>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All the models have an overall accuracy and F1-score around 99%. </a:t>
            </a:r>
            <a:endParaRPr sz="1400"/>
          </a:p>
          <a:p>
            <a:pPr indent="-317500" lvl="0" marL="457200" rtl="0" algn="l">
              <a:spcBef>
                <a:spcPts val="1000"/>
              </a:spcBef>
              <a:spcAft>
                <a:spcPts val="0"/>
              </a:spcAft>
              <a:buSzPts val="1400"/>
              <a:buChar char="●"/>
            </a:pPr>
            <a:r>
              <a:rPr lang="en" sz="1400"/>
              <a:t>The AUC scores however show a major difference where we observe that the Decision Tree and the Random Forest classifier outperform the SVM and the Voting ensemble. </a:t>
            </a:r>
            <a:endParaRPr sz="1400"/>
          </a:p>
          <a:p>
            <a:pPr indent="-317500" lvl="0" marL="457200" rtl="0" algn="l">
              <a:spcBef>
                <a:spcPts val="1000"/>
              </a:spcBef>
              <a:spcAft>
                <a:spcPts val="0"/>
              </a:spcAft>
              <a:buSzPts val="1400"/>
              <a:buChar char="●"/>
            </a:pPr>
            <a:r>
              <a:rPr lang="en" sz="1400"/>
              <a:t>This implies that the first two methods are performing slightly better in classifying the “normal” test samples exhibiting a lower False Positive Rate (FPR). </a:t>
            </a:r>
            <a:endParaRPr sz="1400"/>
          </a:p>
          <a:p>
            <a:pPr indent="-317500" lvl="0" marL="457200" rtl="0" algn="l">
              <a:spcBef>
                <a:spcPts val="1000"/>
              </a:spcBef>
              <a:spcAft>
                <a:spcPts val="0"/>
              </a:spcAft>
              <a:buSzPts val="1400"/>
              <a:buChar char="●"/>
            </a:pPr>
            <a:r>
              <a:rPr lang="en" sz="1400"/>
              <a:t>This can also be observed in the ROC-AUC curves shown earlier.</a:t>
            </a:r>
            <a:endParaRPr sz="1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5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Adversarial Test Set Generation</a:t>
            </a:r>
            <a:endParaRPr/>
          </a:p>
        </p:txBody>
      </p:sp>
      <p:sp>
        <p:nvSpPr>
          <p:cNvPr id="379" name="Google Shape;379;p50"/>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FGSM method changes each feature very slightly while JSMA searches through the features of each data point and changes one at each iteration in order to produce an adversarial sample</a:t>
            </a:r>
            <a:endParaRPr sz="1400"/>
          </a:p>
          <a:p>
            <a:pPr indent="-317500" lvl="0" marL="457200" rtl="0" algn="l">
              <a:spcBef>
                <a:spcPts val="0"/>
              </a:spcBef>
              <a:spcAft>
                <a:spcPts val="0"/>
              </a:spcAft>
              <a:buSzPts val="1400"/>
              <a:buChar char="●"/>
            </a:pPr>
            <a:r>
              <a:rPr lang="en" sz="1400"/>
              <a:t>This means that FGSM is not suitable for tasks like NIDS since the features are generated from network traffic and controlling them in a fine grained manner would not be possible for an adversary.</a:t>
            </a:r>
            <a:endParaRPr sz="1400"/>
          </a:p>
          <a:p>
            <a:pPr indent="-317500" lvl="0" marL="457200" rtl="0" algn="l">
              <a:spcBef>
                <a:spcPts val="0"/>
              </a:spcBef>
              <a:spcAft>
                <a:spcPts val="0"/>
              </a:spcAft>
              <a:buSzPts val="1400"/>
              <a:buChar char="●"/>
            </a:pPr>
            <a:r>
              <a:rPr lang="en" sz="1400"/>
              <a:t>On the contrary, JSMA changes only a few features at a time and although it takes more time to generate adversarial examples as it is iterative, it can form the basis for a practical attack due to the lower number of features that have to be changed.</a:t>
            </a: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 on Adversarial Data</a:t>
            </a:r>
            <a:endParaRPr/>
          </a:p>
        </p:txBody>
      </p:sp>
      <p:sp>
        <p:nvSpPr>
          <p:cNvPr id="385" name="Google Shape;385;p51"/>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 terms of overall classification accuracy all classifiers were affected.</a:t>
            </a:r>
            <a:endParaRPr sz="1400"/>
          </a:p>
          <a:p>
            <a:pPr indent="-317500" lvl="0" marL="457200" rtl="0" algn="l">
              <a:spcBef>
                <a:spcPts val="0"/>
              </a:spcBef>
              <a:spcAft>
                <a:spcPts val="0"/>
              </a:spcAft>
              <a:buSzPts val="1400"/>
              <a:buChar char="●"/>
            </a:pPr>
            <a:r>
              <a:rPr lang="en" sz="1400"/>
              <a:t>The most severely affected is the Decision Tree with a drop of 32.9% and the Linear SVM whose accuracy dropped by 13.5%. The Random Forest classifier showed some robustness with an accuracy drop of 2.5%.</a:t>
            </a:r>
            <a:endParaRPr sz="1400"/>
          </a:p>
          <a:p>
            <a:pPr indent="-317500" lvl="0" marL="457200" rtl="0" algn="l">
              <a:spcBef>
                <a:spcPts val="0"/>
              </a:spcBef>
              <a:spcAft>
                <a:spcPts val="0"/>
              </a:spcAft>
              <a:buSzPts val="1400"/>
              <a:buChar char="●"/>
            </a:pPr>
            <a:r>
              <a:rPr lang="en" sz="1400"/>
              <a:t>When it comes to F1-score, the Decision Tree was affected the most and its score was reduced by 19%. Linear SVM saw an F1-score reduction of 11.2%. The other two classifiers did not suffer as much and again the Random Forest showed the highest robustness by dropping only 1.7%.</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to Network Intrusion Detection</a:t>
            </a:r>
            <a:endParaRPr/>
          </a:p>
        </p:txBody>
      </p:sp>
      <p:sp>
        <p:nvSpPr>
          <p:cNvPr id="146" name="Google Shape;146;p16"/>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Regardless of the specific dataset used for Intrusion detection analysis, the nature of the data associated with this class of problems exhibits certain general characteristics:</a:t>
            </a:r>
            <a:endParaRPr sz="1400"/>
          </a:p>
          <a:p>
            <a:pPr indent="-317500" lvl="0" marL="457200" rtl="0" algn="l">
              <a:spcBef>
                <a:spcPts val="1600"/>
              </a:spcBef>
              <a:spcAft>
                <a:spcPts val="0"/>
              </a:spcAft>
              <a:buSzPts val="1400"/>
              <a:buChar char="●"/>
            </a:pPr>
            <a:r>
              <a:rPr lang="en" sz="1400"/>
              <a:t>Data is generated constantly and there is a time series nature (continuous or discrete) based on the dataset and the processing approach.</a:t>
            </a:r>
            <a:endParaRPr sz="1400"/>
          </a:p>
          <a:p>
            <a:pPr indent="-317500" lvl="0" marL="457200" rtl="0" algn="l">
              <a:spcBef>
                <a:spcPts val="0"/>
              </a:spcBef>
              <a:spcAft>
                <a:spcPts val="0"/>
              </a:spcAft>
              <a:buSzPts val="1400"/>
              <a:buChar char="●"/>
            </a:pPr>
            <a:r>
              <a:rPr i="1" lang="en" sz="1400"/>
              <a:t>Class imbalance</a:t>
            </a:r>
            <a:r>
              <a:rPr lang="en" sz="1400"/>
              <a:t>, i.e. Very few positive labels or lack of labels</a:t>
            </a:r>
            <a:endParaRPr sz="1400"/>
          </a:p>
          <a:p>
            <a:pPr indent="-317500" lvl="0" marL="457200" rtl="0" algn="l">
              <a:spcBef>
                <a:spcPts val="0"/>
              </a:spcBef>
              <a:spcAft>
                <a:spcPts val="0"/>
              </a:spcAft>
              <a:buSzPts val="1400"/>
              <a:buChar char="●"/>
            </a:pPr>
            <a:r>
              <a:rPr lang="en" sz="1400"/>
              <a:t>Attack types change a lot over time, with attackers developing novel methods all the time.</a:t>
            </a:r>
            <a:endParaRPr sz="1400"/>
          </a:p>
          <a:p>
            <a:pPr indent="-317500" lvl="0" marL="457200" rtl="0" algn="l">
              <a:spcBef>
                <a:spcPts val="0"/>
              </a:spcBef>
              <a:spcAft>
                <a:spcPts val="0"/>
              </a:spcAft>
              <a:buSzPts val="1400"/>
              <a:buChar char="●"/>
            </a:pPr>
            <a:r>
              <a:rPr lang="en" sz="1400"/>
              <a:t>Variety in the type of data: packets, flows, numerical, unstructured text (URLs) and so on.</a:t>
            </a:r>
            <a:endParaRPr sz="1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5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 on Adversarial Data (contd.)</a:t>
            </a:r>
            <a:endParaRPr/>
          </a:p>
        </p:txBody>
      </p:sp>
      <p:sp>
        <p:nvSpPr>
          <p:cNvPr id="391" name="Google Shape;391;p5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 AUC over the normal class is an indicator of how robust were the classifiers against targeted misclassification towards the normal class, in other words, how many attacks were misclassified as normal traffic. </a:t>
            </a:r>
            <a:endParaRPr sz="1400"/>
          </a:p>
          <a:p>
            <a:pPr indent="-317500" lvl="0" marL="457200" rtl="0" algn="l">
              <a:spcBef>
                <a:spcPts val="0"/>
              </a:spcBef>
              <a:spcAft>
                <a:spcPts val="0"/>
              </a:spcAft>
              <a:buSzPts val="1400"/>
              <a:buChar char="●"/>
            </a:pPr>
            <a:r>
              <a:rPr lang="en" sz="1400"/>
              <a:t>The best performing classifier was the the Linear SVM, which only dropped 0.5%, followed by the Random Forest which dropped 0.8%. The Decision Tree classifier was severely affected, losing 24.8% percentage points.</a:t>
            </a:r>
            <a:endParaRPr sz="1400"/>
          </a:p>
          <a:p>
            <a:pPr indent="0" lvl="0" marL="0" rtl="0" algn="l">
              <a:spcBef>
                <a:spcPts val="1600"/>
              </a:spcBef>
              <a:spcAft>
                <a:spcPts val="1600"/>
              </a:spcAft>
              <a:buNone/>
            </a:pPr>
            <a:r>
              <a:rPr lang="en" sz="1400"/>
              <a:t>Based on the results, it seems that the only method that was </a:t>
            </a:r>
            <a:r>
              <a:rPr b="1" lang="en" sz="1400"/>
              <a:t>robust across all metrics was the Random Forest</a:t>
            </a:r>
            <a:r>
              <a:rPr lang="en" sz="1400"/>
              <a:t>. The </a:t>
            </a:r>
            <a:r>
              <a:rPr b="1" lang="en" sz="1400"/>
              <a:t>Decision Tree was the worst </a:t>
            </a:r>
            <a:r>
              <a:rPr lang="en" sz="1400"/>
              <a:t>performing classifier, which also corresponds with the result of Papernot et. al. (although in the image classification domain), in which also, Decision Tree was one of the worst performing methods.</a:t>
            </a:r>
            <a:endParaRPr sz="1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5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Evaluation</a:t>
            </a:r>
            <a:endParaRPr/>
          </a:p>
        </p:txBody>
      </p:sp>
      <p:sp>
        <p:nvSpPr>
          <p:cNvPr id="397" name="Google Shape;397;p53"/>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table of the top-10 features which contribute most during the generation of adversarial samples was shown earlier. </a:t>
            </a:r>
            <a:endParaRPr sz="1400"/>
          </a:p>
          <a:p>
            <a:pPr indent="-317500" lvl="0" marL="457200" rtl="0" algn="l">
              <a:spcBef>
                <a:spcPts val="1600"/>
              </a:spcBef>
              <a:spcAft>
                <a:spcPts val="0"/>
              </a:spcAft>
              <a:buSzPts val="1400"/>
              <a:buChar char="●"/>
            </a:pPr>
            <a:r>
              <a:rPr lang="en" sz="1400"/>
              <a:t>Among those features, the top two are about the number of connections to the same service/host as the current connection in the past 100 connections.</a:t>
            </a:r>
            <a:endParaRPr sz="1400"/>
          </a:p>
          <a:p>
            <a:pPr indent="-317500" lvl="0" marL="457200" rtl="0" algn="l">
              <a:spcBef>
                <a:spcPts val="0"/>
              </a:spcBef>
              <a:spcAft>
                <a:spcPts val="0"/>
              </a:spcAft>
              <a:buSzPts val="1400"/>
              <a:buChar char="●"/>
            </a:pPr>
            <a:r>
              <a:rPr lang="en" sz="1400"/>
              <a:t>The next two features are about the rate and the count of the connections to the same host and port.</a:t>
            </a:r>
            <a:endParaRPr sz="1400"/>
          </a:p>
          <a:p>
            <a:pPr indent="-317500" lvl="0" marL="457200" rtl="0" algn="l">
              <a:spcBef>
                <a:spcPts val="0"/>
              </a:spcBef>
              <a:spcAft>
                <a:spcPts val="0"/>
              </a:spcAft>
              <a:buSzPts val="1400"/>
              <a:buChar char="●"/>
            </a:pPr>
            <a:r>
              <a:rPr lang="en" sz="1400"/>
              <a:t>This tells us that one way an attacker could get around the detection would be to lessen the number of requests they generate. Exploiting this can be very helpful for running bots as one can generate connections to external command and control servers and can hide their traffic under normal traffic that a user creates.</a:t>
            </a:r>
            <a:endParaRPr sz="1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5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Evaluation (contd.)</a:t>
            </a:r>
            <a:endParaRPr/>
          </a:p>
        </p:txBody>
      </p:sp>
      <p:sp>
        <p:nvSpPr>
          <p:cNvPr id="403" name="Google Shape;403;p54"/>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 similar type of reasoning can also be applied to other count and rate types of features.</a:t>
            </a:r>
            <a:endParaRPr sz="1400"/>
          </a:p>
          <a:p>
            <a:pPr indent="-317500" lvl="0" marL="457200" rtl="0" algn="l">
              <a:spcBef>
                <a:spcPts val="0"/>
              </a:spcBef>
              <a:spcAft>
                <a:spcPts val="0"/>
              </a:spcAft>
              <a:buSzPts val="1400"/>
              <a:buChar char="●"/>
            </a:pPr>
            <a:r>
              <a:rPr lang="en" sz="1400"/>
              <a:t>This type of discussion is also relevant to the Denial of Service (DoS) type of attacks and while this dataset is quite old, historically, there have been attacks that followed the “low and slow” approach in order to appear as close to legitimate traffic as possible.</a:t>
            </a:r>
            <a:endParaRPr sz="1400"/>
          </a:p>
          <a:p>
            <a:pPr indent="-317500" lvl="0" marL="457200" rtl="0" algn="l">
              <a:spcBef>
                <a:spcPts val="0"/>
              </a:spcBef>
              <a:spcAft>
                <a:spcPts val="0"/>
              </a:spcAft>
              <a:buSzPts val="1400"/>
              <a:buChar char="●"/>
            </a:pPr>
            <a:r>
              <a:rPr lang="en" sz="1400"/>
              <a:t>When it comes to features related to service types, using common protocols like HTTP or HTTPS can be be a good strategy in order to hide into other normal traffic, instead of using protocols that might be easier to get discovered.</a:t>
            </a:r>
            <a:endParaRPr sz="1400"/>
          </a:p>
          <a:p>
            <a:pPr indent="0" lvl="0" marL="0" rtl="0" algn="l">
              <a:spcBef>
                <a:spcPts val="1600"/>
              </a:spcBef>
              <a:spcAft>
                <a:spcPts val="1600"/>
              </a:spcAft>
              <a:buNone/>
            </a:pPr>
            <a:r>
              <a:t/>
            </a:r>
            <a:endParaRPr sz="1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5"/>
          <p:cNvSpPr txBox="1"/>
          <p:nvPr>
            <p:ph type="title"/>
          </p:nvPr>
        </p:nvSpPr>
        <p:spPr>
          <a:xfrm>
            <a:off x="819150" y="20944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Limitations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5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414" name="Google Shape;414;p56"/>
          <p:cNvSpPr txBox="1"/>
          <p:nvPr>
            <p:ph idx="1" type="body"/>
          </p:nvPr>
        </p:nvSpPr>
        <p:spPr>
          <a:xfrm>
            <a:off x="819150" y="1675050"/>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In our study, we had a pre-processed dataset and not raw data which made it easier to attack.</a:t>
            </a:r>
            <a:endParaRPr sz="1400"/>
          </a:p>
          <a:p>
            <a:pPr indent="-317500" lvl="0" marL="457200" rtl="0" algn="l">
              <a:spcBef>
                <a:spcPts val="0"/>
              </a:spcBef>
              <a:spcAft>
                <a:spcPts val="0"/>
              </a:spcAft>
              <a:buSzPts val="1400"/>
              <a:buChar char="●"/>
            </a:pPr>
            <a:r>
              <a:rPr lang="en" sz="1400"/>
              <a:t>A physical attack would require some idea on how the raw network data are processed and the types of features that are generated.</a:t>
            </a:r>
            <a:endParaRPr sz="1400"/>
          </a:p>
          <a:p>
            <a:pPr indent="-317500" lvl="0" marL="457200" rtl="0" algn="l">
              <a:spcBef>
                <a:spcPts val="1000"/>
              </a:spcBef>
              <a:spcAft>
                <a:spcPts val="0"/>
              </a:spcAft>
              <a:buSzPts val="1400"/>
              <a:buChar char="●"/>
            </a:pPr>
            <a:r>
              <a:rPr lang="en" sz="1400"/>
              <a:t>Unlike images, not all traffic related characteristics can be changed, even when an adversary has the ability to craft specific network packets and payloads.</a:t>
            </a:r>
            <a:endParaRPr sz="1400"/>
          </a:p>
          <a:p>
            <a:pPr indent="-317500" lvl="0" marL="457200" rtl="0" algn="l">
              <a:spcBef>
                <a:spcPts val="0"/>
              </a:spcBef>
              <a:spcAft>
                <a:spcPts val="0"/>
              </a:spcAft>
              <a:buSzPts val="1400"/>
              <a:buChar char="●"/>
            </a:pPr>
            <a:r>
              <a:rPr lang="en" sz="1400"/>
              <a:t>To protect against adversaries, NIDS classifiers will have to use features that can not be easily manipulated by an attacker.</a:t>
            </a:r>
            <a:endParaRPr sz="1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57"/>
          <p:cNvSpPr txBox="1"/>
          <p:nvPr>
            <p:ph type="title"/>
          </p:nvPr>
        </p:nvSpPr>
        <p:spPr>
          <a:xfrm>
            <a:off x="819150" y="20944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Work</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5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425" name="Google Shape;425;p58"/>
          <p:cNvSpPr txBox="1"/>
          <p:nvPr>
            <p:ph idx="1" type="body"/>
          </p:nvPr>
        </p:nvSpPr>
        <p:spPr>
          <a:xfrm>
            <a:off x="819150" y="1637500"/>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Although defenses have been proposed against these attack methods in several studies, these defenses do not generalize very well.</a:t>
            </a:r>
            <a:endParaRPr sz="1400"/>
          </a:p>
          <a:p>
            <a:pPr indent="-317500" lvl="0" marL="457200" rtl="0" algn="l">
              <a:spcBef>
                <a:spcPts val="0"/>
              </a:spcBef>
              <a:spcAft>
                <a:spcPts val="0"/>
              </a:spcAft>
              <a:buSzPts val="1400"/>
              <a:buChar char="●"/>
            </a:pPr>
            <a:r>
              <a:rPr lang="en" sz="1400"/>
              <a:t>A future study would be to examine some of these defenses and establish whether they improve the situation or not especially in the NIDS domain.</a:t>
            </a:r>
            <a:endParaRPr sz="1400"/>
          </a:p>
          <a:p>
            <a:pPr indent="-317500" lvl="0" marL="457200" rtl="0" algn="l">
              <a:spcBef>
                <a:spcPts val="1000"/>
              </a:spcBef>
              <a:spcAft>
                <a:spcPts val="0"/>
              </a:spcAft>
              <a:buSzPts val="1400"/>
              <a:buChar char="●"/>
            </a:pPr>
            <a:r>
              <a:rPr lang="en" sz="1400"/>
              <a:t>In our study a neural net was used as the source model for preparing the adversarial examples. An extension of this study could be to use other models as the source as well.</a:t>
            </a:r>
            <a:endParaRPr sz="1400"/>
          </a:p>
          <a:p>
            <a:pPr indent="-317500" lvl="0" marL="457200" rtl="0" algn="l">
              <a:spcBef>
                <a:spcPts val="1000"/>
              </a:spcBef>
              <a:spcAft>
                <a:spcPts val="0"/>
              </a:spcAft>
              <a:buSzPts val="1400"/>
              <a:buChar char="●"/>
            </a:pPr>
            <a:r>
              <a:rPr lang="en" sz="1400"/>
              <a:t>Further study is also required to understand the effect of the adversarial methods in different attack classes which would potentially yield a better overview of which features are more important for each attack type when it comes to adversarial sample generation.</a:t>
            </a:r>
            <a:endParaRPr sz="1400"/>
          </a:p>
          <a:p>
            <a:pPr indent="-317500" lvl="0" marL="457200" rtl="0" algn="l">
              <a:spcBef>
                <a:spcPts val="0"/>
              </a:spcBef>
              <a:spcAft>
                <a:spcPts val="0"/>
              </a:spcAft>
              <a:buSzPts val="1400"/>
              <a:buChar char="●"/>
            </a:pPr>
            <a:r>
              <a:rPr lang="en" sz="1400"/>
              <a:t>This can eventually be used by adversaries to select strategies that would allow them to hide their malicious traffic depending on the chosen attack.</a:t>
            </a:r>
            <a:endParaRPr sz="1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59"/>
          <p:cNvSpPr txBox="1"/>
          <p:nvPr>
            <p:ph type="title"/>
          </p:nvPr>
        </p:nvSpPr>
        <p:spPr>
          <a:xfrm>
            <a:off x="819150" y="209445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Intrusion Detection Methodologies</a:t>
            </a:r>
            <a:endParaRPr/>
          </a:p>
        </p:txBody>
      </p:sp>
      <p:sp>
        <p:nvSpPr>
          <p:cNvPr id="152" name="Google Shape;152;p17"/>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methodologies used in NIDS can be divided into the following major categories -</a:t>
            </a:r>
            <a:endParaRPr sz="1400"/>
          </a:p>
          <a:p>
            <a:pPr indent="-317500" lvl="0" marL="457200" rtl="0" algn="l">
              <a:spcBef>
                <a:spcPts val="1600"/>
              </a:spcBef>
              <a:spcAft>
                <a:spcPts val="0"/>
              </a:spcAft>
              <a:buSzPts val="1400"/>
              <a:buChar char="●"/>
            </a:pPr>
            <a:r>
              <a:rPr b="1" lang="en" sz="1400"/>
              <a:t>Signature based </a:t>
            </a:r>
            <a:r>
              <a:rPr lang="en" sz="1400"/>
              <a:t>- These systems perform simple signature matching using signatures or indicators extracted from previously known attacks.</a:t>
            </a:r>
            <a:endParaRPr sz="1400"/>
          </a:p>
          <a:p>
            <a:pPr indent="-317500" lvl="0" marL="457200" rtl="0" algn="l">
              <a:spcBef>
                <a:spcPts val="1000"/>
              </a:spcBef>
              <a:spcAft>
                <a:spcPts val="0"/>
              </a:spcAft>
              <a:buSzPts val="1400"/>
              <a:buChar char="●"/>
            </a:pPr>
            <a:r>
              <a:rPr b="1" lang="en" sz="1400"/>
              <a:t>Anomaly based </a:t>
            </a:r>
            <a:r>
              <a:rPr lang="en" sz="1400"/>
              <a:t>- These type of systems try to model normal behavior of the network in contrast to what is anomalous and potentially malicious. </a:t>
            </a:r>
            <a:endParaRPr sz="1400"/>
          </a:p>
          <a:p>
            <a:pPr indent="-317500" lvl="0" marL="457200" rtl="0" algn="l">
              <a:spcBef>
                <a:spcPts val="1000"/>
              </a:spcBef>
              <a:spcAft>
                <a:spcPts val="0"/>
              </a:spcAft>
              <a:buSzPts val="1400"/>
              <a:buChar char="●"/>
            </a:pPr>
            <a:r>
              <a:rPr b="1" lang="en" sz="1400"/>
              <a:t>Hybrid systems</a:t>
            </a:r>
            <a:r>
              <a:rPr lang="en" sz="1400"/>
              <a:t> - These types of systems are a combination of the characteristics of the above approaches.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to Anomaly-based NIDS</a:t>
            </a:r>
            <a:endParaRPr/>
          </a:p>
        </p:txBody>
      </p:sp>
      <p:sp>
        <p:nvSpPr>
          <p:cNvPr id="158" name="Google Shape;158;p18"/>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a:t>
            </a:r>
            <a:r>
              <a:rPr lang="en" sz="1400"/>
              <a:t>ome challenges are faced by Anomaly-based NIDS are  -</a:t>
            </a:r>
            <a:endParaRPr sz="1400"/>
          </a:p>
          <a:p>
            <a:pPr indent="-317500" lvl="0" marL="457200" rtl="0" algn="l">
              <a:spcBef>
                <a:spcPts val="1600"/>
              </a:spcBef>
              <a:spcAft>
                <a:spcPts val="0"/>
              </a:spcAft>
              <a:buSzPts val="1400"/>
              <a:buChar char="●"/>
            </a:pPr>
            <a:r>
              <a:rPr lang="en" sz="1400"/>
              <a:t>T</a:t>
            </a:r>
            <a:r>
              <a:rPr lang="en" sz="1400"/>
              <a:t>he problem of generalization, which makes it difficult to prove whether they can be used widely in practice.</a:t>
            </a:r>
            <a:endParaRPr sz="1400"/>
          </a:p>
          <a:p>
            <a:pPr indent="-317500" lvl="0" marL="457200" rtl="0" algn="l">
              <a:spcBef>
                <a:spcPts val="0"/>
              </a:spcBef>
              <a:spcAft>
                <a:spcPts val="0"/>
              </a:spcAft>
              <a:buSzPts val="1400"/>
              <a:buChar char="●"/>
            </a:pPr>
            <a:r>
              <a:rPr lang="en" sz="1400"/>
              <a:t>Training data</a:t>
            </a:r>
            <a:r>
              <a:rPr lang="en" sz="1400"/>
              <a:t> is very unbalanced, which makes it difficult to apply unsupervised classification techniques.</a:t>
            </a:r>
            <a:endParaRPr sz="1400"/>
          </a:p>
          <a:p>
            <a:pPr indent="-317500" lvl="0" marL="457200" rtl="0" algn="l">
              <a:spcBef>
                <a:spcPts val="0"/>
              </a:spcBef>
              <a:spcAft>
                <a:spcPts val="0"/>
              </a:spcAft>
              <a:buSzPts val="1400"/>
              <a:buChar char="●"/>
            </a:pPr>
            <a:r>
              <a:rPr lang="en" sz="1400"/>
              <a:t>High False Positive rate (FPR) result in a large number of alarms to be analyzed that are generated by the NIDS, therefore, time and fatigue can be a problem.</a:t>
            </a:r>
            <a:endParaRPr sz="1400"/>
          </a:p>
          <a:p>
            <a:pPr indent="-317500" lvl="0" marL="457200" rtl="0" algn="l">
              <a:spcBef>
                <a:spcPts val="0"/>
              </a:spcBef>
              <a:spcAft>
                <a:spcPts val="0"/>
              </a:spcAft>
              <a:buSzPts val="1400"/>
              <a:buChar char="●"/>
            </a:pPr>
            <a:r>
              <a:rPr lang="en" sz="1400"/>
              <a:t>Lack of high quality representative datasets can lead to problems in the evaluation of different approaches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 Metrics</a:t>
            </a:r>
            <a:endParaRPr/>
          </a:p>
        </p:txBody>
      </p:sp>
      <p:sp>
        <p:nvSpPr>
          <p:cNvPr id="164" name="Google Shape;164;p19"/>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NID studies, four major categories of evaluation metrics are used in the majority of studies -</a:t>
            </a:r>
            <a:endParaRPr sz="1400"/>
          </a:p>
          <a:p>
            <a:pPr indent="-317500" lvl="0" marL="457200" rtl="0" algn="l">
              <a:spcBef>
                <a:spcPts val="1600"/>
              </a:spcBef>
              <a:spcAft>
                <a:spcPts val="0"/>
              </a:spcAft>
              <a:buSzPts val="1400"/>
              <a:buChar char="●"/>
            </a:pPr>
            <a:r>
              <a:rPr lang="en" sz="1400"/>
              <a:t>Attack detection accuracy with most common metrics like False Positive, False Negative, True Positive and True Negative rates. The False Positive Rate (FPR) and the True Positive Rate (TPR) are used in the construction of Receiver Operating Characteristic (ROC) curves and the calculation of the Area Under the Curve (AUC)</a:t>
            </a:r>
            <a:endParaRPr sz="1400"/>
          </a:p>
          <a:p>
            <a:pPr indent="-317500" lvl="0" marL="457200" rtl="0" algn="l">
              <a:spcBef>
                <a:spcPts val="0"/>
              </a:spcBef>
              <a:spcAft>
                <a:spcPts val="0"/>
              </a:spcAft>
              <a:buSzPts val="1400"/>
              <a:buChar char="●"/>
            </a:pPr>
            <a:r>
              <a:rPr lang="en" sz="1400"/>
              <a:t>Performance overhead which the IDS is adding to the overall network environment.</a:t>
            </a:r>
            <a:endParaRPr sz="1400"/>
          </a:p>
          <a:p>
            <a:pPr indent="-317500" lvl="0" marL="457200" rtl="0" algn="l">
              <a:spcBef>
                <a:spcPts val="0"/>
              </a:spcBef>
              <a:spcAft>
                <a:spcPts val="0"/>
              </a:spcAft>
              <a:buSzPts val="1400"/>
              <a:buChar char="●"/>
            </a:pPr>
            <a:r>
              <a:rPr lang="en" sz="1400"/>
              <a:t>Attack coverage, which is the detection accuracy of the IDS without benign traffic.</a:t>
            </a:r>
            <a:endParaRPr sz="1400"/>
          </a:p>
          <a:p>
            <a:pPr indent="-317500" lvl="0" marL="457200" rtl="0" algn="l">
              <a:spcBef>
                <a:spcPts val="0"/>
              </a:spcBef>
              <a:spcAft>
                <a:spcPts val="0"/>
              </a:spcAft>
              <a:buSzPts val="1400"/>
              <a:buChar char="●"/>
            </a:pPr>
            <a:r>
              <a:rPr lang="en" sz="1400"/>
              <a:t>Workload processing, which is the amount of traffic that can be processed by an IDS vs. the amount of network traffic the IDS discards.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IDS Datasets</a:t>
            </a:r>
            <a:endParaRPr/>
          </a:p>
        </p:txBody>
      </p:sp>
      <p:sp>
        <p:nvSpPr>
          <p:cNvPr id="170" name="Google Shape;170;p20"/>
          <p:cNvSpPr txBox="1"/>
          <p:nvPr>
            <p:ph idx="1" type="body"/>
          </p:nvPr>
        </p:nvSpPr>
        <p:spPr>
          <a:xfrm>
            <a:off x="819150" y="1800200"/>
            <a:ext cx="7505700" cy="26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One of the most used datasets is the KDD’99 which was derived from the DARPA’98 dataset. The dataset was used in a competition that was held during the </a:t>
            </a:r>
            <a:r>
              <a:rPr b="1" lang="en" sz="1400"/>
              <a:t>Fifth International Conference on Knowledge Discovery and Data Mining</a:t>
            </a:r>
            <a:r>
              <a:rPr lang="en" sz="1400"/>
              <a:t> and the main competition task was to create a predictive model that can be used in network intrusion detection. But this dataset had certain problems which were analysed by researchers. These issues were - </a:t>
            </a:r>
            <a:endParaRPr sz="1400"/>
          </a:p>
          <a:p>
            <a:pPr indent="-317500" lvl="0" marL="457200" rtl="0" algn="l">
              <a:spcBef>
                <a:spcPts val="1600"/>
              </a:spcBef>
              <a:spcAft>
                <a:spcPts val="0"/>
              </a:spcAft>
              <a:buSzPts val="1400"/>
              <a:buChar char="●"/>
            </a:pPr>
            <a:r>
              <a:rPr lang="en" sz="1400"/>
              <a:t>There is a huge number of redundant records for about 78% and 75% are duplicated in the train and test set, respectively.</a:t>
            </a:r>
            <a:endParaRPr sz="1400"/>
          </a:p>
          <a:p>
            <a:pPr indent="-317500" lvl="0" marL="457200" rtl="0" algn="l">
              <a:spcBef>
                <a:spcPts val="0"/>
              </a:spcBef>
              <a:spcAft>
                <a:spcPts val="0"/>
              </a:spcAft>
              <a:buSzPts val="1400"/>
              <a:buChar char="●"/>
            </a:pPr>
            <a:r>
              <a:rPr lang="en" sz="1400"/>
              <a:t>This redundancy makes the machine learning training quite biased.</a:t>
            </a:r>
            <a:endParaRPr sz="1400"/>
          </a:p>
          <a:p>
            <a:pPr indent="0" lvl="0" marL="0" rtl="0" algn="l">
              <a:spcBef>
                <a:spcPts val="1600"/>
              </a:spcBef>
              <a:spcAft>
                <a:spcPts val="16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IDS Datasets (contd.)</a:t>
            </a:r>
            <a:endParaRPr/>
          </a:p>
        </p:txBody>
      </p:sp>
      <p:sp>
        <p:nvSpPr>
          <p:cNvPr id="176" name="Google Shape;176;p21"/>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Due to the problems with the KDD’99 dataset, a new dataset was created which was called the NSL-KDD dataset. Although it didn’t remove all the problems associated with the KDD’99 dataset, it was still an improvement because of the following reasons -</a:t>
            </a:r>
            <a:endParaRPr sz="1400"/>
          </a:p>
          <a:p>
            <a:pPr indent="-317500" lvl="0" marL="457200" rtl="0" algn="l">
              <a:spcBef>
                <a:spcPts val="1600"/>
              </a:spcBef>
              <a:spcAft>
                <a:spcPts val="0"/>
              </a:spcAft>
              <a:buSzPts val="1400"/>
              <a:buChar char="●"/>
            </a:pPr>
            <a:r>
              <a:rPr lang="en" sz="1400"/>
              <a:t>No redundant records in the train set, so the classifier will not produce any biased results</a:t>
            </a:r>
            <a:endParaRPr sz="1400"/>
          </a:p>
          <a:p>
            <a:pPr indent="-317500" lvl="0" marL="457200" rtl="0" algn="l">
              <a:spcBef>
                <a:spcPts val="0"/>
              </a:spcBef>
              <a:spcAft>
                <a:spcPts val="0"/>
              </a:spcAft>
              <a:buSzPts val="1400"/>
              <a:buChar char="●"/>
            </a:pPr>
            <a:r>
              <a:rPr lang="en" sz="1400"/>
              <a:t>No duplicate record in the test set which have better reduction rates.</a:t>
            </a:r>
            <a:endParaRPr sz="1400"/>
          </a:p>
          <a:p>
            <a:pPr indent="-317500" lvl="0" marL="457200" rtl="0" algn="l">
              <a:spcBef>
                <a:spcPts val="0"/>
              </a:spcBef>
              <a:spcAft>
                <a:spcPts val="0"/>
              </a:spcAft>
              <a:buSzPts val="1400"/>
              <a:buChar char="●"/>
            </a:pPr>
            <a:r>
              <a:rPr lang="en" sz="1400"/>
              <a:t>The number of selected records from each difficult level group is inversely proportional to the percentage of records in the original KDD data set.</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