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Nuni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Nunito-italic.fntdata"/><Relationship Id="rId23" Type="http://schemas.openxmlformats.org/officeDocument/2006/relationships/slide" Target="slides/slide18.xml"/><Relationship Id="rId45"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935032d8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935032d8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935032d8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935032d8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935032d8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935032d8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935032d84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935032d8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935032d8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35032d8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935032d8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935032d8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935032d8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935032d8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935032d8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935032d8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935032d8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935032d8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935032d8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935032d8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935032d8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935032d8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935032d8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935032d8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935032d8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935032d8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935032d8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935032d8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935032d8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935032d8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935032d8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935032d8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935032d8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935032d8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935032d8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935032d8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935032d8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935032d8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935032d8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935032d8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935032d8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935032d8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935032d8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35032d8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935032d8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935032d8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935032d8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935032d8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935032d8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935032d8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935032d8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935032d8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935032d8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935032d8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935032d8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935032d8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935032d8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935032d8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935032d8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935032d8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935032d8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935032d8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935032d8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35032d8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 - What is needed to be computed?</a:t>
            </a:r>
            <a:endParaRPr/>
          </a:p>
          <a:p>
            <a:pPr indent="0" lvl="0" marL="0" rtl="0" algn="l">
              <a:spcBef>
                <a:spcPts val="0"/>
              </a:spcBef>
              <a:spcAft>
                <a:spcPts val="0"/>
              </a:spcAft>
              <a:buNone/>
            </a:pPr>
            <a:r>
              <a:rPr lang="en"/>
              <a:t>Security type - How strong of a protection is required?</a:t>
            </a:r>
            <a:endParaRPr/>
          </a:p>
          <a:p>
            <a:pPr indent="0" lvl="0" marL="0" rtl="0" algn="l">
              <a:spcBef>
                <a:spcPts val="0"/>
              </a:spcBef>
              <a:spcAft>
                <a:spcPts val="0"/>
              </a:spcAft>
              <a:buNone/>
            </a:pPr>
            <a:r>
              <a:rPr lang="en"/>
              <a:t>Adversarial model - What do we want to protect against?</a:t>
            </a:r>
            <a:endParaRPr/>
          </a:p>
          <a:p>
            <a:pPr indent="0" lvl="0" marL="0" rtl="0" algn="l">
              <a:spcBef>
                <a:spcPts val="0"/>
              </a:spcBef>
              <a:spcAft>
                <a:spcPts val="0"/>
              </a:spcAft>
              <a:buNone/>
            </a:pPr>
            <a:r>
              <a:rPr lang="en"/>
              <a:t>Network model - In which setting will it be done?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35032d84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35032d84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935032d8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935032d8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935032d8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935032d8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935032d8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935032d8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935032d8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935032d8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however are independent frameworks that do not help much in Machine Learning in terms of</a:t>
            </a:r>
            <a:endParaRPr/>
          </a:p>
          <a:p>
            <a:pPr indent="0" lvl="0" marL="0" rtl="0" algn="l">
              <a:spcBef>
                <a:spcPts val="0"/>
              </a:spcBef>
              <a:spcAft>
                <a:spcPts val="0"/>
              </a:spcAft>
              <a:buNone/>
            </a:pPr>
            <a:r>
              <a:rPr lang="en"/>
              <a:t>integration with current ML platforms and that they simply provide implementations of the</a:t>
            </a:r>
            <a:endParaRPr/>
          </a:p>
          <a:p>
            <a:pPr indent="0" lvl="0" marL="0" rtl="0" algn="l">
              <a:spcBef>
                <a:spcPts val="0"/>
              </a:spcBef>
              <a:spcAft>
                <a:spcPts val="0"/>
              </a:spcAft>
              <a:buNone/>
            </a:pPr>
            <a:r>
              <a:rPr lang="en"/>
              <a:t>SMC protocols rather than focus on private machine 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10" Type="http://schemas.openxmlformats.org/officeDocument/2006/relationships/image" Target="../media/image10.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paultimothymooney/chest-xray-pneumoni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0225" y="1314025"/>
            <a:ext cx="8772600" cy="195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Privacy-preserving Machine Learning using Secure</a:t>
            </a:r>
            <a:endParaRPr sz="2800"/>
          </a:p>
          <a:p>
            <a:pPr indent="0" lvl="0" marL="0" rtl="0" algn="ctr">
              <a:spcBef>
                <a:spcPts val="0"/>
              </a:spcBef>
              <a:spcAft>
                <a:spcPts val="0"/>
              </a:spcAft>
              <a:buNone/>
            </a:pPr>
            <a:r>
              <a:rPr lang="en" sz="2800"/>
              <a:t>Multiparty Computation for Medical Image classification</a:t>
            </a:r>
            <a:endParaRPr sz="28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Shreyansh Singh - 16075052</a:t>
            </a:r>
            <a:endParaRPr/>
          </a:p>
          <a:p>
            <a:pPr indent="0" lvl="0" marL="0" rtl="0" algn="ctr">
              <a:spcBef>
                <a:spcPts val="0"/>
              </a:spcBef>
              <a:spcAft>
                <a:spcPts val="0"/>
              </a:spcAft>
              <a:buNone/>
            </a:pPr>
            <a:r>
              <a:rPr lang="en"/>
              <a:t>BTP Guide - Prof. K.K. Shukla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Privacy</a:t>
            </a:r>
            <a:endParaRPr/>
          </a:p>
        </p:txBody>
      </p:sp>
      <p:sp>
        <p:nvSpPr>
          <p:cNvPr id="184" name="Google Shape;184;p22"/>
          <p:cNvSpPr txBox="1"/>
          <p:nvPr>
            <p:ph idx="1" type="body"/>
          </p:nvPr>
        </p:nvSpPr>
        <p:spPr>
          <a:xfrm>
            <a:off x="819150" y="1800200"/>
            <a:ext cx="80091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Differential Privacy (DP) is a rigorous mathematical framework which allows sharing information about a dataset publicly by describing the patterns of groups of the dataset without revealing information about the individuals in the dataset.</a:t>
            </a:r>
            <a:endParaRPr sz="1800"/>
          </a:p>
          <a:p>
            <a:pPr indent="-342900" lvl="0" marL="457200" rtl="0" algn="l">
              <a:spcBef>
                <a:spcPts val="0"/>
              </a:spcBef>
              <a:spcAft>
                <a:spcPts val="0"/>
              </a:spcAft>
              <a:buSzPts val="1800"/>
              <a:buChar char="●"/>
            </a:pPr>
            <a:r>
              <a:rPr lang="en" sz="1800"/>
              <a:t>An algorithm is said to be differentially private if and only if the inclusion of any one instance in the training dataset causes only statistically minor changes to the output of the algorithm.</a:t>
            </a:r>
            <a:endParaRPr sz="1800"/>
          </a:p>
          <a:p>
            <a:pPr indent="-342900" lvl="0" marL="457200" rtl="0" algn="l">
              <a:spcBef>
                <a:spcPts val="0"/>
              </a:spcBef>
              <a:spcAft>
                <a:spcPts val="0"/>
              </a:spcAft>
              <a:buSzPts val="1800"/>
              <a:buChar char="●"/>
            </a:pPr>
            <a:r>
              <a:rPr lang="en" sz="1800"/>
              <a:t>The role of DP here is to limit the attacker’s ability to infer such membership by putting a theoretical limit on the influence that a single individual can have.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Privacy - Formal definition</a:t>
            </a:r>
            <a:endParaRPr/>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randomized mechanism     provides         differential privacy if for any two neighboring database      and       that differ in only a single entry,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If      = 0, K is said to satisfy      -differential privacy.</a:t>
            </a:r>
            <a:endParaRPr sz="1600"/>
          </a:p>
          <a:p>
            <a:pPr indent="0" lvl="0" marL="0" rtl="0" algn="l">
              <a:spcBef>
                <a:spcPts val="1600"/>
              </a:spcBef>
              <a:spcAft>
                <a:spcPts val="1600"/>
              </a:spcAft>
              <a:buNone/>
            </a:pPr>
            <a:r>
              <a:rPr lang="en" sz="1600"/>
              <a:t>The idea is that to achieve DP, noise is added to the algorithm’s output. This noise is depends on the sensitivity of the output, where sensitivity is the measure of the maximum change of output due to the inclusion of a single data instance.</a:t>
            </a:r>
            <a:endParaRPr sz="1600"/>
          </a:p>
        </p:txBody>
      </p:sp>
      <p:pic>
        <p:nvPicPr>
          <p:cNvPr descr="(\epsilon, \delta)" id="191" name="Google Shape;191;p23" title="MathEquation,#000000"/>
          <p:cNvPicPr preferRelativeResize="0"/>
          <p:nvPr/>
        </p:nvPicPr>
        <p:blipFill>
          <a:blip r:embed="rId3">
            <a:alphaModFix/>
          </a:blip>
          <a:stretch>
            <a:fillRect/>
          </a:stretch>
        </p:blipFill>
        <p:spPr>
          <a:xfrm>
            <a:off x="4031775" y="2122350"/>
            <a:ext cx="342954" cy="203200"/>
          </a:xfrm>
          <a:prstGeom prst="rect">
            <a:avLst/>
          </a:prstGeom>
          <a:noFill/>
          <a:ln>
            <a:noFill/>
          </a:ln>
        </p:spPr>
      </p:pic>
      <p:pic>
        <p:nvPicPr>
          <p:cNvPr descr="\forall S \subseteq Range(K)" id="192" name="Google Shape;192;p23" title="MathEquation,#000000"/>
          <p:cNvPicPr preferRelativeResize="0"/>
          <p:nvPr/>
        </p:nvPicPr>
        <p:blipFill>
          <a:blip r:embed="rId4">
            <a:alphaModFix/>
          </a:blip>
          <a:stretch>
            <a:fillRect/>
          </a:stretch>
        </p:blipFill>
        <p:spPr>
          <a:xfrm>
            <a:off x="5204750" y="2387038"/>
            <a:ext cx="1431850" cy="250575"/>
          </a:xfrm>
          <a:prstGeom prst="rect">
            <a:avLst/>
          </a:prstGeom>
          <a:noFill/>
          <a:ln>
            <a:noFill/>
          </a:ln>
        </p:spPr>
      </p:pic>
      <p:pic>
        <p:nvPicPr>
          <p:cNvPr descr="\text{Pr }(K(D_{1}) \in S)  \leq  e^{\epsilon}\text{Pr }(K(D_{2}) \in S) + \delta" id="193" name="Google Shape;193;p23" title="MathEquation,#000000"/>
          <p:cNvPicPr preferRelativeResize="0"/>
          <p:nvPr/>
        </p:nvPicPr>
        <p:blipFill>
          <a:blip r:embed="rId5">
            <a:alphaModFix/>
          </a:blip>
          <a:stretch>
            <a:fillRect/>
          </a:stretch>
        </p:blipFill>
        <p:spPr>
          <a:xfrm>
            <a:off x="2081775" y="2824510"/>
            <a:ext cx="4031746" cy="317500"/>
          </a:xfrm>
          <a:prstGeom prst="rect">
            <a:avLst/>
          </a:prstGeom>
          <a:noFill/>
          <a:ln>
            <a:noFill/>
          </a:ln>
        </p:spPr>
      </p:pic>
      <p:pic>
        <p:nvPicPr>
          <p:cNvPr descr="\delta" id="194" name="Google Shape;194;p23" title="MathEquation,#000000"/>
          <p:cNvPicPr preferRelativeResize="0"/>
          <p:nvPr/>
        </p:nvPicPr>
        <p:blipFill>
          <a:blip r:embed="rId6">
            <a:alphaModFix/>
          </a:blip>
          <a:stretch>
            <a:fillRect/>
          </a:stretch>
        </p:blipFill>
        <p:spPr>
          <a:xfrm>
            <a:off x="1109025" y="3360875"/>
            <a:ext cx="111444" cy="228600"/>
          </a:xfrm>
          <a:prstGeom prst="rect">
            <a:avLst/>
          </a:prstGeom>
          <a:noFill/>
          <a:ln>
            <a:noFill/>
          </a:ln>
        </p:spPr>
      </p:pic>
      <p:pic>
        <p:nvPicPr>
          <p:cNvPr descr="K" id="195" name="Google Shape;195;p23" title="MathEquation,#000000"/>
          <p:cNvPicPr preferRelativeResize="0"/>
          <p:nvPr/>
        </p:nvPicPr>
        <p:blipFill>
          <a:blip r:embed="rId7">
            <a:alphaModFix/>
          </a:blip>
          <a:stretch>
            <a:fillRect/>
          </a:stretch>
        </p:blipFill>
        <p:spPr>
          <a:xfrm>
            <a:off x="3056775" y="2122350"/>
            <a:ext cx="170756" cy="177800"/>
          </a:xfrm>
          <a:prstGeom prst="rect">
            <a:avLst/>
          </a:prstGeom>
          <a:noFill/>
          <a:ln>
            <a:noFill/>
          </a:ln>
        </p:spPr>
      </p:pic>
      <p:pic>
        <p:nvPicPr>
          <p:cNvPr descr="D_{1}" id="196" name="Google Shape;196;p23" title="MathEquation,#000000"/>
          <p:cNvPicPr preferRelativeResize="0"/>
          <p:nvPr/>
        </p:nvPicPr>
        <p:blipFill>
          <a:blip r:embed="rId8">
            <a:alphaModFix/>
          </a:blip>
          <a:stretch>
            <a:fillRect/>
          </a:stretch>
        </p:blipFill>
        <p:spPr>
          <a:xfrm>
            <a:off x="1699650" y="2423438"/>
            <a:ext cx="217160" cy="177800"/>
          </a:xfrm>
          <a:prstGeom prst="rect">
            <a:avLst/>
          </a:prstGeom>
          <a:noFill/>
          <a:ln>
            <a:noFill/>
          </a:ln>
        </p:spPr>
      </p:pic>
      <p:pic>
        <p:nvPicPr>
          <p:cNvPr descr="D_{2}" id="197" name="Google Shape;197;p23" title="MathEquation,#000000"/>
          <p:cNvPicPr preferRelativeResize="0"/>
          <p:nvPr/>
        </p:nvPicPr>
        <p:blipFill>
          <a:blip r:embed="rId9">
            <a:alphaModFix/>
          </a:blip>
          <a:stretch>
            <a:fillRect/>
          </a:stretch>
        </p:blipFill>
        <p:spPr>
          <a:xfrm>
            <a:off x="2305725" y="2423438"/>
            <a:ext cx="217160" cy="177800"/>
          </a:xfrm>
          <a:prstGeom prst="rect">
            <a:avLst/>
          </a:prstGeom>
          <a:noFill/>
          <a:ln>
            <a:noFill/>
          </a:ln>
        </p:spPr>
      </p:pic>
      <p:pic>
        <p:nvPicPr>
          <p:cNvPr descr="\epsilon" id="198" name="Google Shape;198;p23" title="MathEquation,#000000"/>
          <p:cNvPicPr preferRelativeResize="0"/>
          <p:nvPr/>
        </p:nvPicPr>
        <p:blipFill>
          <a:blip r:embed="rId10">
            <a:alphaModFix/>
          </a:blip>
          <a:stretch>
            <a:fillRect/>
          </a:stretch>
        </p:blipFill>
        <p:spPr>
          <a:xfrm>
            <a:off x="3170100" y="3360875"/>
            <a:ext cx="121314" cy="203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vs Accuracy tradeoff</a:t>
            </a:r>
            <a:endParaRPr/>
          </a:p>
        </p:txBody>
      </p:sp>
      <p:sp>
        <p:nvSpPr>
          <p:cNvPr id="204" name="Google Shape;204;p24"/>
          <p:cNvSpPr txBox="1"/>
          <p:nvPr>
            <p:ph idx="1" type="body"/>
          </p:nvPr>
        </p:nvSpPr>
        <p:spPr>
          <a:xfrm>
            <a:off x="819150" y="1990725"/>
            <a:ext cx="8009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DP brings in a tradeoff between privacy and accuracy of the model.</a:t>
            </a:r>
            <a:endParaRPr sz="1800"/>
          </a:p>
          <a:p>
            <a:pPr indent="-342900" lvl="0" marL="457200" rtl="0" algn="l">
              <a:spcBef>
                <a:spcPts val="1600"/>
              </a:spcBef>
              <a:spcAft>
                <a:spcPts val="0"/>
              </a:spcAft>
              <a:buSzPts val="1800"/>
              <a:buChar char="●"/>
            </a:pPr>
            <a:r>
              <a:rPr lang="en" sz="1800"/>
              <a:t>T</a:t>
            </a:r>
            <a:r>
              <a:rPr lang="en" sz="1800"/>
              <a:t>he aim of DP is to minimise the "information leak" from a single query, but keeping this value small enough when multiple queries are made can become a challenge as for every query, the total “information leak” will increase.</a:t>
            </a:r>
            <a:endParaRPr sz="1800"/>
          </a:p>
          <a:p>
            <a:pPr indent="-342900" lvl="0" marL="457200" rtl="0" algn="l">
              <a:spcBef>
                <a:spcPts val="0"/>
              </a:spcBef>
              <a:spcAft>
                <a:spcPts val="0"/>
              </a:spcAft>
              <a:buSzPts val="1800"/>
              <a:buChar char="●"/>
            </a:pPr>
            <a:r>
              <a:rPr lang="en" sz="1800"/>
              <a:t>As a solution, more noise has to be injected in the data </a:t>
            </a:r>
            <a:r>
              <a:rPr lang="en" sz="1800"/>
              <a:t>t</a:t>
            </a:r>
            <a:r>
              <a:rPr lang="en" sz="1800"/>
              <a:t>o minimise the privacy leakage but that would mean the accuracy of the model will go down.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Serving</a:t>
            </a:r>
            <a:endParaRPr/>
          </a:p>
        </p:txBody>
      </p:sp>
      <p:sp>
        <p:nvSpPr>
          <p:cNvPr id="210" name="Google Shape;210;p25"/>
          <p:cNvSpPr txBox="1"/>
          <p:nvPr>
            <p:ph idx="1" type="body"/>
          </p:nvPr>
        </p:nvSpPr>
        <p:spPr>
          <a:xfrm>
            <a:off x="819150" y="1800200"/>
            <a:ext cx="79161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use Secure-NN as the underlying protocol for the Secure Multiparty Computation implementation.</a:t>
            </a:r>
            <a:endParaRPr sz="1400"/>
          </a:p>
          <a:p>
            <a:pPr indent="-317500" lvl="0" marL="457200" rtl="0" algn="l">
              <a:spcBef>
                <a:spcPts val="0"/>
              </a:spcBef>
              <a:spcAft>
                <a:spcPts val="0"/>
              </a:spcAft>
              <a:buSzPts val="1400"/>
              <a:buChar char="●"/>
            </a:pPr>
            <a:r>
              <a:rPr lang="en" sz="1400"/>
              <a:t>Secure-NN was developed by Microsoft Research, as a 3-party SMC protocol especially for Neural Networks.</a:t>
            </a:r>
            <a:endParaRPr sz="1400"/>
          </a:p>
          <a:p>
            <a:pPr indent="-317500" lvl="0" marL="457200" rtl="0" algn="l">
              <a:spcBef>
                <a:spcPts val="0"/>
              </a:spcBef>
              <a:spcAft>
                <a:spcPts val="0"/>
              </a:spcAft>
              <a:buSzPts val="1400"/>
              <a:buChar char="●"/>
            </a:pPr>
            <a:r>
              <a:rPr lang="en" sz="1400"/>
              <a:t>For model serving, we set up three local servers.</a:t>
            </a:r>
            <a:endParaRPr sz="1400"/>
          </a:p>
          <a:p>
            <a:pPr indent="-317500" lvl="0" marL="457200" rtl="0" algn="l">
              <a:spcBef>
                <a:spcPts val="0"/>
              </a:spcBef>
              <a:spcAft>
                <a:spcPts val="0"/>
              </a:spcAft>
              <a:buSzPts val="1400"/>
              <a:buChar char="●"/>
            </a:pPr>
            <a:r>
              <a:rPr lang="en" sz="1400"/>
              <a:t>The idea is to split the model weights into shares, then send a share of each value to the different servers.</a:t>
            </a:r>
            <a:endParaRPr sz="1400"/>
          </a:p>
          <a:p>
            <a:pPr indent="-317500" lvl="0" marL="457200" rtl="0" algn="l">
              <a:spcBef>
                <a:spcPts val="0"/>
              </a:spcBef>
              <a:spcAft>
                <a:spcPts val="0"/>
              </a:spcAft>
              <a:buSzPts val="1400"/>
              <a:buChar char="●"/>
            </a:pPr>
            <a:r>
              <a:rPr lang="en" sz="1400"/>
              <a:t>The key property is that if we look at the share on one server, it reveals nothing about the original value (input data or model weights).</a:t>
            </a:r>
            <a:endParaRPr sz="1400"/>
          </a:p>
          <a:p>
            <a:pPr indent="-317500" lvl="0" marL="457200" rtl="0" algn="l">
              <a:spcBef>
                <a:spcPts val="0"/>
              </a:spcBef>
              <a:spcAft>
                <a:spcPts val="0"/>
              </a:spcAft>
              <a:buSzPts val="1400"/>
              <a:buChar char="●"/>
            </a:pPr>
            <a:r>
              <a:rPr lang="en" sz="1400"/>
              <a:t>After the model is encrypted and the weights are shared we have to set up a QueueServer to serve our model and the model is ready to accept incoming prediction requests.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Prediction for the Client</a:t>
            </a:r>
            <a:endParaRPr/>
          </a:p>
        </p:txBody>
      </p:sp>
      <p:sp>
        <p:nvSpPr>
          <p:cNvPr id="216" name="Google Shape;216;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After encrypting and hosting the model, we have to query the model</a:t>
            </a:r>
            <a:endParaRPr sz="1400"/>
          </a:p>
          <a:p>
            <a:pPr indent="-317500" lvl="0" marL="457200" rtl="0" algn="l">
              <a:spcBef>
                <a:spcPts val="0"/>
              </a:spcBef>
              <a:spcAft>
                <a:spcPts val="0"/>
              </a:spcAft>
              <a:buSzPts val="1400"/>
              <a:buChar char="●"/>
            </a:pPr>
            <a:r>
              <a:rPr lang="en" sz="1400"/>
              <a:t>This will also make use of the three local servers set up by us.</a:t>
            </a:r>
            <a:endParaRPr sz="1400"/>
          </a:p>
          <a:p>
            <a:pPr indent="-317500" lvl="0" marL="457200" rtl="0" algn="l">
              <a:spcBef>
                <a:spcPts val="0"/>
              </a:spcBef>
              <a:spcAft>
                <a:spcPts val="0"/>
              </a:spcAft>
              <a:buSzPts val="1400"/>
              <a:buChar char="●"/>
            </a:pPr>
            <a:r>
              <a:rPr lang="en" sz="1400"/>
              <a:t>Just like the model weights, the data is also split </a:t>
            </a:r>
            <a:r>
              <a:rPr lang="en" sz="1400"/>
              <a:t>into shares, then send a share of each value to the different servers.</a:t>
            </a:r>
            <a:endParaRPr sz="1400"/>
          </a:p>
          <a:p>
            <a:pPr indent="-317500" lvl="0" marL="457200" rtl="0" algn="l">
              <a:spcBef>
                <a:spcPts val="0"/>
              </a:spcBef>
              <a:spcAft>
                <a:spcPts val="0"/>
              </a:spcAft>
              <a:buSzPts val="1400"/>
              <a:buChar char="●"/>
            </a:pPr>
            <a:r>
              <a:rPr lang="en" sz="1400"/>
              <a:t>We load the configuration file created while setting up/hosting the model.</a:t>
            </a:r>
            <a:endParaRPr sz="1400"/>
          </a:p>
          <a:p>
            <a:pPr indent="-317500" lvl="0" marL="457200" rtl="0" algn="l">
              <a:spcBef>
                <a:spcPts val="0"/>
              </a:spcBef>
              <a:spcAft>
                <a:spcPts val="0"/>
              </a:spcAft>
              <a:buSzPts val="1400"/>
              <a:buChar char="●"/>
            </a:pPr>
            <a:r>
              <a:rPr lang="en" sz="1400"/>
              <a:t>After this, we can provide raw data as inputs to the model (in the required shape) and the model can respond to our queries.</a:t>
            </a:r>
            <a:endParaRPr sz="1400"/>
          </a:p>
          <a:p>
            <a:pPr indent="0" lvl="0" marL="0" rtl="0" algn="l">
              <a:spcBef>
                <a:spcPts val="1600"/>
              </a:spcBef>
              <a:spcAft>
                <a:spcPts val="1600"/>
              </a:spcAft>
              <a:buNone/>
            </a:pPr>
            <a:r>
              <a:rPr lang="en" sz="1400"/>
              <a:t>The entire process will be secure enough so that any outsider can not figure out the data being sent to the mode. Even the model would not know about the data that it is working on, since it is now encrypted in a way that it can work only on shares of data.</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19150" y="21471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 and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620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27" name="Google Shape;227;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Our research takes up the task of detecting pneumonia in patients by analysing their chest X-ray images.</a:t>
            </a:r>
            <a:endParaRPr sz="1800"/>
          </a:p>
          <a:p>
            <a:pPr indent="0" lvl="0" marL="0" rtl="0" algn="l">
              <a:spcBef>
                <a:spcPts val="1600"/>
              </a:spcBef>
              <a:spcAft>
                <a:spcPts val="0"/>
              </a:spcAft>
              <a:buNone/>
            </a:pPr>
            <a:r>
              <a:rPr lang="en" sz="1800"/>
              <a:t>This dataset was collected as a part of a research published in the scientific journal </a:t>
            </a:r>
            <a:r>
              <a:rPr i="1" lang="en" sz="1800"/>
              <a:t>Cell</a:t>
            </a:r>
            <a:r>
              <a:rPr lang="en" sz="1800"/>
              <a:t> in 2018, </a:t>
            </a:r>
            <a:r>
              <a:rPr lang="en" sz="1800"/>
              <a:t>where the authors have collected such medical images and aim to apply image-based deep learning to detect such diseases.</a:t>
            </a:r>
            <a:endParaRPr sz="1800"/>
          </a:p>
          <a:p>
            <a:pPr indent="0" lvl="0" marL="0" rtl="0" algn="l">
              <a:spcBef>
                <a:spcPts val="1600"/>
              </a:spcBef>
              <a:spcAft>
                <a:spcPts val="1600"/>
              </a:spcAft>
              <a:buNone/>
            </a:pPr>
            <a:r>
              <a:rPr lang="en" sz="1800"/>
              <a:t>A copy of the dataset is also available on </a:t>
            </a:r>
            <a:r>
              <a:rPr lang="en" sz="1800" u="sng">
                <a:solidFill>
                  <a:schemeClr val="hlink"/>
                </a:solidFill>
                <a:hlinkClick r:id="rId3"/>
              </a:rPr>
              <a:t>Kaggle</a:t>
            </a:r>
            <a:r>
              <a:rPr lang="en" sz="1800"/>
              <a: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19150" y="482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(contd.)</a:t>
            </a:r>
            <a:endParaRPr/>
          </a:p>
        </p:txBody>
      </p:sp>
      <p:sp>
        <p:nvSpPr>
          <p:cNvPr id="233" name="Google Shape;233;p29"/>
          <p:cNvSpPr txBox="1"/>
          <p:nvPr>
            <p:ph idx="1" type="body"/>
          </p:nvPr>
        </p:nvSpPr>
        <p:spPr>
          <a:xfrm>
            <a:off x="362925" y="1990725"/>
            <a:ext cx="8522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Above figure </a:t>
            </a:r>
            <a:r>
              <a:rPr lang="en" sz="1600"/>
              <a:t>shows the variation in the x-rays for the different kinds of pneumonia. According to</a:t>
            </a:r>
            <a:endParaRPr sz="1600"/>
          </a:p>
          <a:p>
            <a:pPr indent="-330200" lvl="0" marL="457200" rtl="0" algn="l">
              <a:spcBef>
                <a:spcPts val="1600"/>
              </a:spcBef>
              <a:spcAft>
                <a:spcPts val="0"/>
              </a:spcAft>
              <a:buSzPts val="1600"/>
              <a:buChar char="●"/>
            </a:pPr>
            <a:r>
              <a:rPr lang="en" sz="1600"/>
              <a:t>Normal chest X-ray (left) depicts clear lungs without any areas of </a:t>
            </a:r>
            <a:r>
              <a:rPr lang="en" sz="1600"/>
              <a:t>abnormal opacification in the image.</a:t>
            </a:r>
            <a:endParaRPr sz="1600"/>
          </a:p>
          <a:p>
            <a:pPr indent="-330200" lvl="0" marL="457200" rtl="0" algn="l">
              <a:spcBef>
                <a:spcPts val="0"/>
              </a:spcBef>
              <a:spcAft>
                <a:spcPts val="0"/>
              </a:spcAft>
              <a:buSzPts val="1600"/>
              <a:buChar char="●"/>
            </a:pPr>
            <a:r>
              <a:rPr lang="en" sz="1600"/>
              <a:t>Bacterial pneumonia (middle) typically exhibits a focal lobar consolidation, in this case in the right upper lobe (white arrows)</a:t>
            </a:r>
            <a:endParaRPr sz="1600"/>
          </a:p>
          <a:p>
            <a:pPr indent="-330200" lvl="0" marL="457200" rtl="0" algn="l">
              <a:spcBef>
                <a:spcPts val="0"/>
              </a:spcBef>
              <a:spcAft>
                <a:spcPts val="0"/>
              </a:spcAft>
              <a:buSzPts val="1600"/>
              <a:buChar char="●"/>
            </a:pPr>
            <a:r>
              <a:rPr lang="en" sz="1600"/>
              <a:t>Viral pneumonia (right) manifests with a more diffuse “interstitial” pattern in both lungs.</a:t>
            </a:r>
            <a:endParaRPr sz="1600"/>
          </a:p>
        </p:txBody>
      </p:sp>
      <p:pic>
        <p:nvPicPr>
          <p:cNvPr id="234" name="Google Shape;234;p29"/>
          <p:cNvPicPr preferRelativeResize="0"/>
          <p:nvPr/>
        </p:nvPicPr>
        <p:blipFill>
          <a:blip r:embed="rId3">
            <a:alphaModFix/>
          </a:blip>
          <a:stretch>
            <a:fillRect/>
          </a:stretch>
        </p:blipFill>
        <p:spPr>
          <a:xfrm>
            <a:off x="1752600" y="979788"/>
            <a:ext cx="5638800" cy="1857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 dataset</a:t>
            </a:r>
            <a:endParaRPr/>
          </a:p>
        </p:txBody>
      </p:sp>
      <p:sp>
        <p:nvSpPr>
          <p:cNvPr id="240" name="Google Shape;240;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All the chest radiographs were initially screened for quality control by removing all low quality or unreadable scans. The diagnoses for the images were then graded by two expert physicians before being cleared for training any AI system. In order to account for any grading errors, the evaluation set was also checked by a third expert.</a:t>
            </a:r>
            <a:endParaRPr sz="1400"/>
          </a:p>
          <a:p>
            <a:pPr indent="-317500" lvl="0" marL="457200" rtl="0" algn="l">
              <a:spcBef>
                <a:spcPts val="0"/>
              </a:spcBef>
              <a:spcAft>
                <a:spcPts val="0"/>
              </a:spcAft>
              <a:buSzPts val="1400"/>
              <a:buChar char="●"/>
            </a:pPr>
            <a:r>
              <a:rPr lang="en" sz="1400"/>
              <a:t>We convert this problem into a two class classification problem because of the imbalance in the dataset, chest x-rays depicting Pneumonia and Normal images.</a:t>
            </a:r>
            <a:endParaRPr sz="1400"/>
          </a:p>
          <a:p>
            <a:pPr indent="-317500" lvl="0" marL="457200" rtl="0" algn="l">
              <a:spcBef>
                <a:spcPts val="0"/>
              </a:spcBef>
              <a:spcAft>
                <a:spcPts val="0"/>
              </a:spcAft>
              <a:buSzPts val="1400"/>
              <a:buChar char="●"/>
            </a:pPr>
            <a:r>
              <a:rPr lang="en" sz="1400"/>
              <a:t>In the training data, we have </a:t>
            </a:r>
            <a:r>
              <a:rPr b="1" lang="en" sz="1400"/>
              <a:t>1341 normal images</a:t>
            </a:r>
            <a:r>
              <a:rPr lang="en" sz="1400"/>
              <a:t> and </a:t>
            </a:r>
            <a:r>
              <a:rPr b="1" lang="en" sz="1400"/>
              <a:t>3882 pneumonia</a:t>
            </a:r>
            <a:r>
              <a:rPr lang="en" sz="1400"/>
              <a:t> images.</a:t>
            </a:r>
            <a:endParaRPr sz="1400"/>
          </a:p>
          <a:p>
            <a:pPr indent="-317500" lvl="0" marL="457200" rtl="0" algn="l">
              <a:spcBef>
                <a:spcPts val="0"/>
              </a:spcBef>
              <a:spcAft>
                <a:spcPts val="0"/>
              </a:spcAft>
              <a:buSzPts val="1400"/>
              <a:buChar char="●"/>
            </a:pPr>
            <a:r>
              <a:rPr lang="en" sz="1400"/>
              <a:t>In the test data, we have </a:t>
            </a:r>
            <a:r>
              <a:rPr b="1" lang="en" sz="1400"/>
              <a:t>234 normal</a:t>
            </a:r>
            <a:r>
              <a:rPr lang="en" sz="1400"/>
              <a:t> images and </a:t>
            </a:r>
            <a:r>
              <a:rPr b="1" lang="en" sz="1400"/>
              <a:t>390 pneumonia</a:t>
            </a:r>
            <a:r>
              <a:rPr lang="en" sz="1400"/>
              <a:t> images.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46" name="Google Shape;246;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data preprocessing two different approaches were taken -</a:t>
            </a:r>
            <a:endParaRPr sz="1400"/>
          </a:p>
          <a:p>
            <a:pPr indent="-317500" lvl="0" marL="457200" rtl="0" algn="l">
              <a:spcBef>
                <a:spcPts val="1600"/>
              </a:spcBef>
              <a:spcAft>
                <a:spcPts val="0"/>
              </a:spcAft>
              <a:buSzPts val="1400"/>
              <a:buChar char="●"/>
            </a:pPr>
            <a:r>
              <a:rPr lang="en" sz="1400"/>
              <a:t>Resizing images into (125, 150) using the Pillow library in Python</a:t>
            </a:r>
            <a:endParaRPr sz="1400"/>
          </a:p>
          <a:p>
            <a:pPr indent="-317500" lvl="0" marL="457200" rtl="0" algn="l">
              <a:spcBef>
                <a:spcPts val="0"/>
              </a:spcBef>
              <a:spcAft>
                <a:spcPts val="0"/>
              </a:spcAft>
              <a:buSzPts val="1400"/>
              <a:buChar char="●"/>
            </a:pPr>
            <a:r>
              <a:rPr lang="en" sz="1400"/>
              <a:t>Resize the image into size (224, 224) using cv2.INTER_CUBIC, i.e. cubic interpolation using the OpenCV library in Python</a:t>
            </a:r>
            <a:endParaRPr sz="1400"/>
          </a:p>
          <a:p>
            <a:pPr indent="0" lvl="0" marL="0" rtl="0" algn="l">
              <a:spcBef>
                <a:spcPts val="1600"/>
              </a:spcBef>
              <a:spcAft>
                <a:spcPts val="1600"/>
              </a:spcAft>
              <a:buNone/>
            </a:pPr>
            <a:r>
              <a:rPr lang="en" sz="1400"/>
              <a:t>After this, the images were converted into numpy arrays and saved along with their labels.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75325" y="1884300"/>
            <a:ext cx="8622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Aim</a:t>
            </a:r>
            <a:r>
              <a:rPr lang="en" sz="2600"/>
              <a:t> - To provide private predictions from a Deep Learning model in a Medical Image classification setting</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819150" y="2172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Description</a:t>
            </a:r>
            <a:endParaRPr/>
          </a:p>
        </p:txBody>
      </p:sp>
      <p:sp>
        <p:nvSpPr>
          <p:cNvPr id="257" name="Google Shape;257;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trained four models -</a:t>
            </a:r>
            <a:endParaRPr sz="1400"/>
          </a:p>
          <a:p>
            <a:pPr indent="-317500" lvl="0" marL="457200" rtl="0" algn="l">
              <a:spcBef>
                <a:spcPts val="1600"/>
              </a:spcBef>
              <a:spcAft>
                <a:spcPts val="0"/>
              </a:spcAft>
              <a:buSzPts val="1400"/>
              <a:buChar char="●"/>
            </a:pPr>
            <a:r>
              <a:rPr lang="en" sz="1400"/>
              <a:t>A custom made DNN with 4 Conv2D layers and AveragePooling2D as the pooling layer  (DNN1)</a:t>
            </a:r>
            <a:endParaRPr sz="1400"/>
          </a:p>
          <a:p>
            <a:pPr indent="-317500" lvl="0" marL="457200" rtl="0" algn="l">
              <a:spcBef>
                <a:spcPts val="0"/>
              </a:spcBef>
              <a:spcAft>
                <a:spcPts val="0"/>
              </a:spcAft>
              <a:buSzPts val="1400"/>
              <a:buChar char="●"/>
            </a:pPr>
            <a:r>
              <a:rPr lang="en" sz="1400"/>
              <a:t>The above architecture with MaxPooling2D replacing the Average pooling layer  </a:t>
            </a:r>
            <a:r>
              <a:rPr lang="en" sz="1400"/>
              <a:t>(DNN2)</a:t>
            </a:r>
            <a:endParaRPr sz="1400"/>
          </a:p>
          <a:p>
            <a:pPr indent="-317500" lvl="0" marL="457200" rtl="0" algn="l">
              <a:spcBef>
                <a:spcPts val="0"/>
              </a:spcBef>
              <a:spcAft>
                <a:spcPts val="0"/>
              </a:spcAft>
              <a:buSzPts val="1400"/>
              <a:buChar char="●"/>
            </a:pPr>
            <a:r>
              <a:rPr lang="en" sz="1400"/>
              <a:t>VGG16 architecture based model trained on the images after the preprocessing method 1  (VGG16-1)</a:t>
            </a:r>
            <a:endParaRPr sz="1400"/>
          </a:p>
          <a:p>
            <a:pPr indent="-317500" lvl="0" marL="457200" rtl="0" algn="l">
              <a:spcBef>
                <a:spcPts val="0"/>
              </a:spcBef>
              <a:spcAft>
                <a:spcPts val="0"/>
              </a:spcAft>
              <a:buSzPts val="1400"/>
              <a:buChar char="●"/>
            </a:pPr>
            <a:r>
              <a:rPr lang="en" sz="1400"/>
              <a:t>Same model but trained on images after preprocessing method 2  (VGG16-2)</a:t>
            </a:r>
            <a:endParaRPr sz="1400"/>
          </a:p>
          <a:p>
            <a:pPr indent="0" lvl="0" marL="0" rtl="0" algn="l">
              <a:spcBef>
                <a:spcPts val="1600"/>
              </a:spcBef>
              <a:spcAft>
                <a:spcPts val="1600"/>
              </a:spcAft>
              <a:buNone/>
            </a:pPr>
            <a:r>
              <a:rPr lang="en" sz="1400"/>
              <a:t>The architecture of the custom DNN is shown in the next slide.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263" name="Google Shape;263;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4" name="Google Shape;264;p34"/>
          <p:cNvPicPr preferRelativeResize="0"/>
          <p:nvPr/>
        </p:nvPicPr>
        <p:blipFill>
          <a:blip r:embed="rId3">
            <a:alphaModFix/>
          </a:blip>
          <a:stretch>
            <a:fillRect/>
          </a:stretch>
        </p:blipFill>
        <p:spPr>
          <a:xfrm>
            <a:off x="4930775" y="241088"/>
            <a:ext cx="2047224" cy="46613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on Test data</a:t>
            </a:r>
            <a:endParaRPr/>
          </a:p>
        </p:txBody>
      </p:sp>
      <p:sp>
        <p:nvSpPr>
          <p:cNvPr id="270" name="Google Shape;270;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71" name="Google Shape;271;p35"/>
          <p:cNvPicPr preferRelativeResize="0"/>
          <p:nvPr/>
        </p:nvPicPr>
        <p:blipFill>
          <a:blip r:embed="rId3">
            <a:alphaModFix/>
          </a:blip>
          <a:stretch>
            <a:fillRect/>
          </a:stretch>
        </p:blipFill>
        <p:spPr>
          <a:xfrm>
            <a:off x="1329788" y="2118850"/>
            <a:ext cx="1933575" cy="1485900"/>
          </a:xfrm>
          <a:prstGeom prst="rect">
            <a:avLst/>
          </a:prstGeom>
          <a:noFill/>
          <a:ln>
            <a:noFill/>
          </a:ln>
        </p:spPr>
      </p:pic>
      <p:pic>
        <p:nvPicPr>
          <p:cNvPr id="272" name="Google Shape;272;p35"/>
          <p:cNvPicPr preferRelativeResize="0"/>
          <p:nvPr/>
        </p:nvPicPr>
        <p:blipFill>
          <a:blip r:embed="rId4">
            <a:alphaModFix/>
          </a:blip>
          <a:stretch>
            <a:fillRect/>
          </a:stretch>
        </p:blipFill>
        <p:spPr>
          <a:xfrm>
            <a:off x="5473038" y="2058038"/>
            <a:ext cx="1990725" cy="1457325"/>
          </a:xfrm>
          <a:prstGeom prst="rect">
            <a:avLst/>
          </a:prstGeom>
          <a:noFill/>
          <a:ln>
            <a:noFill/>
          </a:ln>
        </p:spPr>
      </p:pic>
      <p:sp>
        <p:nvSpPr>
          <p:cNvPr id="273" name="Google Shape;273;p35"/>
          <p:cNvSpPr txBox="1"/>
          <p:nvPr/>
        </p:nvSpPr>
        <p:spPr>
          <a:xfrm>
            <a:off x="5774400" y="3515375"/>
            <a:ext cx="18771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Test set results for 2-class classification when training with Differential Privacy</a:t>
            </a:r>
            <a:endParaRPr>
              <a:latin typeface="Calibri"/>
              <a:ea typeface="Calibri"/>
              <a:cs typeface="Calibri"/>
              <a:sym typeface="Calibri"/>
            </a:endParaRPr>
          </a:p>
        </p:txBody>
      </p:sp>
      <p:sp>
        <p:nvSpPr>
          <p:cNvPr id="274" name="Google Shape;274;p35"/>
          <p:cNvSpPr txBox="1"/>
          <p:nvPr/>
        </p:nvSpPr>
        <p:spPr>
          <a:xfrm>
            <a:off x="1586375" y="3691800"/>
            <a:ext cx="1677000" cy="63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Test set results for 2-class classification</a:t>
            </a:r>
            <a:endParaRPr sz="1300">
              <a:solidFill>
                <a:schemeClr val="dk2"/>
              </a:solidFill>
              <a:latin typeface="Calibri"/>
              <a:ea typeface="Calibri"/>
              <a:cs typeface="Calibri"/>
              <a:sym typeface="Calibri"/>
            </a:endParaRPr>
          </a:p>
          <a:p>
            <a:pPr indent="0" lvl="0" marL="0" rtl="0" algn="l">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819150" y="547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a:t>
            </a:r>
            <a:endParaRPr/>
          </a:p>
        </p:txBody>
      </p:sp>
      <p:sp>
        <p:nvSpPr>
          <p:cNvPr id="280" name="Google Shape;280;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1" name="Google Shape;281;p36"/>
          <p:cNvPicPr preferRelativeResize="0"/>
          <p:nvPr/>
        </p:nvPicPr>
        <p:blipFill>
          <a:blip r:embed="rId3">
            <a:alphaModFix/>
          </a:blip>
          <a:stretch>
            <a:fillRect/>
          </a:stretch>
        </p:blipFill>
        <p:spPr>
          <a:xfrm>
            <a:off x="2002325" y="1502071"/>
            <a:ext cx="4878325" cy="1655625"/>
          </a:xfrm>
          <a:prstGeom prst="rect">
            <a:avLst/>
          </a:prstGeom>
          <a:noFill/>
          <a:ln>
            <a:noFill/>
          </a:ln>
        </p:spPr>
      </p:pic>
      <p:pic>
        <p:nvPicPr>
          <p:cNvPr id="282" name="Google Shape;282;p36"/>
          <p:cNvPicPr preferRelativeResize="0"/>
          <p:nvPr/>
        </p:nvPicPr>
        <p:blipFill>
          <a:blip r:embed="rId4">
            <a:alphaModFix/>
          </a:blip>
          <a:stretch>
            <a:fillRect/>
          </a:stretch>
        </p:blipFill>
        <p:spPr>
          <a:xfrm>
            <a:off x="2164313" y="3207775"/>
            <a:ext cx="4554350" cy="1472700"/>
          </a:xfrm>
          <a:prstGeom prst="rect">
            <a:avLst/>
          </a:prstGeom>
          <a:noFill/>
          <a:ln>
            <a:noFill/>
          </a:ln>
        </p:spPr>
      </p:pic>
      <p:sp>
        <p:nvSpPr>
          <p:cNvPr id="283" name="Google Shape;283;p36"/>
          <p:cNvSpPr txBox="1"/>
          <p:nvPr/>
        </p:nvSpPr>
        <p:spPr>
          <a:xfrm>
            <a:off x="2377775" y="2853450"/>
            <a:ext cx="16896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DNN1 - Accuracies</a:t>
            </a:r>
            <a:endParaRPr>
              <a:latin typeface="Calibri"/>
              <a:ea typeface="Calibri"/>
              <a:cs typeface="Calibri"/>
              <a:sym typeface="Calibri"/>
            </a:endParaRPr>
          </a:p>
        </p:txBody>
      </p:sp>
      <p:sp>
        <p:nvSpPr>
          <p:cNvPr id="284" name="Google Shape;284;p36"/>
          <p:cNvSpPr txBox="1"/>
          <p:nvPr/>
        </p:nvSpPr>
        <p:spPr>
          <a:xfrm>
            <a:off x="5118475" y="2853450"/>
            <a:ext cx="14643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DNN1 - Losses</a:t>
            </a:r>
            <a:endParaRPr>
              <a:latin typeface="Calibri"/>
              <a:ea typeface="Calibri"/>
              <a:cs typeface="Calibri"/>
              <a:sym typeface="Calibri"/>
            </a:endParaRPr>
          </a:p>
        </p:txBody>
      </p:sp>
      <p:sp>
        <p:nvSpPr>
          <p:cNvPr id="285" name="Google Shape;285;p36"/>
          <p:cNvSpPr txBox="1"/>
          <p:nvPr/>
        </p:nvSpPr>
        <p:spPr>
          <a:xfrm>
            <a:off x="2452850" y="4555350"/>
            <a:ext cx="17772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DNN2 - Accuracies</a:t>
            </a:r>
            <a:endParaRPr>
              <a:latin typeface="Calibri"/>
              <a:ea typeface="Calibri"/>
              <a:cs typeface="Calibri"/>
              <a:sym typeface="Calibri"/>
            </a:endParaRPr>
          </a:p>
        </p:txBody>
      </p:sp>
      <p:sp>
        <p:nvSpPr>
          <p:cNvPr id="286" name="Google Shape;286;p36"/>
          <p:cNvSpPr txBox="1"/>
          <p:nvPr/>
        </p:nvSpPr>
        <p:spPr>
          <a:xfrm>
            <a:off x="5118475" y="4555350"/>
            <a:ext cx="12765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DNN2 - Losses</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(contd.)</a:t>
            </a:r>
            <a:endParaRPr/>
          </a:p>
        </p:txBody>
      </p:sp>
      <p:sp>
        <p:nvSpPr>
          <p:cNvPr id="292" name="Google Shape;292;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3" name="Google Shape;293;p37"/>
          <p:cNvPicPr preferRelativeResize="0"/>
          <p:nvPr/>
        </p:nvPicPr>
        <p:blipFill>
          <a:blip r:embed="rId3">
            <a:alphaModFix/>
          </a:blip>
          <a:stretch>
            <a:fillRect/>
          </a:stretch>
        </p:blipFill>
        <p:spPr>
          <a:xfrm>
            <a:off x="3893933" y="262800"/>
            <a:ext cx="5004018" cy="4438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819150" y="21596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 Discussion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on Test data</a:t>
            </a:r>
            <a:endParaRPr/>
          </a:p>
        </p:txBody>
      </p:sp>
      <p:sp>
        <p:nvSpPr>
          <p:cNvPr id="304" name="Google Shape;304;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VGG16-based model when trained with the images generated using second preprocessing method is the best model in terms of both accuracy (96.41%) among all the other models.</a:t>
            </a:r>
            <a:endParaRPr sz="1400"/>
          </a:p>
          <a:p>
            <a:pPr indent="-317500" lvl="0" marL="457200" rtl="0" algn="l">
              <a:spcBef>
                <a:spcPts val="0"/>
              </a:spcBef>
              <a:spcAft>
                <a:spcPts val="0"/>
              </a:spcAft>
              <a:buSzPts val="1400"/>
              <a:buChar char="●"/>
            </a:pPr>
            <a:r>
              <a:rPr lang="en" sz="1400"/>
              <a:t>However, the VGG16 model trained on the data generated using first preprocessing method performs worse than the other two classes of models. It achieves an accuracy of 80.9%</a:t>
            </a:r>
            <a:endParaRPr sz="1400"/>
          </a:p>
          <a:p>
            <a:pPr indent="-317500" lvl="0" marL="457200" rtl="0" algn="l">
              <a:spcBef>
                <a:spcPts val="0"/>
              </a:spcBef>
              <a:spcAft>
                <a:spcPts val="0"/>
              </a:spcAft>
              <a:buSzPts val="1400"/>
              <a:buChar char="●"/>
            </a:pPr>
            <a:r>
              <a:rPr lang="en" sz="1400"/>
              <a:t>In case of the other two models, the one with MaxPooling (accuracy = 87.33%) performs better than the model with AveragePooling (accuracy = 85.2%).</a:t>
            </a:r>
            <a:endParaRPr sz="1400"/>
          </a:p>
          <a:p>
            <a:pPr indent="-317500" lvl="0" marL="457200" rtl="0" algn="l">
              <a:spcBef>
                <a:spcPts val="0"/>
              </a:spcBef>
              <a:spcAft>
                <a:spcPts val="0"/>
              </a:spcAft>
              <a:buSzPts val="1400"/>
              <a:buChar char="●"/>
            </a:pPr>
            <a:r>
              <a:rPr lang="en" sz="1400"/>
              <a:t>All these models were trained for 40 epochs with a ModelCheckpoint (in Keras) to save the best model in terms of validation accuracy and EarlyStopping (in Keras) to stop the training when the model performance tends to decrease.</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on Test data (contd.)</a:t>
            </a:r>
            <a:endParaRPr/>
          </a:p>
        </p:txBody>
      </p:sp>
      <p:sp>
        <p:nvSpPr>
          <p:cNvPr id="310" name="Google Shape;310;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Using Differential Privacy (DP) while training the models, results in a reduced accuracy (84.89%) which should also happen in theory as noise is introduced in the data while training.</a:t>
            </a:r>
            <a:endParaRPr sz="1600"/>
          </a:p>
          <a:p>
            <a:pPr indent="-330200" lvl="0" marL="457200" rtl="0" algn="l">
              <a:spcBef>
                <a:spcPts val="0"/>
              </a:spcBef>
              <a:spcAft>
                <a:spcPts val="0"/>
              </a:spcAft>
              <a:buSzPts val="1600"/>
              <a:buChar char="●"/>
            </a:pPr>
            <a:r>
              <a:rPr lang="en" sz="1600"/>
              <a:t>The accuracy (on an average) reduced by around 12% when training with DP.</a:t>
            </a:r>
            <a:endParaRPr sz="1600"/>
          </a:p>
          <a:p>
            <a:pPr indent="-330200" lvl="0" marL="457200" rtl="0" algn="l">
              <a:spcBef>
                <a:spcPts val="0"/>
              </a:spcBef>
              <a:spcAft>
                <a:spcPts val="0"/>
              </a:spcAft>
              <a:buSzPts val="1600"/>
              <a:buChar char="●"/>
            </a:pPr>
            <a:r>
              <a:rPr lang="en" sz="1600"/>
              <a:t>The DNN1 and DNN2 models were the most affected with reduction in accuracy of 13% where the VGG16 models saw an accuracy drop of 10% and 11% respectively.</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 and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Involved</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Model training on a public dataset</a:t>
            </a:r>
            <a:endParaRPr sz="1800"/>
          </a:p>
          <a:p>
            <a:pPr indent="-342900" lvl="0" marL="457200" rtl="0" algn="l">
              <a:spcBef>
                <a:spcPts val="0"/>
              </a:spcBef>
              <a:spcAft>
                <a:spcPts val="0"/>
              </a:spcAft>
              <a:buSzPts val="1800"/>
              <a:buChar char="➢"/>
            </a:pPr>
            <a:r>
              <a:rPr lang="en" sz="1800"/>
              <a:t>Secure and serve the deep learning model</a:t>
            </a:r>
            <a:endParaRPr sz="1800"/>
          </a:p>
          <a:p>
            <a:pPr indent="-342900" lvl="0" marL="457200" rtl="0" algn="l">
              <a:spcBef>
                <a:spcPts val="0"/>
              </a:spcBef>
              <a:spcAft>
                <a:spcPts val="0"/>
              </a:spcAft>
              <a:buSzPts val="1800"/>
              <a:buChar char="➢"/>
            </a:pPr>
            <a:r>
              <a:rPr lang="en" sz="1800"/>
              <a:t>Query the secured model to receive private predictions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321" name="Google Shape;321;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TF Encrypted is a fairly recent framework developed in 2018.</a:t>
            </a:r>
            <a:endParaRPr sz="1600"/>
          </a:p>
          <a:p>
            <a:pPr indent="-330200" lvl="0" marL="457200" rtl="0" algn="l">
              <a:lnSpc>
                <a:spcPct val="150000"/>
              </a:lnSpc>
              <a:spcBef>
                <a:spcPts val="0"/>
              </a:spcBef>
              <a:spcAft>
                <a:spcPts val="0"/>
              </a:spcAft>
              <a:buSzPts val="1600"/>
              <a:buChar char="●"/>
            </a:pPr>
            <a:r>
              <a:rPr lang="en" sz="1600"/>
              <a:t>Some advanced Keras layers are still not implemented in that library or are buggy. </a:t>
            </a:r>
            <a:endParaRPr sz="1600"/>
          </a:p>
          <a:p>
            <a:pPr indent="-330200" lvl="0" marL="457200" rtl="0" algn="l">
              <a:lnSpc>
                <a:spcPct val="150000"/>
              </a:lnSpc>
              <a:spcBef>
                <a:spcPts val="0"/>
              </a:spcBef>
              <a:spcAft>
                <a:spcPts val="0"/>
              </a:spcAft>
              <a:buSzPts val="1600"/>
              <a:buChar char="●"/>
            </a:pPr>
            <a:r>
              <a:rPr lang="en" sz="1600"/>
              <a:t>Serving predictions from the encrypted models, is much slower than getting predictions from the unencrypted model. Although, this is expected, but for VGG16 it becomes very slow, which becomes very evident if having to be used as a service.</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27" name="Google Shape;327;p43"/>
          <p:cNvSpPr txBox="1"/>
          <p:nvPr>
            <p:ph idx="1" type="body"/>
          </p:nvPr>
        </p:nvSpPr>
        <p:spPr>
          <a:xfrm>
            <a:off x="819150" y="1990725"/>
            <a:ext cx="79035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Work on the Github Issue created by us regarding the buggy and unimplemented layers.</a:t>
            </a:r>
            <a:endParaRPr sz="1600"/>
          </a:p>
          <a:p>
            <a:pPr indent="-330200" lvl="0" marL="457200" rtl="0" algn="l">
              <a:spcBef>
                <a:spcPts val="0"/>
              </a:spcBef>
              <a:spcAft>
                <a:spcPts val="0"/>
              </a:spcAft>
              <a:buSzPts val="1600"/>
              <a:buChar char="●"/>
            </a:pPr>
            <a:r>
              <a:rPr lang="en" sz="1600"/>
              <a:t>Crypten, a framework used by Facebook Research is also similar and very very new, hence also has a lot of bugs and buggy implementations.</a:t>
            </a:r>
            <a:endParaRPr sz="1600"/>
          </a:p>
          <a:p>
            <a:pPr indent="-330200" lvl="0" marL="457200" rtl="0" algn="l">
              <a:spcBef>
                <a:spcPts val="0"/>
              </a:spcBef>
              <a:spcAft>
                <a:spcPts val="0"/>
              </a:spcAft>
              <a:buSzPts val="1600"/>
              <a:buChar char="●"/>
            </a:pPr>
            <a:r>
              <a:rPr lang="en" sz="1600"/>
              <a:t>W</a:t>
            </a:r>
            <a:r>
              <a:rPr lang="en" sz="1600"/>
              <a:t>e can also experiment with more models provided some of the basic errors in the library are rectified. </a:t>
            </a:r>
            <a:endParaRPr sz="1600"/>
          </a:p>
          <a:p>
            <a:pPr indent="-330200" lvl="0" marL="457200" rtl="0" algn="l">
              <a:spcBef>
                <a:spcPts val="0"/>
              </a:spcBef>
              <a:spcAft>
                <a:spcPts val="0"/>
              </a:spcAft>
              <a:buSzPts val="1600"/>
              <a:buChar char="●"/>
            </a:pPr>
            <a:r>
              <a:rPr lang="en" sz="1600"/>
              <a:t>Furthermore, we can extend this to a general purpose medical image classification framework as well. Then it can be used to classify other such medical images as well.</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819150" y="2222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Network Intrusion Detection in an Adversarial Setting</a:t>
            </a:r>
            <a:endParaRPr sz="3800"/>
          </a:p>
          <a:p>
            <a:pPr indent="0" lvl="0" marL="0" rtl="0" algn="l">
              <a:spcBef>
                <a:spcPts val="0"/>
              </a:spcBef>
              <a:spcAft>
                <a:spcPts val="0"/>
              </a:spcAft>
              <a:buNone/>
            </a:pPr>
            <a:r>
              <a:t/>
            </a:r>
            <a:endParaRPr/>
          </a:p>
        </p:txBody>
      </p:sp>
      <p:sp>
        <p:nvSpPr>
          <p:cNvPr id="338" name="Google Shape;338;p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2400">
              <a:solidFill>
                <a:schemeClr val="lt1"/>
              </a:solidFill>
              <a:latin typeface="Nunito"/>
              <a:ea typeface="Nunito"/>
              <a:cs typeface="Nunito"/>
              <a:sym typeface="Nunito"/>
            </a:endParaRPr>
          </a:p>
          <a:p>
            <a:pPr indent="0" lvl="0" marL="0" rtl="0" algn="ctr">
              <a:lnSpc>
                <a:spcPct val="100000"/>
              </a:lnSpc>
              <a:spcBef>
                <a:spcPts val="0"/>
              </a:spcBef>
              <a:spcAft>
                <a:spcPts val="0"/>
              </a:spcAft>
              <a:buNone/>
            </a:pPr>
            <a:r>
              <a:t/>
            </a:r>
            <a:endParaRPr b="1" sz="2400">
              <a:solidFill>
                <a:schemeClr val="lt1"/>
              </a:solidFill>
              <a:latin typeface="Nunito"/>
              <a:ea typeface="Nunito"/>
              <a:cs typeface="Nunito"/>
              <a:sym typeface="Nunito"/>
            </a:endParaRPr>
          </a:p>
          <a:p>
            <a:pPr indent="0" lvl="0" marL="0" rtl="0" algn="ctr">
              <a:lnSpc>
                <a:spcPct val="100000"/>
              </a:lnSpc>
              <a:spcBef>
                <a:spcPts val="0"/>
              </a:spcBef>
              <a:spcAft>
                <a:spcPts val="0"/>
              </a:spcAft>
              <a:buNone/>
            </a:pPr>
            <a:r>
              <a:rPr b="1" lang="en" sz="2400">
                <a:solidFill>
                  <a:schemeClr val="lt1"/>
                </a:solidFill>
                <a:latin typeface="Nunito"/>
                <a:ea typeface="Nunito"/>
                <a:cs typeface="Nunito"/>
                <a:sym typeface="Nunito"/>
              </a:rPr>
              <a:t>Aim</a:t>
            </a:r>
            <a:r>
              <a:rPr lang="en" sz="2400">
                <a:solidFill>
                  <a:schemeClr val="lt1"/>
                </a:solidFill>
                <a:latin typeface="Nunito"/>
                <a:ea typeface="Nunito"/>
                <a:cs typeface="Nunito"/>
                <a:sym typeface="Nunito"/>
              </a:rPr>
              <a:t> - To fool Machine Learning based classifiers into falsely predicting malicious network traffic as benign</a:t>
            </a:r>
            <a:endParaRPr sz="2400">
              <a:solidFill>
                <a:schemeClr val="lt1"/>
              </a:solidFill>
              <a:latin typeface="Nunito"/>
              <a:ea typeface="Nunito"/>
              <a:cs typeface="Nunito"/>
              <a:sym typeface="Nunito"/>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Intrusion Detection</a:t>
            </a:r>
            <a:endParaRPr/>
          </a:p>
        </p:txBody>
      </p:sp>
      <p:sp>
        <p:nvSpPr>
          <p:cNvPr id="344" name="Google Shape;344;p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Dealing with unwanted access to systems and information by any type of user or hardware.</a:t>
            </a:r>
            <a:endParaRPr sz="1400"/>
          </a:p>
          <a:p>
            <a:pPr indent="-317500" lvl="0" marL="457200" rtl="0" algn="l">
              <a:spcBef>
                <a:spcPts val="1000"/>
              </a:spcBef>
              <a:spcAft>
                <a:spcPts val="0"/>
              </a:spcAft>
              <a:buSzPts val="1400"/>
              <a:buChar char="●"/>
            </a:pPr>
            <a:r>
              <a:rPr lang="en" sz="1400"/>
              <a:t>Intrusion Detection System (IDS) is a device or software that monitors a network or systems for malicious activity or policy violations.</a:t>
            </a:r>
            <a:endParaRPr sz="1400"/>
          </a:p>
          <a:p>
            <a:pPr indent="-317500" lvl="0" marL="457200" rtl="0" algn="l">
              <a:spcBef>
                <a:spcPts val="1000"/>
              </a:spcBef>
              <a:spcAft>
                <a:spcPts val="0"/>
              </a:spcAft>
              <a:buSzPts val="1400"/>
              <a:buChar char="●"/>
            </a:pPr>
            <a:r>
              <a:rPr lang="en" sz="1400"/>
              <a:t>There are two major categories of IDS -</a:t>
            </a:r>
            <a:endParaRPr sz="1400"/>
          </a:p>
          <a:p>
            <a:pPr indent="-317500" lvl="1" marL="914400" rtl="0" algn="l">
              <a:spcBef>
                <a:spcPts val="0"/>
              </a:spcBef>
              <a:spcAft>
                <a:spcPts val="0"/>
              </a:spcAft>
              <a:buSzPts val="1400"/>
              <a:buChar char="○"/>
            </a:pPr>
            <a:r>
              <a:rPr b="1" lang="en" sz="1400"/>
              <a:t>Network IDS - </a:t>
            </a:r>
            <a:r>
              <a:rPr lang="en" sz="1400"/>
              <a:t>These monitor network segments and analyze the network traffic to detect intruders.</a:t>
            </a:r>
            <a:endParaRPr sz="1400"/>
          </a:p>
          <a:p>
            <a:pPr indent="-317500" lvl="1" marL="914400" rtl="0" algn="l">
              <a:spcBef>
                <a:spcPts val="0"/>
              </a:spcBef>
              <a:spcAft>
                <a:spcPts val="0"/>
              </a:spcAft>
              <a:buSzPts val="1400"/>
              <a:buChar char="○"/>
            </a:pPr>
            <a:r>
              <a:rPr b="1" lang="en" sz="1400"/>
              <a:t>Host-based IDS</a:t>
            </a:r>
            <a:r>
              <a:rPr lang="en" sz="1400"/>
              <a:t> - These are installed in host machines and analyze processes, logs and other unexpected changes to detect malicious activity. </a:t>
            </a:r>
            <a:endParaRPr sz="1400"/>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Machine Learning</a:t>
            </a:r>
            <a:endParaRPr/>
          </a:p>
        </p:txBody>
      </p:sp>
      <p:sp>
        <p:nvSpPr>
          <p:cNvPr id="350" name="Google Shape;350;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Adversarial Machine Learning (AML) is the study of machine learning in the presence of an adversary that works against the ML system in an effort to reduce its effectiveness or extract information from it. AML can be divided into two main types of attacks -</a:t>
            </a:r>
            <a:endParaRPr sz="1400"/>
          </a:p>
          <a:p>
            <a:pPr indent="-317500" lvl="0" marL="457200" rtl="0" algn="l">
              <a:spcBef>
                <a:spcPts val="1600"/>
              </a:spcBef>
              <a:spcAft>
                <a:spcPts val="0"/>
              </a:spcAft>
              <a:buSzPts val="1400"/>
              <a:buAutoNum type="arabicPeriod"/>
            </a:pPr>
            <a:r>
              <a:rPr b="1" lang="en" sz="1400"/>
              <a:t>Evasion (Exploratory) Attacks </a:t>
            </a:r>
            <a:r>
              <a:rPr lang="en" sz="1400"/>
              <a:t>- These attacks are performed on the </a:t>
            </a:r>
            <a:r>
              <a:rPr b="1" lang="en" sz="1400"/>
              <a:t>testing</a:t>
            </a:r>
            <a:r>
              <a:rPr lang="en" sz="1400"/>
              <a:t> phase. It does not tamper with ML models, but instead cause it to produce adversary selected outputs</a:t>
            </a:r>
            <a:endParaRPr sz="1400"/>
          </a:p>
          <a:p>
            <a:pPr indent="-317500" lvl="0" marL="457200" rtl="0" algn="l">
              <a:spcBef>
                <a:spcPts val="1000"/>
              </a:spcBef>
              <a:spcAft>
                <a:spcPts val="0"/>
              </a:spcAft>
              <a:buSzPts val="1400"/>
              <a:buAutoNum type="arabicPeriod"/>
            </a:pPr>
            <a:r>
              <a:rPr b="1" lang="en" sz="1400"/>
              <a:t>Poisoning (Causative) Attacks - </a:t>
            </a:r>
            <a:r>
              <a:rPr lang="en" sz="1400"/>
              <a:t>These attacks are performed on the </a:t>
            </a:r>
            <a:r>
              <a:rPr b="1" lang="en" sz="1400"/>
              <a:t>training</a:t>
            </a:r>
            <a:r>
              <a:rPr lang="en" sz="1400"/>
              <a:t> phase. Attackers attempt to learn, influence, or corrupt the ML model itself.</a:t>
            </a:r>
            <a:endParaRPr sz="1400"/>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Example Generation</a:t>
            </a:r>
            <a:endParaRPr/>
          </a:p>
        </p:txBody>
      </p:sp>
      <p:sp>
        <p:nvSpPr>
          <p:cNvPr id="356" name="Google Shape;356;p4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Research has been done on the methods and algorithms to generate adversarial examples. There are many such methods which have a trade-off on speed of production, performance and complexity. Some of the methods that have been proposed are given below -</a:t>
            </a:r>
            <a:endParaRPr sz="1400"/>
          </a:p>
          <a:p>
            <a:pPr indent="-317500" lvl="0" marL="457200" rtl="0" algn="l">
              <a:spcBef>
                <a:spcPts val="1600"/>
              </a:spcBef>
              <a:spcAft>
                <a:spcPts val="0"/>
              </a:spcAft>
              <a:buSzPts val="1400"/>
              <a:buChar char="●"/>
            </a:pPr>
            <a:r>
              <a:rPr b="1" lang="en" sz="1400"/>
              <a:t>Evolutionary algorithms </a:t>
            </a:r>
            <a:r>
              <a:rPr lang="en" sz="1400"/>
              <a:t>- Proposed by Nguyen et. al. in 2015. But this method is very slow compared to the other two alternatives described below.</a:t>
            </a:r>
            <a:endParaRPr sz="1400"/>
          </a:p>
          <a:p>
            <a:pPr indent="-317500" lvl="0" marL="457200" rtl="0" algn="l">
              <a:spcBef>
                <a:spcPts val="0"/>
              </a:spcBef>
              <a:spcAft>
                <a:spcPts val="0"/>
              </a:spcAft>
              <a:buSzPts val="1400"/>
              <a:buChar char="●"/>
            </a:pPr>
            <a:r>
              <a:rPr b="1" lang="en" sz="1400"/>
              <a:t>Fast Gradient Sign Method (FGSM) </a:t>
            </a:r>
            <a:r>
              <a:rPr lang="en" sz="1400"/>
              <a:t>- Proposed by Goodfellow et. al. in 2014</a:t>
            </a:r>
            <a:endParaRPr sz="1400"/>
          </a:p>
          <a:p>
            <a:pPr indent="-317500" lvl="0" marL="457200" rtl="0" algn="l">
              <a:spcBef>
                <a:spcPts val="0"/>
              </a:spcBef>
              <a:spcAft>
                <a:spcPts val="0"/>
              </a:spcAft>
              <a:buSzPts val="1400"/>
              <a:buChar char="●"/>
            </a:pPr>
            <a:r>
              <a:rPr b="1" lang="en" sz="1400"/>
              <a:t>Jacobian-based Saliency Map Attack (JSMA) -</a:t>
            </a:r>
            <a:r>
              <a:rPr lang="en" sz="1400"/>
              <a:t> Proposed by Papernot et al. in 2016. This method is more computationally expensive than FGSM but it has the ability to create adversarial samples with less degree of distortion.</a:t>
            </a:r>
            <a:endParaRPr sz="1400"/>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NSL KDD </a:t>
            </a:r>
            <a:endParaRPr/>
          </a:p>
        </p:txBody>
      </p:sp>
      <p:sp>
        <p:nvSpPr>
          <p:cNvPr id="362" name="Google Shape;362;p49"/>
          <p:cNvSpPr txBox="1"/>
          <p:nvPr>
            <p:ph idx="1" type="body"/>
          </p:nvPr>
        </p:nvSpPr>
        <p:spPr>
          <a:xfrm>
            <a:off x="819150" y="15777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attacks that are present in the datasets can be divided into four major categories - </a:t>
            </a:r>
            <a:endParaRPr sz="1400"/>
          </a:p>
          <a:p>
            <a:pPr indent="-317500" lvl="0" marL="457200" rtl="0" algn="l">
              <a:spcBef>
                <a:spcPts val="1600"/>
              </a:spcBef>
              <a:spcAft>
                <a:spcPts val="0"/>
              </a:spcAft>
              <a:buSzPts val="1400"/>
              <a:buChar char="●"/>
            </a:pPr>
            <a:r>
              <a:rPr b="1" lang="en" sz="1400"/>
              <a:t>Denial of Service (DoS) Attacks</a:t>
            </a:r>
            <a:r>
              <a:rPr lang="en" sz="1400"/>
              <a:t> attacks are an interruption in an authorized user’s access to a computer network, in other words, they are attacks against availability. This category contains attacks such as </a:t>
            </a:r>
            <a:r>
              <a:rPr i="1" lang="en" sz="1400"/>
              <a:t>smurf</a:t>
            </a:r>
            <a:r>
              <a:rPr lang="en" sz="1400"/>
              <a:t>,</a:t>
            </a:r>
            <a:r>
              <a:rPr i="1" lang="en" sz="1400"/>
              <a:t> neptune</a:t>
            </a:r>
            <a:r>
              <a:rPr lang="en" sz="1400"/>
              <a:t>,</a:t>
            </a:r>
            <a:r>
              <a:rPr i="1" lang="en" sz="1400"/>
              <a:t> mailbomb</a:t>
            </a:r>
            <a:r>
              <a:rPr lang="en" sz="1400"/>
              <a:t>,</a:t>
            </a:r>
            <a:r>
              <a:rPr i="1" lang="en" sz="1400"/>
              <a:t> udpstorm</a:t>
            </a:r>
            <a:r>
              <a:rPr lang="en" sz="1400"/>
              <a:t>, etc.</a:t>
            </a:r>
            <a:endParaRPr sz="1400"/>
          </a:p>
          <a:p>
            <a:pPr indent="-317500" lvl="0" marL="457200" rtl="0" algn="l">
              <a:spcBef>
                <a:spcPts val="0"/>
              </a:spcBef>
              <a:spcAft>
                <a:spcPts val="0"/>
              </a:spcAft>
              <a:buSzPts val="1400"/>
              <a:buChar char="●"/>
            </a:pPr>
            <a:r>
              <a:rPr b="1" lang="en" sz="1400"/>
              <a:t>User to Root (U2R)</a:t>
            </a:r>
            <a:r>
              <a:rPr lang="en" sz="1400"/>
              <a:t> </a:t>
            </a:r>
            <a:r>
              <a:rPr b="1" lang="en" sz="1400"/>
              <a:t>Attacks</a:t>
            </a:r>
            <a:r>
              <a:rPr lang="en" sz="1400"/>
              <a:t> indicate attempts of privilege escalation. Some attacks of this type in the dataset are </a:t>
            </a:r>
            <a:r>
              <a:rPr i="1" lang="en" sz="1400"/>
              <a:t>buffer overflow, loadmodule, sqlattack</a:t>
            </a:r>
            <a:r>
              <a:rPr lang="en" sz="1400"/>
              <a:t> and </a:t>
            </a:r>
            <a:r>
              <a:rPr i="1" lang="en" sz="1400"/>
              <a:t>rootkit</a:t>
            </a:r>
            <a:r>
              <a:rPr lang="en" sz="1400"/>
              <a:t>.</a:t>
            </a:r>
            <a:endParaRPr sz="1400"/>
          </a:p>
          <a:p>
            <a:pPr indent="-317500" lvl="0" marL="457200" rtl="0" algn="l">
              <a:spcBef>
                <a:spcPts val="0"/>
              </a:spcBef>
              <a:spcAft>
                <a:spcPts val="0"/>
              </a:spcAft>
              <a:buSzPts val="1400"/>
              <a:buChar char="●"/>
            </a:pPr>
            <a:r>
              <a:rPr b="1" lang="en" sz="1400"/>
              <a:t>Root to Local (R2L) Attacks </a:t>
            </a:r>
            <a:r>
              <a:rPr lang="en" sz="1400"/>
              <a:t>attacks aim to gain remote access to a system by exploiting a vulnerability. Some examples of this type of attacks are </a:t>
            </a:r>
            <a:r>
              <a:rPr i="1" lang="en" sz="1400"/>
              <a:t>multihop, guesspasswd, httptunnel and xsnoop.</a:t>
            </a:r>
            <a:endParaRPr i="1" sz="1400"/>
          </a:p>
          <a:p>
            <a:pPr indent="-317500" lvl="0" marL="457200" rtl="0" algn="l">
              <a:spcBef>
                <a:spcPts val="0"/>
              </a:spcBef>
              <a:spcAft>
                <a:spcPts val="0"/>
              </a:spcAft>
              <a:buSzPts val="1400"/>
              <a:buChar char="●"/>
            </a:pPr>
            <a:r>
              <a:rPr b="1" lang="en" sz="1400"/>
              <a:t>Probe</a:t>
            </a:r>
            <a:r>
              <a:rPr lang="en" sz="1400"/>
              <a:t> attacks aim to gather information by using enumeration techniques like scanning or probing different parts of the network, for e.g. the ports. Some examples of such types of attacks are </a:t>
            </a:r>
            <a:r>
              <a:rPr i="1" lang="en" sz="1400"/>
              <a:t>ipsweep, portsweep, nmap and mscan.</a:t>
            </a:r>
            <a:endParaRPr i="1" sz="1400"/>
          </a:p>
          <a:p>
            <a:pPr indent="0" lvl="0" marL="0" rtl="0" algn="l">
              <a:spcBef>
                <a:spcPts val="1600"/>
              </a:spcBef>
              <a:spcAft>
                <a:spcPts val="160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on Adversarial data</a:t>
            </a:r>
            <a:endParaRPr/>
          </a:p>
        </p:txBody>
      </p:sp>
      <p:sp>
        <p:nvSpPr>
          <p:cNvPr id="368" name="Google Shape;368;p5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section presents the results of the baseline models on the adversarial test set generated by the JSMA method in terms of Accuracy, F1-score and AUC for the ROC curve.</a:t>
            </a:r>
            <a:endParaRPr sz="1400"/>
          </a:p>
          <a:p>
            <a:pPr indent="-317500" lvl="0" marL="457200" rtl="0" algn="l">
              <a:spcBef>
                <a:spcPts val="0"/>
              </a:spcBef>
              <a:spcAft>
                <a:spcPts val="0"/>
              </a:spcAft>
              <a:buSzPts val="1400"/>
              <a:buChar char="●"/>
            </a:pPr>
            <a:r>
              <a:rPr lang="en" sz="1400"/>
              <a:t>One thing to note here is that, both the AUC results as well as the ROC curves in the figures below, are only presented for the the “normal” class, while the F1-score is an average score over all classes.</a:t>
            </a:r>
            <a:endParaRPr sz="1400"/>
          </a:p>
          <a:p>
            <a:pPr indent="0" lvl="0" marL="0" rtl="0" algn="l">
              <a:spcBef>
                <a:spcPts val="1600"/>
              </a:spcBef>
              <a:spcAft>
                <a:spcPts val="1600"/>
              </a:spcAft>
              <a:buNone/>
            </a:pPr>
            <a:r>
              <a:t/>
            </a:r>
            <a:endParaRPr/>
          </a:p>
        </p:txBody>
      </p:sp>
      <p:pic>
        <p:nvPicPr>
          <p:cNvPr id="369" name="Google Shape;369;p50"/>
          <p:cNvPicPr preferRelativeResize="0"/>
          <p:nvPr/>
        </p:nvPicPr>
        <p:blipFill>
          <a:blip r:embed="rId3">
            <a:alphaModFix/>
          </a:blip>
          <a:stretch>
            <a:fillRect/>
          </a:stretch>
        </p:blipFill>
        <p:spPr>
          <a:xfrm>
            <a:off x="2556000" y="3222113"/>
            <a:ext cx="4657725" cy="155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Secure Multiparty Computation</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Secure Multiparty Computation </a:t>
            </a:r>
            <a:r>
              <a:rPr lang="en" sz="1500"/>
              <a:t>is a sub-field of cryptography where the goal is to create a provision for parties to jointly compute a function over their inputs which are kept private i.e. not shared with the other parties. Theoretically, the definition of MPC involves defining -</a:t>
            </a:r>
            <a:endParaRPr sz="1500"/>
          </a:p>
          <a:p>
            <a:pPr indent="-323850" lvl="0" marL="457200" rtl="0" algn="l">
              <a:spcBef>
                <a:spcPts val="1600"/>
              </a:spcBef>
              <a:spcAft>
                <a:spcPts val="0"/>
              </a:spcAft>
              <a:buSzPts val="1500"/>
              <a:buChar char="●"/>
            </a:pPr>
            <a:r>
              <a:rPr lang="en" sz="1500"/>
              <a:t>Functionality </a:t>
            </a:r>
            <a:endParaRPr sz="1500"/>
          </a:p>
          <a:p>
            <a:pPr indent="-323850" lvl="0" marL="457200" rtl="0" algn="l">
              <a:spcBef>
                <a:spcPts val="0"/>
              </a:spcBef>
              <a:spcAft>
                <a:spcPts val="0"/>
              </a:spcAft>
              <a:buSzPts val="1500"/>
              <a:buChar char="●"/>
            </a:pPr>
            <a:r>
              <a:rPr lang="en" sz="1500"/>
              <a:t>Security type</a:t>
            </a:r>
            <a:endParaRPr sz="1500"/>
          </a:p>
          <a:p>
            <a:pPr indent="-323850" lvl="0" marL="457200" rtl="0" algn="l">
              <a:spcBef>
                <a:spcPts val="0"/>
              </a:spcBef>
              <a:spcAft>
                <a:spcPts val="0"/>
              </a:spcAft>
              <a:buSzPts val="1500"/>
              <a:buChar char="●"/>
            </a:pPr>
            <a:r>
              <a:rPr lang="en" sz="1500"/>
              <a:t>Adversarial model</a:t>
            </a:r>
            <a:endParaRPr sz="1500"/>
          </a:p>
          <a:p>
            <a:pPr indent="-323850" lvl="0" marL="457200" rtl="0" algn="l">
              <a:spcBef>
                <a:spcPts val="0"/>
              </a:spcBef>
              <a:spcAft>
                <a:spcPts val="0"/>
              </a:spcAft>
              <a:buSzPts val="1500"/>
              <a:buChar char="●"/>
            </a:pPr>
            <a:r>
              <a:rPr lang="en" sz="1500"/>
              <a:t>Network model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type</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Computational (cryptographic) security</a:t>
            </a:r>
            <a:r>
              <a:rPr lang="en"/>
              <a:t> - Computational security asks only that no polynomial-time adversary can tell which of the messages that could potentially be plaintexts corresponding to a ciphertext is more likely than the other to be the actual plaintext. In other words, the key space is big enough to make brute-force attacks impossible for such an adversary.</a:t>
            </a:r>
            <a:endParaRPr/>
          </a:p>
          <a:p>
            <a:pPr indent="-311150" lvl="0" marL="457200" rtl="0" algn="l">
              <a:spcBef>
                <a:spcPts val="0"/>
              </a:spcBef>
              <a:spcAft>
                <a:spcPts val="0"/>
              </a:spcAft>
              <a:buSzPts val="1300"/>
              <a:buChar char="●"/>
            </a:pPr>
            <a:r>
              <a:rPr b="1" lang="en"/>
              <a:t>Statistical Security</a:t>
            </a:r>
            <a:r>
              <a:rPr lang="en"/>
              <a:t> - A slightly weaker notion of perfect security, where the adversary is given a small advantage (usually denoted by ϵ) in breaking the security of the algorithm than a purely random guess.</a:t>
            </a:r>
            <a:endParaRPr/>
          </a:p>
          <a:p>
            <a:pPr indent="-311150" lvl="0" marL="457200" rtl="0" algn="l">
              <a:spcBef>
                <a:spcPts val="0"/>
              </a:spcBef>
              <a:spcAft>
                <a:spcPts val="0"/>
              </a:spcAft>
              <a:buSzPts val="1300"/>
              <a:buChar char="●"/>
            </a:pPr>
            <a:r>
              <a:rPr b="1" lang="en"/>
              <a:t>Perfect security</a:t>
            </a:r>
            <a:r>
              <a:rPr lang="en"/>
              <a:t> - An algorithm is perfectly-secure if given a ciphertext, every message in the message space is exactly as likely to be the plaintext, i.e., the plaintext is independent of the ciphertext. This implies that even a computationally-unbounded adversary cannot learn anything about the plaintext.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Model</a:t>
            </a:r>
            <a:endParaRPr/>
          </a:p>
        </p:txBody>
      </p:sp>
      <p:sp>
        <p:nvSpPr>
          <p:cNvPr id="158" name="Google Shape;158;p18"/>
          <p:cNvSpPr txBox="1"/>
          <p:nvPr>
            <p:ph idx="1" type="body"/>
          </p:nvPr>
        </p:nvSpPr>
        <p:spPr>
          <a:xfrm>
            <a:off x="819150" y="17279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Adversarial model can be described in different ways -</a:t>
            </a:r>
            <a:endParaRPr sz="1600"/>
          </a:p>
          <a:p>
            <a:pPr indent="-330200" lvl="0" marL="457200" rtl="0" algn="l">
              <a:spcBef>
                <a:spcPts val="1600"/>
              </a:spcBef>
              <a:spcAft>
                <a:spcPts val="0"/>
              </a:spcAft>
              <a:buSzPts val="1600"/>
              <a:buChar char="●"/>
            </a:pPr>
            <a:r>
              <a:rPr lang="en" sz="1600"/>
              <a:t>Adversarial Behavior</a:t>
            </a:r>
            <a:endParaRPr sz="1600"/>
          </a:p>
          <a:p>
            <a:pPr indent="-330200" lvl="1" marL="914400" rtl="0" algn="l">
              <a:spcBef>
                <a:spcPts val="0"/>
              </a:spcBef>
              <a:spcAft>
                <a:spcPts val="0"/>
              </a:spcAft>
              <a:buSzPts val="1600"/>
              <a:buChar char="○"/>
            </a:pPr>
            <a:r>
              <a:rPr lang="en" sz="1600"/>
              <a:t>Semi honest</a:t>
            </a:r>
            <a:endParaRPr sz="1600"/>
          </a:p>
          <a:p>
            <a:pPr indent="-330200" lvl="1" marL="914400" rtl="0" algn="l">
              <a:spcBef>
                <a:spcPts val="0"/>
              </a:spcBef>
              <a:spcAft>
                <a:spcPts val="0"/>
              </a:spcAft>
              <a:buSzPts val="1600"/>
              <a:buChar char="○"/>
            </a:pPr>
            <a:r>
              <a:rPr lang="en" sz="1600"/>
              <a:t>Fail stop</a:t>
            </a:r>
            <a:endParaRPr sz="1600"/>
          </a:p>
          <a:p>
            <a:pPr indent="-330200" lvl="1" marL="914400" rtl="0" algn="l">
              <a:spcBef>
                <a:spcPts val="0"/>
              </a:spcBef>
              <a:spcAft>
                <a:spcPts val="0"/>
              </a:spcAft>
              <a:buSzPts val="1600"/>
              <a:buChar char="○"/>
            </a:pPr>
            <a:r>
              <a:rPr lang="en" sz="1600"/>
              <a:t>Malicious</a:t>
            </a:r>
            <a:endParaRPr sz="1600"/>
          </a:p>
          <a:p>
            <a:pPr indent="-330200" lvl="0" marL="457200" rtl="0" algn="l">
              <a:spcBef>
                <a:spcPts val="0"/>
              </a:spcBef>
              <a:spcAft>
                <a:spcPts val="0"/>
              </a:spcAft>
              <a:buSzPts val="1600"/>
              <a:buChar char="●"/>
            </a:pPr>
            <a:r>
              <a:rPr lang="en" sz="1600"/>
              <a:t>Adversarial Power</a:t>
            </a:r>
            <a:endParaRPr sz="1600"/>
          </a:p>
          <a:p>
            <a:pPr indent="-330200" lvl="1" marL="914400" rtl="0" algn="l">
              <a:spcBef>
                <a:spcPts val="0"/>
              </a:spcBef>
              <a:spcAft>
                <a:spcPts val="0"/>
              </a:spcAft>
              <a:buSzPts val="1600"/>
              <a:buChar char="○"/>
            </a:pPr>
            <a:r>
              <a:rPr lang="en" sz="1600"/>
              <a:t>Polynomial time</a:t>
            </a:r>
            <a:endParaRPr sz="1600"/>
          </a:p>
          <a:p>
            <a:pPr indent="-330200" lvl="1" marL="914400" rtl="0" algn="l">
              <a:spcBef>
                <a:spcPts val="0"/>
              </a:spcBef>
              <a:spcAft>
                <a:spcPts val="0"/>
              </a:spcAft>
              <a:buSzPts val="1600"/>
              <a:buChar char="○"/>
            </a:pPr>
            <a:r>
              <a:rPr lang="en" sz="1600"/>
              <a:t>Computationally unbounded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Model (contd.)</a:t>
            </a:r>
            <a:endParaRPr/>
          </a:p>
        </p:txBody>
      </p:sp>
      <p:sp>
        <p:nvSpPr>
          <p:cNvPr id="164" name="Google Shape;164;p19"/>
          <p:cNvSpPr txBox="1"/>
          <p:nvPr>
            <p:ph idx="1" type="body"/>
          </p:nvPr>
        </p:nvSpPr>
        <p:spPr>
          <a:xfrm>
            <a:off x="819150" y="14915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Adversarial Corruption</a:t>
            </a:r>
            <a:endParaRPr sz="1800"/>
          </a:p>
          <a:p>
            <a:pPr indent="-342900" lvl="1" marL="914400" rtl="0" algn="l">
              <a:spcBef>
                <a:spcPts val="0"/>
              </a:spcBef>
              <a:spcAft>
                <a:spcPts val="0"/>
              </a:spcAft>
              <a:buSzPts val="1800"/>
              <a:buChar char="○"/>
            </a:pPr>
            <a:r>
              <a:rPr lang="en" sz="1800"/>
              <a:t>Static</a:t>
            </a:r>
            <a:endParaRPr sz="1800"/>
          </a:p>
          <a:p>
            <a:pPr indent="-342900" lvl="1" marL="914400" rtl="0" algn="l">
              <a:spcBef>
                <a:spcPts val="0"/>
              </a:spcBef>
              <a:spcAft>
                <a:spcPts val="0"/>
              </a:spcAft>
              <a:buSzPts val="1800"/>
              <a:buChar char="○"/>
            </a:pPr>
            <a:r>
              <a:rPr lang="en" sz="1800"/>
              <a:t>Adaptive</a:t>
            </a:r>
            <a:endParaRPr sz="1800"/>
          </a:p>
          <a:p>
            <a:pPr indent="-342900" lvl="1" marL="914400" rtl="0" algn="l">
              <a:spcBef>
                <a:spcPts val="0"/>
              </a:spcBef>
              <a:spcAft>
                <a:spcPts val="0"/>
              </a:spcAft>
              <a:buSzPts val="1800"/>
              <a:buChar char="○"/>
            </a:pPr>
            <a:r>
              <a:rPr lang="en" sz="1800"/>
              <a:t>Mobile</a:t>
            </a:r>
            <a:endParaRPr sz="1800"/>
          </a:p>
          <a:p>
            <a:pPr indent="-342900" lvl="0" marL="457200" rtl="0" algn="l">
              <a:spcBef>
                <a:spcPts val="0"/>
              </a:spcBef>
              <a:spcAft>
                <a:spcPts val="0"/>
              </a:spcAft>
              <a:buSzPts val="1800"/>
              <a:buChar char="●"/>
            </a:pPr>
            <a:r>
              <a:rPr lang="en" sz="1800"/>
              <a:t>Number of corrupted parties</a:t>
            </a:r>
            <a:endParaRPr sz="1800"/>
          </a:p>
          <a:p>
            <a:pPr indent="-342900" lvl="1" marL="914400" rtl="0" algn="l">
              <a:spcBef>
                <a:spcPts val="0"/>
              </a:spcBef>
              <a:spcAft>
                <a:spcPts val="0"/>
              </a:spcAft>
              <a:buSzPts val="1800"/>
              <a:buChar char="○"/>
            </a:pPr>
            <a:r>
              <a:rPr lang="en" sz="1800"/>
              <a:t>No honest majority</a:t>
            </a:r>
            <a:endParaRPr sz="1800"/>
          </a:p>
          <a:p>
            <a:pPr indent="-342900" lvl="1" marL="914400" rtl="0" algn="l">
              <a:spcBef>
                <a:spcPts val="0"/>
              </a:spcBef>
              <a:spcAft>
                <a:spcPts val="0"/>
              </a:spcAft>
              <a:buSzPts val="1800"/>
              <a:buChar char="○"/>
            </a:pPr>
            <a:r>
              <a:rPr lang="en" sz="1800"/>
              <a:t>Honest majority</a:t>
            </a:r>
            <a:endParaRPr sz="1800"/>
          </a:p>
          <a:p>
            <a:pPr indent="-342900" lvl="1" marL="914400" rtl="0" algn="l">
              <a:spcBef>
                <a:spcPts val="0"/>
              </a:spcBef>
              <a:spcAft>
                <a:spcPts val="0"/>
              </a:spcAft>
              <a:buSzPts val="1800"/>
              <a:buChar char="○"/>
            </a:pPr>
            <a:r>
              <a:rPr lang="en" sz="1800"/>
              <a:t>Two-thirds majority</a:t>
            </a:r>
            <a:endParaRPr sz="1800"/>
          </a:p>
          <a:p>
            <a:pPr indent="0" lvl="0" marL="0" rtl="0" algn="l">
              <a:spcBef>
                <a:spcPts val="1600"/>
              </a:spcBef>
              <a:spcAft>
                <a:spcPts val="1600"/>
              </a:spcAft>
              <a:buNone/>
            </a:pPr>
            <a:r>
              <a:rPr lang="en" sz="1800"/>
              <a:t>SMPC gives a combination of encryption, distribution and distributed </a:t>
            </a:r>
            <a:r>
              <a:rPr lang="en" sz="1800"/>
              <a:t>c</a:t>
            </a:r>
            <a:r>
              <a:rPr lang="en" sz="1800"/>
              <a:t>ombination and this has a big impact on data security and data privacy.</a:t>
            </a:r>
            <a:endParaRPr sz="1800"/>
          </a:p>
        </p:txBody>
      </p:sp>
      <p:pic>
        <p:nvPicPr>
          <p:cNvPr descr="t &lt; n/2" id="165" name="Google Shape;165;p19" title="MathEquation,#000000"/>
          <p:cNvPicPr preferRelativeResize="0"/>
          <p:nvPr/>
        </p:nvPicPr>
        <p:blipFill>
          <a:blip r:embed="rId3">
            <a:alphaModFix/>
          </a:blip>
          <a:stretch>
            <a:fillRect/>
          </a:stretch>
        </p:blipFill>
        <p:spPr>
          <a:xfrm>
            <a:off x="3455249" y="3481550"/>
            <a:ext cx="843326" cy="315200"/>
          </a:xfrm>
          <a:prstGeom prst="rect">
            <a:avLst/>
          </a:prstGeom>
          <a:noFill/>
          <a:ln>
            <a:noFill/>
          </a:ln>
        </p:spPr>
      </p:pic>
      <p:pic>
        <p:nvPicPr>
          <p:cNvPr descr="t &lt; n/3" id="166" name="Google Shape;166;p19" title="MathEquation,#000000"/>
          <p:cNvPicPr preferRelativeResize="0"/>
          <p:nvPr/>
        </p:nvPicPr>
        <p:blipFill>
          <a:blip r:embed="rId4">
            <a:alphaModFix/>
          </a:blip>
          <a:stretch>
            <a:fillRect/>
          </a:stretch>
        </p:blipFill>
        <p:spPr>
          <a:xfrm>
            <a:off x="3785556" y="3796750"/>
            <a:ext cx="843350" cy="31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SMC - Two-party computation</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First introduced by Yao in 1986.</a:t>
            </a:r>
            <a:endParaRPr sz="1800"/>
          </a:p>
          <a:p>
            <a:pPr indent="-342900" lvl="0" marL="457200" rtl="0" algn="l">
              <a:spcBef>
                <a:spcPts val="0"/>
              </a:spcBef>
              <a:spcAft>
                <a:spcPts val="0"/>
              </a:spcAft>
              <a:buSzPts val="1800"/>
              <a:buChar char="●"/>
            </a:pPr>
            <a:r>
              <a:rPr lang="en" sz="1800"/>
              <a:t>Yao’s garbled circuits facilitates two-party secure computation in which two mistrusting parties can jointly evaluate a function over their private inputs without the presence of a trusted third party.</a:t>
            </a:r>
            <a:endParaRPr sz="1800"/>
          </a:p>
          <a:p>
            <a:pPr indent="-342900" lvl="0" marL="457200" rtl="0" algn="l">
              <a:spcBef>
                <a:spcPts val="0"/>
              </a:spcBef>
              <a:spcAft>
                <a:spcPts val="0"/>
              </a:spcAft>
              <a:buSzPts val="1800"/>
              <a:buChar char="●"/>
            </a:pPr>
            <a:r>
              <a:rPr lang="en" sz="1800"/>
              <a:t>Yao’s basic protocol is secure against semi-honest adversaries.</a:t>
            </a:r>
            <a:endParaRPr sz="1800"/>
          </a:p>
          <a:p>
            <a:pPr indent="-342900" lvl="0" marL="457200" rtl="0" algn="l">
              <a:spcBef>
                <a:spcPts val="0"/>
              </a:spcBef>
              <a:spcAft>
                <a:spcPts val="0"/>
              </a:spcAft>
              <a:buSzPts val="1800"/>
              <a:buChar char="●"/>
            </a:pPr>
            <a:r>
              <a:rPr lang="en" sz="1800"/>
              <a:t>It was a bit late, in 2007, that 2PC protocols for malicious setting (secure against active adversaries) were proposed.</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SMC - Multi-party computation</a:t>
            </a:r>
            <a:endParaRPr/>
          </a:p>
        </p:txBody>
      </p:sp>
      <p:sp>
        <p:nvSpPr>
          <p:cNvPr id="178" name="Google Shape;178;p21"/>
          <p:cNvSpPr txBox="1"/>
          <p:nvPr>
            <p:ph idx="1" type="body"/>
          </p:nvPr>
        </p:nvSpPr>
        <p:spPr>
          <a:xfrm>
            <a:off x="819150" y="1990725"/>
            <a:ext cx="79536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Secret sharing forms the fundamentals of MPC. The two most commonly used methods are Shamir’s secret sharing and additive secret sharing. </a:t>
            </a:r>
            <a:endParaRPr sz="1500"/>
          </a:p>
          <a:p>
            <a:pPr indent="-323850" lvl="0" marL="457200" rtl="0" algn="l">
              <a:spcBef>
                <a:spcPts val="0"/>
              </a:spcBef>
              <a:spcAft>
                <a:spcPts val="0"/>
              </a:spcAft>
              <a:buSzPts val="1500"/>
              <a:buChar char="●"/>
            </a:pPr>
            <a:r>
              <a:rPr lang="en" sz="1500"/>
              <a:t>Currently, one of the most common MPC protocols used is SPDZ. SPDZ </a:t>
            </a:r>
            <a:r>
              <a:rPr lang="en" sz="1500"/>
              <a:t>uses additive secret shares and is secure against active adversaries (malicious, dishonest majority).</a:t>
            </a:r>
            <a:endParaRPr sz="1500"/>
          </a:p>
          <a:p>
            <a:pPr indent="-323850" lvl="0" marL="457200" rtl="0" algn="l">
              <a:spcBef>
                <a:spcPts val="0"/>
              </a:spcBef>
              <a:spcAft>
                <a:spcPts val="0"/>
              </a:spcAft>
              <a:buSzPts val="1500"/>
              <a:buChar char="●"/>
            </a:pPr>
            <a:r>
              <a:rPr lang="en" sz="1500"/>
              <a:t>Other popular frameworks include Obliv-C, ABY, SCALE-MAMBA and FRESCO.</a:t>
            </a:r>
            <a:br>
              <a:rPr lang="en" sz="1500"/>
            </a:br>
            <a:br>
              <a:rPr lang="en" sz="1500"/>
            </a:br>
            <a:r>
              <a:rPr lang="en" sz="1500"/>
              <a:t>These protocols are suited for general MPC but not for integration with Machine Learning. </a:t>
            </a:r>
            <a:br>
              <a:rPr lang="en" sz="1500"/>
            </a:br>
            <a:endParaRPr sz="1500"/>
          </a:p>
          <a:p>
            <a:pPr indent="-323850" lvl="0" marL="457200" rtl="0" algn="l">
              <a:spcBef>
                <a:spcPts val="0"/>
              </a:spcBef>
              <a:spcAft>
                <a:spcPts val="0"/>
              </a:spcAft>
              <a:buSzPts val="1500"/>
              <a:buChar char="●"/>
            </a:pPr>
            <a:r>
              <a:rPr lang="en" sz="1500"/>
              <a:t>Some SMC frameworks that focus on ML applications are - SecureML, GAZELLE and ABY3.</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