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77" r:id="rId2"/>
    <p:sldId id="258" r:id="rId3"/>
    <p:sldId id="307" r:id="rId4"/>
    <p:sldId id="308" r:id="rId5"/>
    <p:sldId id="309" r:id="rId6"/>
    <p:sldId id="310" r:id="rId7"/>
    <p:sldId id="311" r:id="rId8"/>
    <p:sldId id="312" r:id="rId9"/>
    <p:sldId id="313" r:id="rId10"/>
    <p:sldId id="314" r:id="rId11"/>
    <p:sldId id="315" r:id="rId12"/>
    <p:sldId id="316" r:id="rId13"/>
    <p:sldId id="318" r:id="rId14"/>
    <p:sldId id="319" r:id="rId15"/>
    <p:sldId id="31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 id="307"/>
            <p14:sldId id="308"/>
            <p14:sldId id="309"/>
            <p14:sldId id="310"/>
            <p14:sldId id="311"/>
            <p14:sldId id="312"/>
            <p14:sldId id="313"/>
            <p14:sldId id="314"/>
            <p14:sldId id="315"/>
            <p14:sldId id="316"/>
            <p14:sldId id="318"/>
            <p14:sldId id="319"/>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2" autoAdjust="0"/>
    <p:restoredTop sz="89825" autoAdjust="0"/>
  </p:normalViewPr>
  <p:slideViewPr>
    <p:cSldViewPr>
      <p:cViewPr>
        <p:scale>
          <a:sx n="66" d="100"/>
          <a:sy n="66" d="100"/>
        </p:scale>
        <p:origin x="-1506" y="-12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297895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4/5/2017</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4/5/2017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4/5/2017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4/5/2017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4/5/2017</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4/5/2017</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4/5/2017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4/5/2017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4/5/2017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4/5/2017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4/5/2017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5.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0"/>
            <a:ext cx="7239000" cy="1828800"/>
          </a:xfrm>
        </p:spPr>
        <p:txBody>
          <a:bodyPr>
            <a:noAutofit/>
          </a:bodyPr>
          <a:lstStyle/>
          <a:p>
            <a:pPr algn="l"/>
            <a:r>
              <a:rPr lang="en-US" sz="6000" b="0" dirty="0" smtClean="0">
                <a:solidFill>
                  <a:schemeClr val="tx1">
                    <a:lumMod val="50000"/>
                    <a:lumOff val="50000"/>
                  </a:schemeClr>
                </a:solidFill>
                <a:latin typeface="AR CENA" pitchFamily="2" charset="0"/>
              </a:rPr>
              <a:t>LONGEST COMMON SUBSTRING</a:t>
            </a:r>
            <a:endParaRPr lang="en-US" sz="6000" b="0" dirty="0">
              <a:solidFill>
                <a:schemeClr val="tx1">
                  <a:lumMod val="50000"/>
                  <a:lumOff val="50000"/>
                </a:schemeClr>
              </a:solidFill>
              <a:latin typeface="AR CENA" pitchFamily="2" charset="0"/>
            </a:endParaRPr>
          </a:p>
        </p:txBody>
      </p:sp>
      <p:sp>
        <p:nvSpPr>
          <p:cNvPr id="2" name="TextBox 1"/>
          <p:cNvSpPr txBox="1"/>
          <p:nvPr/>
        </p:nvSpPr>
        <p:spPr>
          <a:xfrm>
            <a:off x="380380" y="5445223"/>
            <a:ext cx="3946530" cy="1015663"/>
          </a:xfrm>
          <a:prstGeom prst="rect">
            <a:avLst/>
          </a:prstGeom>
          <a:noFill/>
        </p:spPr>
        <p:txBody>
          <a:bodyPr wrap="none" rtlCol="0">
            <a:spAutoFit/>
          </a:bodyPr>
          <a:lstStyle/>
          <a:p>
            <a:r>
              <a:rPr lang="en-IN" sz="2000" b="1" dirty="0" smtClean="0"/>
              <a:t>By:</a:t>
            </a:r>
          </a:p>
          <a:p>
            <a:pPr marL="285750" indent="-285750">
              <a:buFont typeface="Wingdings" pitchFamily="2" charset="2"/>
              <a:buChar char="q"/>
            </a:pPr>
            <a:r>
              <a:rPr lang="en-IN" sz="2000" b="1" dirty="0" smtClean="0"/>
              <a:t>Saurabh Kumar Singh(16075045)</a:t>
            </a:r>
            <a:endParaRPr lang="en-IN" sz="2000" b="1" dirty="0"/>
          </a:p>
          <a:p>
            <a:pPr marL="285750" indent="-285750">
              <a:buFont typeface="Wingdings" pitchFamily="2" charset="2"/>
              <a:buChar char="q"/>
            </a:pPr>
            <a:r>
              <a:rPr lang="en-IN" sz="2000" b="1" dirty="0" smtClean="0"/>
              <a:t>Shrey </a:t>
            </a:r>
            <a:r>
              <a:rPr lang="en-IN" sz="2000" b="1" dirty="0" err="1" smtClean="0"/>
              <a:t>Tanna</a:t>
            </a:r>
            <a:r>
              <a:rPr lang="en-IN" sz="2000" b="1" dirty="0" smtClean="0"/>
              <a:t>(16075051)</a:t>
            </a:r>
          </a:p>
        </p:txBody>
      </p:sp>
      <p:sp>
        <p:nvSpPr>
          <p:cNvPr id="4" name="TextBox 3"/>
          <p:cNvSpPr txBox="1"/>
          <p:nvPr/>
        </p:nvSpPr>
        <p:spPr>
          <a:xfrm>
            <a:off x="2840658" y="5711303"/>
            <a:ext cx="5592142" cy="707886"/>
          </a:xfrm>
          <a:prstGeom prst="rect">
            <a:avLst/>
          </a:prstGeom>
          <a:noFill/>
        </p:spPr>
        <p:txBody>
          <a:bodyPr wrap="square" rtlCol="0">
            <a:spAutoFit/>
          </a:bodyPr>
          <a:lstStyle/>
          <a:p>
            <a:pPr marL="2114550" lvl="4" indent="-285750">
              <a:buFont typeface="Wingdings" pitchFamily="2" charset="2"/>
              <a:buChar char="q"/>
            </a:pPr>
            <a:r>
              <a:rPr lang="en-IN" sz="2000" b="1" dirty="0" smtClean="0"/>
              <a:t>Shorya Jain(16075050)</a:t>
            </a:r>
          </a:p>
          <a:p>
            <a:pPr marL="2114550" lvl="4" indent="-285750">
              <a:buFont typeface="Wingdings" pitchFamily="2" charset="2"/>
              <a:buChar char="q"/>
            </a:pPr>
            <a:r>
              <a:rPr lang="en-IN" sz="2000" b="1" dirty="0" smtClean="0"/>
              <a:t>Shreyansh Singh(16075052)</a:t>
            </a:r>
            <a:endParaRPr lang="en-IN" sz="2000" b="1" dirty="0"/>
          </a:p>
        </p:txBody>
      </p:sp>
      <p:sp>
        <p:nvSpPr>
          <p:cNvPr id="6" name="TextBox 5"/>
          <p:cNvSpPr txBox="1"/>
          <p:nvPr/>
        </p:nvSpPr>
        <p:spPr>
          <a:xfrm>
            <a:off x="3653458" y="476672"/>
            <a:ext cx="5490542" cy="1815882"/>
          </a:xfrm>
          <a:prstGeom prst="rect">
            <a:avLst/>
          </a:prstGeom>
          <a:noFill/>
        </p:spPr>
        <p:txBody>
          <a:bodyPr wrap="none" rtlCol="0">
            <a:spAutoFit/>
          </a:bodyPr>
          <a:lstStyle/>
          <a:p>
            <a:r>
              <a:rPr lang="en-IN" sz="2800" dirty="0" smtClean="0"/>
              <a:t>Using:</a:t>
            </a:r>
          </a:p>
          <a:p>
            <a:r>
              <a:rPr lang="en-IN" sz="2800" dirty="0" smtClean="0"/>
              <a:t>1)Naïve approach</a:t>
            </a:r>
          </a:p>
          <a:p>
            <a:r>
              <a:rPr lang="en-IN" sz="2800" dirty="0" smtClean="0"/>
              <a:t>2)2D arrays(Dynamic Programming)</a:t>
            </a:r>
          </a:p>
          <a:p>
            <a:r>
              <a:rPr lang="en-IN" sz="2800" dirty="0" smtClean="0"/>
              <a:t>3)Suffix Tree</a:t>
            </a:r>
            <a:endParaRPr lang="en-IN"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200" y="713619"/>
            <a:ext cx="6321053" cy="263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50425" y="225060"/>
            <a:ext cx="6641562" cy="461665"/>
          </a:xfrm>
          <a:prstGeom prst="rect">
            <a:avLst/>
          </a:prstGeom>
          <a:noFill/>
        </p:spPr>
        <p:txBody>
          <a:bodyPr wrap="none" rtlCol="0">
            <a:spAutoFit/>
          </a:bodyPr>
          <a:lstStyle/>
          <a:p>
            <a:r>
              <a:rPr lang="en-IN" sz="2400" dirty="0" smtClean="0"/>
              <a:t>Generalised suffix tree for X=‘</a:t>
            </a:r>
            <a:r>
              <a:rPr lang="en-IN" sz="2400" dirty="0" err="1" smtClean="0"/>
              <a:t>xabxa</a:t>
            </a:r>
            <a:r>
              <a:rPr lang="en-IN" sz="2400" dirty="0" smtClean="0"/>
              <a:t>’ and Y=‘</a:t>
            </a:r>
            <a:r>
              <a:rPr lang="en-IN" sz="2400" dirty="0" err="1" smtClean="0"/>
              <a:t>babxba</a:t>
            </a:r>
            <a:r>
              <a:rPr lang="en-IN" sz="2400" dirty="0" smtClean="0"/>
              <a:t>’</a:t>
            </a:r>
            <a:endParaRPr lang="en-IN" sz="2400" dirty="0"/>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33918" y="3509201"/>
            <a:ext cx="5986180" cy="2622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575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1" y="161365"/>
            <a:ext cx="8875058" cy="2031325"/>
          </a:xfrm>
          <a:prstGeom prst="rect">
            <a:avLst/>
          </a:prstGeom>
        </p:spPr>
        <p:txBody>
          <a:bodyPr wrap="square">
            <a:spAutoFit/>
          </a:bodyPr>
          <a:lstStyle/>
          <a:p>
            <a:pPr fontAlgn="base"/>
            <a:r>
              <a:rPr lang="en-IN" dirty="0"/>
              <a:t>W</a:t>
            </a:r>
            <a:r>
              <a:rPr lang="en-IN" dirty="0" smtClean="0"/>
              <a:t>e </a:t>
            </a:r>
            <a:r>
              <a:rPr lang="en-IN" dirty="0"/>
              <a:t>can see that in the generalized suffix tree figure above, there are some internal nodes having leaves below it </a:t>
            </a:r>
            <a:r>
              <a:rPr lang="en-IN" dirty="0" smtClean="0"/>
              <a:t>from both </a:t>
            </a:r>
            <a:r>
              <a:rPr lang="en-IN" dirty="0"/>
              <a:t>strings X and Y (i.e. there is at least one leaf with suffix index in [0,4] and one leaf with suffix index in [6, 11]</a:t>
            </a:r>
          </a:p>
          <a:p>
            <a:pPr fontAlgn="base"/>
            <a:r>
              <a:rPr lang="en-IN" dirty="0"/>
              <a:t>string X only (i.e. all leaf nodes have suffix indices in [0,4])</a:t>
            </a:r>
          </a:p>
          <a:p>
            <a:pPr fontAlgn="base"/>
            <a:r>
              <a:rPr lang="en-IN" dirty="0"/>
              <a:t>string Y only (i.e. all leaf nodes have suffix indices in [6,11])</a:t>
            </a:r>
          </a:p>
          <a:p>
            <a:pPr fontAlgn="base"/>
            <a:r>
              <a:rPr lang="en-IN" dirty="0"/>
              <a:t>Following figure shows the internal nodes marked as “XY”, “X” or “Y” depending on which string the leaves belong to, that they have below themselves.</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4471" y="2702859"/>
            <a:ext cx="5580530" cy="3100106"/>
          </a:xfrm>
          <a:prstGeom prst="rect">
            <a:avLst/>
          </a:prstGeom>
        </p:spPr>
      </p:pic>
      <p:sp>
        <p:nvSpPr>
          <p:cNvPr id="4" name="Rectangle 3"/>
          <p:cNvSpPr/>
          <p:nvPr/>
        </p:nvSpPr>
        <p:spPr>
          <a:xfrm>
            <a:off x="6037730" y="2406252"/>
            <a:ext cx="2971800" cy="3693319"/>
          </a:xfrm>
          <a:prstGeom prst="rect">
            <a:avLst/>
          </a:prstGeom>
        </p:spPr>
        <p:txBody>
          <a:bodyPr wrap="square">
            <a:spAutoFit/>
          </a:bodyPr>
          <a:lstStyle/>
          <a:p>
            <a:r>
              <a:rPr lang="en-IN" dirty="0"/>
              <a:t>Path label from root to an internal node gives a substring of X or Y or both.</a:t>
            </a:r>
            <a:br>
              <a:rPr lang="en-IN" dirty="0"/>
            </a:br>
            <a:r>
              <a:rPr lang="en-IN" dirty="0"/>
              <a:t>For node marked as XY, substring from root to that node belongs to both strings X and Y.</a:t>
            </a:r>
            <a:br>
              <a:rPr lang="en-IN" dirty="0"/>
            </a:br>
            <a:r>
              <a:rPr lang="en-IN" dirty="0"/>
              <a:t>For node marked as X, substring from root to that node belongs to string X only.</a:t>
            </a:r>
            <a:br>
              <a:rPr lang="en-IN" dirty="0"/>
            </a:br>
            <a:r>
              <a:rPr lang="en-IN" dirty="0"/>
              <a:t>For node marked as Y, substring from root to that node belongs to string Y only.</a:t>
            </a:r>
          </a:p>
        </p:txBody>
      </p:sp>
    </p:spTree>
    <p:extLst>
      <p:ext uri="{BB962C8B-B14F-4D97-AF65-F5344CB8AC3E}">
        <p14:creationId xmlns:p14="http://schemas.microsoft.com/office/powerpoint/2010/main" val="419350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1671" y="646383"/>
            <a:ext cx="7906870" cy="923330"/>
          </a:xfrm>
          <a:prstGeom prst="rect">
            <a:avLst/>
          </a:prstGeom>
        </p:spPr>
        <p:txBody>
          <a:bodyPr wrap="square">
            <a:spAutoFit/>
          </a:bodyPr>
          <a:lstStyle/>
          <a:p>
            <a:r>
              <a:rPr lang="en-IN" dirty="0"/>
              <a:t>The path label from root to the deepest node marked as XY will give the LCS of X and Y. The deepest node is highlighted in above figure and path label “</a:t>
            </a:r>
            <a:r>
              <a:rPr lang="en-IN" dirty="0" err="1"/>
              <a:t>abx</a:t>
            </a:r>
            <a:r>
              <a:rPr lang="en-IN" dirty="0"/>
              <a:t>” from root to that node is the LCS of X and 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18" y="1929092"/>
            <a:ext cx="7800975" cy="3752850"/>
          </a:xfrm>
          <a:prstGeom prst="rect">
            <a:avLst/>
          </a:prstGeom>
        </p:spPr>
      </p:pic>
    </p:spTree>
    <p:extLst>
      <p:ext uri="{BB962C8B-B14F-4D97-AF65-F5344CB8AC3E}">
        <p14:creationId xmlns:p14="http://schemas.microsoft.com/office/powerpoint/2010/main" val="3372564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7028" y="333829"/>
            <a:ext cx="2807179" cy="707886"/>
          </a:xfrm>
          <a:prstGeom prst="rect">
            <a:avLst/>
          </a:prstGeom>
          <a:noFill/>
        </p:spPr>
        <p:txBody>
          <a:bodyPr wrap="none" rtlCol="0">
            <a:spAutoFit/>
          </a:bodyPr>
          <a:lstStyle/>
          <a:p>
            <a:r>
              <a:rPr lang="en-IN" sz="4000" dirty="0" smtClean="0"/>
              <a:t>Comparison </a:t>
            </a:r>
            <a:endParaRPr lang="en-IN" sz="4000" dirty="0"/>
          </a:p>
        </p:txBody>
      </p:sp>
      <p:graphicFrame>
        <p:nvGraphicFramePr>
          <p:cNvPr id="5" name="Table 4"/>
          <p:cNvGraphicFramePr>
            <a:graphicFrameLocks noGrp="1"/>
          </p:cNvGraphicFramePr>
          <p:nvPr>
            <p:extLst>
              <p:ext uri="{D42A27DB-BD31-4B8C-83A1-F6EECF244321}">
                <p14:modId xmlns:p14="http://schemas.microsoft.com/office/powerpoint/2010/main" val="2225514575"/>
              </p:ext>
            </p:extLst>
          </p:nvPr>
        </p:nvGraphicFramePr>
        <p:xfrm>
          <a:off x="711200" y="1161136"/>
          <a:ext cx="7721600" cy="2651280"/>
        </p:xfrm>
        <a:graphic>
          <a:graphicData uri="http://schemas.openxmlformats.org/drawingml/2006/table">
            <a:tbl>
              <a:tblPr firstRow="1" bandRow="1">
                <a:tableStyleId>{5C22544A-7EE6-4342-B048-85BDC9FD1C3A}</a:tableStyleId>
              </a:tblPr>
              <a:tblGrid>
                <a:gridCol w="1930400"/>
                <a:gridCol w="1930400"/>
                <a:gridCol w="1930400"/>
                <a:gridCol w="1930400"/>
              </a:tblGrid>
              <a:tr h="662820">
                <a:tc>
                  <a:txBody>
                    <a:bodyPr/>
                    <a:lstStyle/>
                    <a:p>
                      <a:endParaRPr lang="en-IN" dirty="0"/>
                    </a:p>
                  </a:txBody>
                  <a:tcPr/>
                </a:tc>
                <a:tc>
                  <a:txBody>
                    <a:bodyPr/>
                    <a:lstStyle/>
                    <a:p>
                      <a:r>
                        <a:rPr lang="en-IN" dirty="0" smtClean="0"/>
                        <a:t>Naïve</a:t>
                      </a:r>
                      <a:r>
                        <a:rPr lang="en-IN" baseline="0" dirty="0" smtClean="0"/>
                        <a:t> Approach</a:t>
                      </a:r>
                      <a:endParaRPr lang="en-IN" dirty="0"/>
                    </a:p>
                  </a:txBody>
                  <a:tcPr/>
                </a:tc>
                <a:tc>
                  <a:txBody>
                    <a:bodyPr/>
                    <a:lstStyle/>
                    <a:p>
                      <a:r>
                        <a:rPr lang="en-IN" dirty="0" smtClean="0"/>
                        <a:t>Dynamic</a:t>
                      </a:r>
                      <a:r>
                        <a:rPr lang="en-IN" baseline="0" dirty="0" smtClean="0"/>
                        <a:t> Programming</a:t>
                      </a:r>
                      <a:endParaRPr lang="en-IN" dirty="0"/>
                    </a:p>
                  </a:txBody>
                  <a:tcPr/>
                </a:tc>
                <a:tc>
                  <a:txBody>
                    <a:bodyPr/>
                    <a:lstStyle/>
                    <a:p>
                      <a:r>
                        <a:rPr lang="en-IN" dirty="0" smtClean="0"/>
                        <a:t>Suffix Tree</a:t>
                      </a:r>
                      <a:endParaRPr lang="en-IN" dirty="0"/>
                    </a:p>
                  </a:txBody>
                  <a:tcPr/>
                </a:tc>
              </a:tr>
              <a:tr h="662820">
                <a:tc>
                  <a:txBody>
                    <a:bodyPr/>
                    <a:lstStyle/>
                    <a:p>
                      <a:r>
                        <a:rPr lang="en-IN" dirty="0" smtClean="0"/>
                        <a:t>Time Complexity</a:t>
                      </a:r>
                      <a:endParaRPr lang="en-IN" dirty="0"/>
                    </a:p>
                  </a:txBody>
                  <a:tcPr/>
                </a:tc>
                <a:tc>
                  <a:txBody>
                    <a:bodyPr/>
                    <a:lstStyle/>
                    <a:p>
                      <a:r>
                        <a:rPr lang="en-IN" dirty="0" smtClean="0"/>
                        <a:t>O(n*m^2)</a:t>
                      </a:r>
                      <a:endParaRPr lang="en-IN" dirty="0"/>
                    </a:p>
                  </a:txBody>
                  <a:tcPr/>
                </a:tc>
                <a:tc>
                  <a:txBody>
                    <a:bodyPr/>
                    <a:lstStyle/>
                    <a:p>
                      <a:r>
                        <a:rPr lang="en-IN" dirty="0" smtClean="0"/>
                        <a:t>O(m*n)</a:t>
                      </a:r>
                      <a:endParaRPr lang="en-IN" dirty="0"/>
                    </a:p>
                  </a:txBody>
                  <a:tcPr/>
                </a:tc>
                <a:tc>
                  <a:txBody>
                    <a:bodyPr/>
                    <a:lstStyle/>
                    <a:p>
                      <a:r>
                        <a:rPr lang="en-IN" dirty="0" smtClean="0"/>
                        <a:t>O(</a:t>
                      </a:r>
                      <a:r>
                        <a:rPr lang="en-IN" dirty="0" err="1" smtClean="0"/>
                        <a:t>m+n</a:t>
                      </a:r>
                      <a:r>
                        <a:rPr lang="en-IN" dirty="0" smtClean="0"/>
                        <a:t>)</a:t>
                      </a:r>
                      <a:endParaRPr lang="en-IN" dirty="0"/>
                    </a:p>
                  </a:txBody>
                  <a:tcPr/>
                </a:tc>
              </a:tr>
              <a:tr h="662820">
                <a:tc>
                  <a:txBody>
                    <a:bodyPr/>
                    <a:lstStyle/>
                    <a:p>
                      <a:r>
                        <a:rPr lang="en-IN" dirty="0" smtClean="0"/>
                        <a:t>Space Complexity</a:t>
                      </a:r>
                      <a:endParaRPr lang="en-IN" dirty="0"/>
                    </a:p>
                  </a:txBody>
                  <a:tcPr/>
                </a:tc>
                <a:tc>
                  <a:txBody>
                    <a:bodyPr/>
                    <a:lstStyle/>
                    <a:p>
                      <a:r>
                        <a:rPr lang="en-IN" dirty="0" smtClean="0"/>
                        <a:t>O(</a:t>
                      </a:r>
                      <a:r>
                        <a:rPr lang="en-IN" dirty="0" err="1" smtClean="0"/>
                        <a:t>m+n</a:t>
                      </a:r>
                      <a:r>
                        <a:rPr lang="en-IN" dirty="0" smtClean="0"/>
                        <a:t>)</a:t>
                      </a:r>
                      <a:endParaRPr lang="en-IN" dirty="0"/>
                    </a:p>
                  </a:txBody>
                  <a:tcPr/>
                </a:tc>
                <a:tc>
                  <a:txBody>
                    <a:bodyPr/>
                    <a:lstStyle/>
                    <a:p>
                      <a:r>
                        <a:rPr lang="en-IN" dirty="0" smtClean="0"/>
                        <a:t>O(m*n)</a:t>
                      </a:r>
                      <a:endParaRPr lang="en-IN" dirty="0"/>
                    </a:p>
                  </a:txBody>
                  <a:tcPr/>
                </a:tc>
                <a:tc>
                  <a:txBody>
                    <a:bodyPr/>
                    <a:lstStyle/>
                    <a:p>
                      <a:r>
                        <a:rPr lang="en-IN" dirty="0" smtClean="0"/>
                        <a:t>O(</a:t>
                      </a:r>
                      <a:r>
                        <a:rPr lang="en-IN" dirty="0" err="1" smtClean="0"/>
                        <a:t>m+n</a:t>
                      </a:r>
                      <a:r>
                        <a:rPr lang="en-IN" dirty="0" smtClean="0"/>
                        <a:t>)</a:t>
                      </a:r>
                      <a:endParaRPr lang="en-IN" dirty="0"/>
                    </a:p>
                  </a:txBody>
                  <a:tcPr/>
                </a:tc>
              </a:tr>
              <a:tr h="662820">
                <a:tc>
                  <a:txBody>
                    <a:bodyPr/>
                    <a:lstStyle/>
                    <a:p>
                      <a:r>
                        <a:rPr lang="en-IN" dirty="0" smtClean="0"/>
                        <a:t>Use of memory</a:t>
                      </a:r>
                      <a:endParaRPr lang="en-IN" dirty="0"/>
                    </a:p>
                  </a:txBody>
                  <a:tcPr/>
                </a:tc>
                <a:tc>
                  <a:txBody>
                    <a:bodyPr/>
                    <a:lstStyle/>
                    <a:p>
                      <a:r>
                        <a:rPr lang="en-IN" baseline="0" dirty="0" smtClean="0"/>
                        <a:t>Better Caching </a:t>
                      </a:r>
                      <a:endParaRPr lang="en-IN" dirty="0"/>
                    </a:p>
                  </a:txBody>
                  <a:tcPr/>
                </a:tc>
                <a:tc>
                  <a:txBody>
                    <a:bodyPr/>
                    <a:lstStyle/>
                    <a:p>
                      <a:r>
                        <a:rPr lang="en-IN" dirty="0" smtClean="0"/>
                        <a:t>Better Caching</a:t>
                      </a:r>
                      <a:endParaRPr lang="en-IN" dirty="0"/>
                    </a:p>
                  </a:txBody>
                  <a:tcPr/>
                </a:tc>
                <a:tc>
                  <a:txBody>
                    <a:bodyPr/>
                    <a:lstStyle/>
                    <a:p>
                      <a:r>
                        <a:rPr lang="en-IN" dirty="0" smtClean="0"/>
                        <a:t>Use of</a:t>
                      </a:r>
                      <a:r>
                        <a:rPr lang="en-IN" baseline="0" dirty="0" smtClean="0"/>
                        <a:t> heap</a:t>
                      </a:r>
                      <a:endParaRPr lang="en-IN" dirty="0"/>
                    </a:p>
                  </a:txBody>
                  <a:tcPr/>
                </a:tc>
              </a:tr>
            </a:tbl>
          </a:graphicData>
        </a:graphic>
      </p:graphicFrame>
    </p:spTree>
    <p:extLst>
      <p:ext uri="{BB962C8B-B14F-4D97-AF65-F5344CB8AC3E}">
        <p14:creationId xmlns:p14="http://schemas.microsoft.com/office/powerpoint/2010/main" val="2113500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114" y="391884"/>
            <a:ext cx="2735685" cy="707886"/>
          </a:xfrm>
          <a:prstGeom prst="rect">
            <a:avLst/>
          </a:prstGeom>
          <a:noFill/>
        </p:spPr>
        <p:txBody>
          <a:bodyPr wrap="none" rtlCol="0">
            <a:spAutoFit/>
          </a:bodyPr>
          <a:lstStyle/>
          <a:p>
            <a:r>
              <a:rPr lang="en-IN" sz="4000" dirty="0" smtClean="0"/>
              <a:t>Applications</a:t>
            </a:r>
            <a:endParaRPr lang="en-IN" sz="4000" dirty="0"/>
          </a:p>
        </p:txBody>
      </p:sp>
      <p:sp>
        <p:nvSpPr>
          <p:cNvPr id="3" name="TextBox 2"/>
          <p:cNvSpPr txBox="1"/>
          <p:nvPr/>
        </p:nvSpPr>
        <p:spPr>
          <a:xfrm>
            <a:off x="740229" y="1378856"/>
            <a:ext cx="7532914" cy="3139321"/>
          </a:xfrm>
          <a:prstGeom prst="rect">
            <a:avLst/>
          </a:prstGeom>
          <a:noFill/>
        </p:spPr>
        <p:txBody>
          <a:bodyPr wrap="square" rtlCol="0">
            <a:spAutoFit/>
          </a:bodyPr>
          <a:lstStyle/>
          <a:p>
            <a:pPr marL="285750" indent="-285750" fontAlgn="base">
              <a:buFont typeface="Arial" pitchFamily="34" charset="0"/>
              <a:buChar char="•"/>
            </a:pPr>
            <a:r>
              <a:rPr lang="en-IN" sz="2000" dirty="0" smtClean="0"/>
              <a:t>Queries for</a:t>
            </a:r>
            <a:r>
              <a:rPr lang="en-IN" sz="2000" dirty="0"/>
              <a:t> substring </a:t>
            </a:r>
            <a:r>
              <a:rPr lang="en-IN" sz="2000" dirty="0" smtClean="0"/>
              <a:t>check, searching </a:t>
            </a:r>
            <a:r>
              <a:rPr lang="en-IN" sz="2000" dirty="0"/>
              <a:t>all patterns, </a:t>
            </a:r>
            <a:r>
              <a:rPr lang="en-IN" sz="2000" dirty="0" smtClean="0"/>
              <a:t>longest </a:t>
            </a:r>
            <a:r>
              <a:rPr lang="en-IN" sz="2000" dirty="0"/>
              <a:t>repeated substring and built suffix array (All linear time operations).</a:t>
            </a:r>
          </a:p>
          <a:p>
            <a:pPr marL="285750" indent="-285750" fontAlgn="base">
              <a:buFont typeface="Arial" pitchFamily="34" charset="0"/>
              <a:buChar char="•"/>
            </a:pPr>
            <a:r>
              <a:rPr lang="en-IN" sz="2000" dirty="0"/>
              <a:t>There are lots of other problems where multiple strings are involved.</a:t>
            </a:r>
            <a:br>
              <a:rPr lang="en-IN" sz="2000" dirty="0"/>
            </a:br>
            <a:r>
              <a:rPr lang="en-IN" sz="2000" dirty="0"/>
              <a:t>e.g. pattern searching in a text file or dictionary, spell checker, phone book, Autocomplete, Longest common substring problem, Longest palindromic substring and </a:t>
            </a:r>
            <a:r>
              <a:rPr lang="en-IN" sz="2000" dirty="0" smtClean="0"/>
              <a:t>more.</a:t>
            </a:r>
          </a:p>
          <a:p>
            <a:pPr marL="285750" indent="-285750" fontAlgn="base">
              <a:buFont typeface="Arial" pitchFamily="34" charset="0"/>
              <a:buChar char="•"/>
            </a:pPr>
            <a:r>
              <a:rPr lang="en-IN" sz="2000" dirty="0" smtClean="0"/>
              <a:t>Used in computational biology. </a:t>
            </a:r>
          </a:p>
          <a:p>
            <a:pPr fontAlgn="base"/>
            <a:r>
              <a:rPr lang="en-IN" sz="2000" dirty="0" smtClean="0"/>
              <a:t>     e.g. DNA </a:t>
            </a:r>
            <a:r>
              <a:rPr lang="en-IN" sz="2000" dirty="0" err="1" smtClean="0"/>
              <a:t>substrand</a:t>
            </a:r>
            <a:r>
              <a:rPr lang="en-IN" sz="2000" dirty="0" smtClean="0"/>
              <a:t> matching etc.</a:t>
            </a:r>
            <a:endParaRPr lang="en-IN" sz="2000" dirty="0"/>
          </a:p>
          <a:p>
            <a:endParaRPr lang="en-IN" dirty="0"/>
          </a:p>
        </p:txBody>
      </p:sp>
    </p:spTree>
    <p:extLst>
      <p:ext uri="{BB962C8B-B14F-4D97-AF65-F5344CB8AC3E}">
        <p14:creationId xmlns:p14="http://schemas.microsoft.com/office/powerpoint/2010/main" val="1976769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625600"/>
            <a:ext cx="8482554" cy="2677306"/>
          </a:xfrm>
          <a:prstGeom prst="rect">
            <a:avLst/>
          </a:prstGeom>
        </p:spPr>
      </p:pic>
    </p:spTree>
    <p:extLst>
      <p:ext uri="{BB962C8B-B14F-4D97-AF65-F5344CB8AC3E}">
        <p14:creationId xmlns:p14="http://schemas.microsoft.com/office/powerpoint/2010/main" val="2378725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dirty="0" smtClean="0">
                <a:solidFill>
                  <a:schemeClr val="tx1">
                    <a:lumMod val="50000"/>
                    <a:lumOff val="50000"/>
                  </a:schemeClr>
                </a:solidFill>
                <a:latin typeface="+mj-lt"/>
                <a:cs typeface="Arial" pitchFamily="34" charset="0"/>
              </a:rPr>
              <a:t>Introduction:			</a:t>
            </a:r>
            <a:endParaRPr lang="en-US" sz="4000" dirty="0">
              <a:solidFill>
                <a:schemeClr val="tx1">
                  <a:lumMod val="50000"/>
                  <a:lumOff val="50000"/>
                </a:schemeClr>
              </a:solidFill>
              <a:latin typeface="+mj-lt"/>
              <a:cs typeface="Arial" pitchFamily="34" charset="0"/>
            </a:endParaRPr>
          </a:p>
        </p:txBody>
      </p:sp>
      <p:sp>
        <p:nvSpPr>
          <p:cNvPr id="3" name="TextBox 2"/>
          <p:cNvSpPr txBox="1"/>
          <p:nvPr/>
        </p:nvSpPr>
        <p:spPr>
          <a:xfrm>
            <a:off x="573614" y="1340768"/>
            <a:ext cx="7706816" cy="1815882"/>
          </a:xfrm>
          <a:prstGeom prst="rect">
            <a:avLst/>
          </a:prstGeom>
          <a:noFill/>
        </p:spPr>
        <p:txBody>
          <a:bodyPr wrap="square" rtlCol="0">
            <a:spAutoFit/>
          </a:bodyPr>
          <a:lstStyle/>
          <a:p>
            <a:r>
              <a:rPr lang="en-IN" sz="2800" dirty="0"/>
              <a:t>In computer science, the </a:t>
            </a:r>
            <a:r>
              <a:rPr lang="en-IN" sz="2800" b="1" dirty="0"/>
              <a:t>longest common substring problem</a:t>
            </a:r>
            <a:r>
              <a:rPr lang="en-IN" sz="2800" dirty="0"/>
              <a:t> is to find the longest </a:t>
            </a:r>
            <a:endParaRPr lang="en-IN" sz="2800" dirty="0" smtClean="0"/>
          </a:p>
          <a:p>
            <a:r>
              <a:rPr lang="en-IN" sz="2800" dirty="0" smtClean="0"/>
              <a:t>string</a:t>
            </a:r>
            <a:r>
              <a:rPr lang="en-IN" sz="2800" dirty="0"/>
              <a:t> (or strings) that is a substring (or are substrings) of two or more strings.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81000"/>
            <a:ext cx="7924800" cy="707886"/>
          </a:xfrm>
          <a:prstGeom prst="rect">
            <a:avLst/>
          </a:prstGeom>
          <a:noFill/>
        </p:spPr>
        <p:txBody>
          <a:bodyPr wrap="square" rtlCol="0">
            <a:normAutofit/>
          </a:bodyPr>
          <a:lstStyle/>
          <a:p>
            <a:r>
              <a:rPr lang="en-US" sz="4000" dirty="0" smtClean="0">
                <a:solidFill>
                  <a:schemeClr val="tx1">
                    <a:lumMod val="50000"/>
                    <a:lumOff val="50000"/>
                  </a:schemeClr>
                </a:solidFill>
                <a:latin typeface="+mj-lt"/>
                <a:cs typeface="Arial" pitchFamily="34" charset="0"/>
              </a:rPr>
              <a:t>Naïve approach:			</a:t>
            </a:r>
            <a:endParaRPr lang="en-US" sz="4000" dirty="0">
              <a:solidFill>
                <a:schemeClr val="tx1">
                  <a:lumMod val="50000"/>
                  <a:lumOff val="50000"/>
                </a:schemeClr>
              </a:solidFill>
              <a:latin typeface="+mj-lt"/>
              <a:cs typeface="Arial" pitchFamily="34" charset="0"/>
            </a:endParaRPr>
          </a:p>
        </p:txBody>
      </p:sp>
      <p:sp>
        <p:nvSpPr>
          <p:cNvPr id="4" name="TextBox 3"/>
          <p:cNvSpPr txBox="1"/>
          <p:nvPr/>
        </p:nvSpPr>
        <p:spPr>
          <a:xfrm>
            <a:off x="755576" y="1108291"/>
            <a:ext cx="7056784" cy="461665"/>
          </a:xfrm>
          <a:prstGeom prst="rect">
            <a:avLst/>
          </a:prstGeom>
          <a:noFill/>
        </p:spPr>
        <p:txBody>
          <a:bodyPr wrap="square" rtlCol="0">
            <a:spAutoFit/>
          </a:bodyPr>
          <a:lstStyle/>
          <a:p>
            <a:r>
              <a:rPr lang="en-IN" sz="2400" dirty="0" smtClean="0">
                <a:solidFill>
                  <a:schemeClr val="tx1">
                    <a:lumMod val="50000"/>
                    <a:lumOff val="50000"/>
                  </a:schemeClr>
                </a:solidFill>
              </a:rPr>
              <a:t>Algorithm:</a:t>
            </a:r>
          </a:p>
        </p:txBody>
      </p:sp>
      <p:sp>
        <p:nvSpPr>
          <p:cNvPr id="3" name="TextBox 2"/>
          <p:cNvSpPr txBox="1"/>
          <p:nvPr/>
        </p:nvSpPr>
        <p:spPr>
          <a:xfrm>
            <a:off x="755576" y="1628013"/>
            <a:ext cx="7561110" cy="4093428"/>
          </a:xfrm>
          <a:prstGeom prst="rect">
            <a:avLst/>
          </a:prstGeom>
          <a:noFill/>
        </p:spPr>
        <p:txBody>
          <a:bodyPr wrap="square" rtlCol="0">
            <a:spAutoFit/>
          </a:bodyPr>
          <a:lstStyle/>
          <a:p>
            <a:r>
              <a:rPr lang="en-IN" sz="2000" dirty="0" smtClean="0"/>
              <a:t>Let A and B be the given strings of length m and n respectively.</a:t>
            </a:r>
            <a:br>
              <a:rPr lang="en-IN" sz="2000" dirty="0" smtClean="0"/>
            </a:br>
            <a:r>
              <a:rPr lang="en-IN" sz="2000" dirty="0" smtClean="0"/>
              <a:t>We would first find the substrings in string A of lengths 1…m and then check if they are present in string B or not , if present then we would return the maximum of those substring lengths.</a:t>
            </a:r>
          </a:p>
          <a:p>
            <a:endParaRPr lang="en-IN" sz="2000" dirty="0" smtClean="0"/>
          </a:p>
          <a:p>
            <a:r>
              <a:rPr lang="en-IN" sz="2000" dirty="0" smtClean="0"/>
              <a:t>max := 0</a:t>
            </a:r>
          </a:p>
          <a:p>
            <a:r>
              <a:rPr lang="en-IN" sz="2000" dirty="0" smtClean="0"/>
              <a:t>for i in 1..m:</a:t>
            </a:r>
          </a:p>
          <a:p>
            <a:r>
              <a:rPr lang="en-IN" sz="2000" dirty="0" smtClean="0"/>
              <a:t>	for j in 0..m-i:</a:t>
            </a:r>
          </a:p>
          <a:p>
            <a:r>
              <a:rPr lang="en-IN" sz="2000" dirty="0"/>
              <a:t>	</a:t>
            </a:r>
            <a:r>
              <a:rPr lang="en-IN" sz="2000" dirty="0" smtClean="0"/>
              <a:t>	if substring A[</a:t>
            </a:r>
            <a:r>
              <a:rPr lang="en-IN" sz="2000" dirty="0" err="1" smtClean="0"/>
              <a:t>j:j+i</a:t>
            </a:r>
            <a:r>
              <a:rPr lang="en-IN" sz="2000" dirty="0" smtClean="0"/>
              <a:t>] in B and max&lt;j-i:</a:t>
            </a:r>
          </a:p>
          <a:p>
            <a:r>
              <a:rPr lang="en-IN" sz="2000" dirty="0"/>
              <a:t>	</a:t>
            </a:r>
            <a:r>
              <a:rPr lang="en-IN" sz="2000" dirty="0" smtClean="0"/>
              <a:t>		max:=j-i</a:t>
            </a:r>
          </a:p>
          <a:p>
            <a:r>
              <a:rPr lang="en-IN" sz="2000" dirty="0" smtClean="0"/>
              <a:t>return max</a:t>
            </a:r>
          </a:p>
          <a:p>
            <a:endParaRPr lang="en-IN" sz="2000" dirty="0"/>
          </a:p>
          <a:p>
            <a:r>
              <a:rPr lang="en-IN" sz="2000" dirty="0" smtClean="0"/>
              <a:t>Time Complexity : O(n*m^2)</a:t>
            </a:r>
          </a:p>
        </p:txBody>
      </p:sp>
    </p:spTree>
    <p:custDataLst>
      <p:tags r:id="rId1"/>
    </p:custDataLst>
    <p:extLst>
      <p:ext uri="{BB962C8B-B14F-4D97-AF65-F5344CB8AC3E}">
        <p14:creationId xmlns:p14="http://schemas.microsoft.com/office/powerpoint/2010/main" val="3878333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dirty="0" smtClean="0">
                <a:solidFill>
                  <a:schemeClr val="tx1">
                    <a:lumMod val="50000"/>
                    <a:lumOff val="50000"/>
                  </a:schemeClr>
                </a:solidFill>
                <a:latin typeface="+mj-lt"/>
                <a:cs typeface="Arial" pitchFamily="34" charset="0"/>
              </a:rPr>
              <a:t>Dynamic Programming:			</a:t>
            </a:r>
            <a:endParaRPr lang="en-US" sz="4000" dirty="0">
              <a:solidFill>
                <a:schemeClr val="tx1">
                  <a:lumMod val="50000"/>
                  <a:lumOff val="50000"/>
                </a:schemeClr>
              </a:solidFill>
              <a:latin typeface="+mj-lt"/>
              <a:cs typeface="Arial" pitchFamily="34" charset="0"/>
            </a:endParaRPr>
          </a:p>
        </p:txBody>
      </p:sp>
      <p:sp>
        <p:nvSpPr>
          <p:cNvPr id="5" name="Rectangle 2"/>
          <p:cNvSpPr>
            <a:spLocks noChangeArrowheads="1"/>
          </p:cNvSpPr>
          <p:nvPr/>
        </p:nvSpPr>
        <p:spPr bwMode="auto">
          <a:xfrm>
            <a:off x="457200" y="2893043"/>
            <a:ext cx="256464" cy="2019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222222"/>
              </a:solidFill>
              <a:effectLst/>
              <a:latin typeface="Arial" charset="0"/>
              <a:cs typeface="Arial" charset="0"/>
            </a:endParaRPr>
          </a:p>
        </p:txBody>
      </p:sp>
      <p:sp>
        <p:nvSpPr>
          <p:cNvPr id="6" name="AutoShape 3" descr="{\mathit  {LCSuff}}(S_{{1..p}},T_{{1..q}})={\begin{cases}{\mathit  {LCSuff}}(S_{{1..p-1}},T_{{1..q-1}})+1&amp;{\mathrm  {if}}\;S[p]=T[q]\\0&amp;{\mathrm  {otherwise}}.\end{cases}}"/>
          <p:cNvSpPr>
            <a:spLocks noChangeAspect="1" noChangeArrowheads="1"/>
          </p:cNvSpPr>
          <p:nvPr/>
        </p:nvSpPr>
        <p:spPr bwMode="auto">
          <a:xfrm>
            <a:off x="1259632" y="2765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609600" y="1331750"/>
            <a:ext cx="8066855" cy="4832092"/>
          </a:xfrm>
          <a:prstGeom prst="rect">
            <a:avLst/>
          </a:prstGeom>
        </p:spPr>
        <p:txBody>
          <a:bodyPr wrap="square">
            <a:spAutoFit/>
          </a:bodyPr>
          <a:lstStyle/>
          <a:p>
            <a:pPr fontAlgn="base"/>
            <a:r>
              <a:rPr lang="en-IN" sz="2200" b="1" dirty="0"/>
              <a:t>Dynamic Programming </a:t>
            </a:r>
            <a:r>
              <a:rPr lang="en-IN" sz="2200" dirty="0"/>
              <a:t>can be used to find the longest common substring in O(m*n) </a:t>
            </a:r>
            <a:r>
              <a:rPr lang="en-IN" sz="2200" dirty="0" smtClean="0"/>
              <a:t>time and O(m*n) space. </a:t>
            </a:r>
            <a:r>
              <a:rPr lang="en-IN" sz="2200" dirty="0"/>
              <a:t>The idea is to find length of the longest common suffix for all substrings of both strings and store these lengths in a table.</a:t>
            </a:r>
          </a:p>
          <a:p>
            <a:r>
              <a:rPr lang="en-IN" sz="2200" dirty="0"/>
              <a:t>The longest common suffix has following optimal substructure </a:t>
            </a:r>
            <a:r>
              <a:rPr lang="en-IN" sz="2200" dirty="0" smtClean="0"/>
              <a:t>property.</a:t>
            </a:r>
            <a:endParaRPr lang="en-IN" sz="2200" dirty="0" smtClean="0"/>
          </a:p>
          <a:p>
            <a:endParaRPr lang="en-IN" sz="2200" dirty="0" smtClean="0"/>
          </a:p>
          <a:p>
            <a:r>
              <a:rPr lang="en-IN" sz="2200" dirty="0" smtClean="0"/>
              <a:t>LCSuff(X</a:t>
            </a:r>
            <a:r>
              <a:rPr lang="en-IN" sz="2200" dirty="0"/>
              <a:t>, Y, m, n) = LCSuff(X, Y, m-1, n-1) + 1 </a:t>
            </a:r>
            <a:r>
              <a:rPr lang="en-IN" sz="2200" dirty="0" smtClean="0"/>
              <a:t> if </a:t>
            </a:r>
            <a:r>
              <a:rPr lang="en-IN" sz="2200" dirty="0"/>
              <a:t>X[m-1] = Y[n-1] </a:t>
            </a:r>
            <a:endParaRPr lang="en-IN" sz="2200" dirty="0" smtClean="0"/>
          </a:p>
          <a:p>
            <a:r>
              <a:rPr lang="en-IN" sz="2200" dirty="0" smtClean="0"/>
              <a:t>		     0  if </a:t>
            </a:r>
            <a:r>
              <a:rPr lang="en-IN" sz="2200" dirty="0"/>
              <a:t>X[m-1] != Y[n-1</a:t>
            </a:r>
            <a:r>
              <a:rPr lang="en-IN" sz="2200" dirty="0" smtClean="0"/>
              <a:t>]</a:t>
            </a:r>
            <a:endParaRPr lang="en-IN" sz="2200" dirty="0" smtClean="0"/>
          </a:p>
          <a:p>
            <a:endParaRPr lang="en-IN" sz="2200" dirty="0" smtClean="0"/>
          </a:p>
          <a:p>
            <a:r>
              <a:rPr lang="en-IN" sz="2200" dirty="0" smtClean="0"/>
              <a:t>The </a:t>
            </a:r>
            <a:r>
              <a:rPr lang="en-IN" sz="2200" dirty="0"/>
              <a:t>maximum length Longest Common Suffix is the longest common substring</a:t>
            </a:r>
            <a:r>
              <a:rPr lang="en-IN" sz="2200" dirty="0" smtClean="0"/>
              <a:t>.</a:t>
            </a:r>
          </a:p>
          <a:p>
            <a:r>
              <a:rPr lang="en-IN" sz="2200" dirty="0" err="1" smtClean="0"/>
              <a:t>LCSubStr</a:t>
            </a:r>
            <a:r>
              <a:rPr lang="en-IN" sz="2200" dirty="0" smtClean="0"/>
              <a:t>(X</a:t>
            </a:r>
            <a:r>
              <a:rPr lang="en-IN" sz="2200" dirty="0"/>
              <a:t>, Y, m, n) = Max(</a:t>
            </a:r>
            <a:r>
              <a:rPr lang="en-IN" sz="2200" dirty="0" err="1"/>
              <a:t>LCSuff</a:t>
            </a:r>
            <a:r>
              <a:rPr lang="en-IN" sz="2200" dirty="0"/>
              <a:t>(X, Y, i, j)) where 1 &lt;= i &lt;= m </a:t>
            </a:r>
            <a:endParaRPr lang="en-IN" sz="2200" dirty="0" smtClean="0"/>
          </a:p>
          <a:p>
            <a:r>
              <a:rPr lang="en-IN" sz="2200" dirty="0" smtClean="0"/>
              <a:t>and </a:t>
            </a:r>
            <a:r>
              <a:rPr lang="en-IN" sz="2200" dirty="0"/>
              <a:t>1 &lt;= j &lt;= n</a:t>
            </a:r>
            <a:endParaRPr lang="en-US" sz="2200" dirty="0">
              <a:latin typeface="Arial" charset="0"/>
              <a:cs typeface="Arial" charset="0"/>
            </a:endParaRPr>
          </a:p>
        </p:txBody>
      </p:sp>
    </p:spTree>
    <p:custDataLst>
      <p:tags r:id="rId1"/>
    </p:custDataLst>
    <p:extLst>
      <p:ext uri="{BB962C8B-B14F-4D97-AF65-F5344CB8AC3E}">
        <p14:creationId xmlns:p14="http://schemas.microsoft.com/office/powerpoint/2010/main" val="2151658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pPr algn="ctr"/>
            <a:r>
              <a:rPr lang="en-US" sz="4000" dirty="0" smtClean="0">
                <a:solidFill>
                  <a:schemeClr val="tx1">
                    <a:lumMod val="50000"/>
                    <a:lumOff val="50000"/>
                  </a:schemeClr>
                </a:solidFill>
                <a:latin typeface="+mj-lt"/>
                <a:cs typeface="Arial" pitchFamily="34" charset="0"/>
              </a:rPr>
              <a:t>Pseudocode</a:t>
            </a:r>
            <a:endParaRPr lang="en-US" sz="4000" dirty="0">
              <a:solidFill>
                <a:schemeClr val="tx1">
                  <a:lumMod val="50000"/>
                  <a:lumOff val="50000"/>
                </a:schemeClr>
              </a:solidFill>
              <a:latin typeface="+mj-lt"/>
              <a:cs typeface="Arial" pitchFamily="34" charset="0"/>
            </a:endParaRPr>
          </a:p>
        </p:txBody>
      </p:sp>
      <p:pic>
        <p:nvPicPr>
          <p:cNvPr id="2052"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122106" y="1129227"/>
            <a:ext cx="5008051" cy="48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13043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dirty="0" smtClean="0">
                <a:solidFill>
                  <a:schemeClr val="tx1">
                    <a:lumMod val="50000"/>
                    <a:lumOff val="50000"/>
                  </a:schemeClr>
                </a:solidFill>
                <a:latin typeface="+mj-lt"/>
                <a:cs typeface="Arial" pitchFamily="34" charset="0"/>
              </a:rPr>
              <a:t>Suffix Tree</a:t>
            </a:r>
            <a:endParaRPr lang="en-US" sz="4000" dirty="0">
              <a:solidFill>
                <a:schemeClr val="tx1">
                  <a:lumMod val="50000"/>
                  <a:lumOff val="50000"/>
                </a:schemeClr>
              </a:solidFill>
              <a:latin typeface="+mj-lt"/>
              <a:cs typeface="Arial" pitchFamily="34" charset="0"/>
            </a:endParaRPr>
          </a:p>
        </p:txBody>
      </p:sp>
      <p:sp>
        <p:nvSpPr>
          <p:cNvPr id="3" name="TextBox 2"/>
          <p:cNvSpPr txBox="1"/>
          <p:nvPr/>
        </p:nvSpPr>
        <p:spPr>
          <a:xfrm>
            <a:off x="170053" y="1200299"/>
            <a:ext cx="8722427" cy="1200329"/>
          </a:xfrm>
          <a:prstGeom prst="rect">
            <a:avLst/>
          </a:prstGeom>
          <a:noFill/>
        </p:spPr>
        <p:txBody>
          <a:bodyPr wrap="square" rtlCol="0">
            <a:spAutoFit/>
          </a:bodyPr>
          <a:lstStyle/>
          <a:p>
            <a:r>
              <a:rPr lang="en-IN" b="1" dirty="0"/>
              <a:t>A Suffix Tree for a given text is a compressed </a:t>
            </a:r>
            <a:r>
              <a:rPr lang="en-IN" b="1" dirty="0" err="1"/>
              <a:t>trie</a:t>
            </a:r>
            <a:r>
              <a:rPr lang="en-IN" b="1" dirty="0"/>
              <a:t> for all suffixes of the given text</a:t>
            </a:r>
            <a:r>
              <a:rPr lang="en-IN" dirty="0" smtClean="0"/>
              <a:t>.</a:t>
            </a:r>
          </a:p>
          <a:p>
            <a:endParaRPr lang="en-IN" dirty="0"/>
          </a:p>
          <a:p>
            <a:r>
              <a:rPr lang="en-IN" b="1" dirty="0" smtClean="0"/>
              <a:t>Compressed </a:t>
            </a:r>
            <a:r>
              <a:rPr lang="en-IN" b="1" dirty="0" err="1"/>
              <a:t>Trie</a:t>
            </a:r>
            <a:r>
              <a:rPr lang="en-IN" b="1" dirty="0"/>
              <a:t> is obtained from standard </a:t>
            </a:r>
            <a:r>
              <a:rPr lang="en-IN" b="1" dirty="0" err="1"/>
              <a:t>trie</a:t>
            </a:r>
            <a:r>
              <a:rPr lang="en-IN" b="1" dirty="0"/>
              <a:t> by joining chains of single nodes. The nodes of a compressed </a:t>
            </a:r>
            <a:r>
              <a:rPr lang="en-IN" b="1" dirty="0" err="1"/>
              <a:t>trie</a:t>
            </a:r>
            <a:r>
              <a:rPr lang="en-IN" b="1" dirty="0"/>
              <a:t> can be stored by storing index ranges at the nodes</a:t>
            </a:r>
            <a:r>
              <a:rPr lang="en-IN" dirty="0"/>
              <a:t>.</a:t>
            </a:r>
            <a:r>
              <a:rPr lang="en-IN" dirty="0" smtClean="0"/>
              <a:t> </a:t>
            </a:r>
            <a:endParaRPr lang="en-IN"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277" y="2636912"/>
            <a:ext cx="6629400" cy="3219450"/>
          </a:xfrm>
          <a:prstGeom prst="rect">
            <a:avLst/>
          </a:prstGeom>
        </p:spPr>
      </p:pic>
    </p:spTree>
    <p:custDataLst>
      <p:tags r:id="rId1"/>
    </p:custDataLst>
    <p:extLst>
      <p:ext uri="{BB962C8B-B14F-4D97-AF65-F5344CB8AC3E}">
        <p14:creationId xmlns:p14="http://schemas.microsoft.com/office/powerpoint/2010/main" val="220163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dirty="0" smtClean="0">
                <a:solidFill>
                  <a:schemeClr val="tx1">
                    <a:lumMod val="50000"/>
                    <a:lumOff val="50000"/>
                  </a:schemeClr>
                </a:solidFill>
                <a:latin typeface="+mj-lt"/>
                <a:cs typeface="Arial" pitchFamily="34" charset="0"/>
              </a:rPr>
              <a:t>Suffix Tree</a:t>
            </a:r>
            <a:endParaRPr lang="en-US" sz="4000" dirty="0">
              <a:solidFill>
                <a:schemeClr val="tx1">
                  <a:lumMod val="50000"/>
                  <a:lumOff val="50000"/>
                </a:schemeClr>
              </a:solidFill>
              <a:latin typeface="+mj-lt"/>
              <a:cs typeface="Arial" pitchFamily="34" charset="0"/>
            </a:endParaRPr>
          </a:p>
        </p:txBody>
      </p:sp>
      <p:sp>
        <p:nvSpPr>
          <p:cNvPr id="6" name="Rectangle 5"/>
          <p:cNvSpPr/>
          <p:nvPr/>
        </p:nvSpPr>
        <p:spPr>
          <a:xfrm>
            <a:off x="515471" y="2052934"/>
            <a:ext cx="7727576" cy="707886"/>
          </a:xfrm>
          <a:prstGeom prst="rect">
            <a:avLst/>
          </a:prstGeom>
        </p:spPr>
        <p:txBody>
          <a:bodyPr wrap="square">
            <a:spAutoFit/>
          </a:bodyPr>
          <a:lstStyle/>
          <a:p>
            <a:r>
              <a:rPr lang="en-IN" sz="2000" dirty="0"/>
              <a:t>1) Generate all suffixes of given text.</a:t>
            </a:r>
            <a:br>
              <a:rPr lang="en-IN" sz="2000" dirty="0"/>
            </a:br>
            <a:r>
              <a:rPr lang="en-IN" sz="2000" dirty="0"/>
              <a:t>2) Consider all suffixes as individual words and build a compressed </a:t>
            </a:r>
            <a:r>
              <a:rPr lang="en-IN" sz="2000" dirty="0" err="1"/>
              <a:t>trie</a:t>
            </a:r>
            <a:endParaRPr lang="en-IN" sz="2000" dirty="0"/>
          </a:p>
        </p:txBody>
      </p:sp>
      <p:sp>
        <p:nvSpPr>
          <p:cNvPr id="7" name="Rectangle 6"/>
          <p:cNvSpPr/>
          <p:nvPr/>
        </p:nvSpPr>
        <p:spPr>
          <a:xfrm>
            <a:off x="515470" y="1406603"/>
            <a:ext cx="7001435" cy="830997"/>
          </a:xfrm>
          <a:prstGeom prst="rect">
            <a:avLst/>
          </a:prstGeom>
        </p:spPr>
        <p:txBody>
          <a:bodyPr wrap="square">
            <a:spAutoFit/>
          </a:bodyPr>
          <a:lstStyle/>
          <a:p>
            <a:r>
              <a:rPr lang="en-IN" sz="2400" b="1" dirty="0"/>
              <a:t>How to build a Suffix Tree for a given text?</a:t>
            </a:r>
            <a:r>
              <a:rPr lang="en-IN" sz="2400" dirty="0"/>
              <a:t/>
            </a:r>
            <a:br>
              <a:rPr lang="en-IN" sz="2400" dirty="0"/>
            </a:br>
            <a:endParaRPr lang="en-IN" sz="2400" dirty="0"/>
          </a:p>
        </p:txBody>
      </p:sp>
      <p:sp>
        <p:nvSpPr>
          <p:cNvPr id="3" name="Rectangle 2"/>
          <p:cNvSpPr/>
          <p:nvPr/>
        </p:nvSpPr>
        <p:spPr>
          <a:xfrm>
            <a:off x="515470" y="2996952"/>
            <a:ext cx="7872953" cy="461665"/>
          </a:xfrm>
          <a:prstGeom prst="rect">
            <a:avLst/>
          </a:prstGeom>
        </p:spPr>
        <p:txBody>
          <a:bodyPr wrap="square">
            <a:spAutoFit/>
          </a:bodyPr>
          <a:lstStyle/>
          <a:p>
            <a:r>
              <a:rPr lang="en-IN" sz="2400" b="1" dirty="0"/>
              <a:t>How to search a pattern in the built suffix tree?</a:t>
            </a:r>
            <a:endParaRPr lang="en-IN" sz="2400" dirty="0"/>
          </a:p>
        </p:txBody>
      </p:sp>
      <p:sp>
        <p:nvSpPr>
          <p:cNvPr id="4" name="Rectangle 3"/>
          <p:cNvSpPr/>
          <p:nvPr/>
        </p:nvSpPr>
        <p:spPr>
          <a:xfrm>
            <a:off x="467544" y="3496940"/>
            <a:ext cx="8352928" cy="2554545"/>
          </a:xfrm>
          <a:prstGeom prst="rect">
            <a:avLst/>
          </a:prstGeom>
        </p:spPr>
        <p:txBody>
          <a:bodyPr wrap="square">
            <a:spAutoFit/>
          </a:bodyPr>
          <a:lstStyle/>
          <a:p>
            <a:r>
              <a:rPr lang="en-IN" sz="2000" dirty="0"/>
              <a:t> Following are abstract steps to search a pattern in the built Suffix Tree.</a:t>
            </a:r>
            <a:r>
              <a:rPr lang="en-IN" sz="2000" dirty="0"/>
              <a:t/>
            </a:r>
            <a:br>
              <a:rPr lang="en-IN" sz="2000" dirty="0"/>
            </a:br>
            <a:r>
              <a:rPr lang="en-IN" sz="2000" b="1" dirty="0"/>
              <a:t>1)</a:t>
            </a:r>
            <a:r>
              <a:rPr lang="en-IN" sz="2000" dirty="0"/>
              <a:t> Starting from the first character of the pattern and root of Suffix Tree, do following for every character.</a:t>
            </a:r>
            <a:r>
              <a:rPr lang="en-IN" sz="2000" dirty="0"/>
              <a:t/>
            </a:r>
            <a:br>
              <a:rPr lang="en-IN" sz="2000" dirty="0"/>
            </a:br>
            <a:r>
              <a:rPr lang="en-IN" sz="2000" dirty="0"/>
              <a:t>…..</a:t>
            </a:r>
            <a:r>
              <a:rPr lang="en-IN" sz="2000" b="1" dirty="0"/>
              <a:t>a)</a:t>
            </a:r>
            <a:r>
              <a:rPr lang="en-IN" sz="2000" dirty="0"/>
              <a:t> For the current character of pattern, if there is an edge from the current node of suffix tree, follow the edge.</a:t>
            </a:r>
            <a:r>
              <a:rPr lang="en-IN" sz="2000" dirty="0"/>
              <a:t/>
            </a:r>
            <a:br>
              <a:rPr lang="en-IN" sz="2000" dirty="0"/>
            </a:br>
            <a:r>
              <a:rPr lang="en-IN" sz="2000" dirty="0"/>
              <a:t>…..</a:t>
            </a:r>
            <a:r>
              <a:rPr lang="en-IN" sz="2000" b="1" dirty="0"/>
              <a:t>b)</a:t>
            </a:r>
            <a:r>
              <a:rPr lang="en-IN" sz="2000" dirty="0"/>
              <a:t> If there is no edge, print “pattern doesn’t exist in text” and return.</a:t>
            </a:r>
            <a:r>
              <a:rPr lang="en-IN" sz="2000" dirty="0"/>
              <a:t/>
            </a:r>
            <a:br>
              <a:rPr lang="en-IN" sz="2000" dirty="0"/>
            </a:br>
            <a:r>
              <a:rPr lang="en-IN" sz="2000" b="1" dirty="0"/>
              <a:t>2)</a:t>
            </a:r>
            <a:r>
              <a:rPr lang="en-IN" sz="2000" dirty="0"/>
              <a:t> If all characters of pattern have been processed, i.e., there is a path from root for characters of the given pattern, then print “Pattern found”.</a:t>
            </a:r>
            <a:endParaRPr lang="en-IN" sz="2000" dirty="0"/>
          </a:p>
        </p:txBody>
      </p:sp>
    </p:spTree>
    <p:custDataLst>
      <p:tags r:id="rId1"/>
    </p:custDataLst>
    <p:extLst>
      <p:ext uri="{BB962C8B-B14F-4D97-AF65-F5344CB8AC3E}">
        <p14:creationId xmlns:p14="http://schemas.microsoft.com/office/powerpoint/2010/main" val="416288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dirty="0" smtClean="0">
                <a:solidFill>
                  <a:schemeClr val="tx1">
                    <a:lumMod val="50000"/>
                    <a:lumOff val="50000"/>
                  </a:schemeClr>
                </a:solidFill>
                <a:latin typeface="+mj-lt"/>
                <a:cs typeface="Arial" pitchFamily="34" charset="0"/>
              </a:rPr>
              <a:t>Suffix Tree</a:t>
            </a:r>
            <a:endParaRPr lang="en-US" sz="4000" dirty="0">
              <a:solidFill>
                <a:schemeClr val="tx1">
                  <a:lumMod val="50000"/>
                  <a:lumOff val="50000"/>
                </a:schemeClr>
              </a:solidFill>
              <a:latin typeface="+mj-lt"/>
              <a:cs typeface="Arial" pitchFamily="34" charset="0"/>
            </a:endParaRPr>
          </a:p>
        </p:txBody>
      </p:sp>
      <p:sp>
        <p:nvSpPr>
          <p:cNvPr id="6" name="Rectangle 5"/>
          <p:cNvSpPr/>
          <p:nvPr/>
        </p:nvSpPr>
        <p:spPr>
          <a:xfrm>
            <a:off x="515471" y="1313345"/>
            <a:ext cx="7727576" cy="400110"/>
          </a:xfrm>
          <a:prstGeom prst="rect">
            <a:avLst/>
          </a:prstGeom>
        </p:spPr>
        <p:txBody>
          <a:bodyPr wrap="square">
            <a:spAutoFit/>
          </a:bodyPr>
          <a:lstStyle/>
          <a:p>
            <a:r>
              <a:rPr lang="en-IN" sz="2000" dirty="0" smtClean="0"/>
              <a:t>Example of a suffix tree for the string </a:t>
            </a:r>
            <a:r>
              <a:rPr lang="en-IN" sz="2000" dirty="0" smtClean="0"/>
              <a:t>BANANA :</a:t>
            </a:r>
            <a:endParaRPr lang="en-IN" sz="2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905" y="2114810"/>
            <a:ext cx="6699436" cy="3627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5241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44268"/>
            <a:ext cx="8291264" cy="1061829"/>
          </a:xfrm>
          <a:prstGeom prst="rect">
            <a:avLst/>
          </a:prstGeom>
          <a:noFill/>
        </p:spPr>
        <p:txBody>
          <a:bodyPr wrap="square" rtlCol="0">
            <a:spAutoFit/>
          </a:bodyPr>
          <a:lstStyle/>
          <a:p>
            <a:r>
              <a:rPr lang="en-IN" sz="2100" dirty="0" smtClean="0"/>
              <a:t>A suffix tree for two or more than two </a:t>
            </a:r>
            <a:r>
              <a:rPr lang="en-IN" sz="2100" dirty="0" smtClean="0"/>
              <a:t>strings is </a:t>
            </a:r>
            <a:r>
              <a:rPr lang="en-IN" sz="2100" dirty="0" smtClean="0"/>
              <a:t>called a </a:t>
            </a:r>
            <a:r>
              <a:rPr lang="en-IN" sz="2100" b="1" dirty="0" smtClean="0"/>
              <a:t>generalised suffix tree</a:t>
            </a:r>
            <a:r>
              <a:rPr lang="en-IN" sz="2100" dirty="0" smtClean="0"/>
              <a:t>.</a:t>
            </a:r>
          </a:p>
          <a:p>
            <a:r>
              <a:rPr lang="en-IN" sz="2100" dirty="0" smtClean="0"/>
              <a:t>We separate these strings by sentinel values like $, #, etc.</a:t>
            </a:r>
            <a:endParaRPr lang="en-IN" sz="2100" dirty="0"/>
          </a:p>
        </p:txBody>
      </p:sp>
      <p:sp>
        <p:nvSpPr>
          <p:cNvPr id="3" name="TextBox 2"/>
          <p:cNvSpPr txBox="1"/>
          <p:nvPr/>
        </p:nvSpPr>
        <p:spPr>
          <a:xfrm>
            <a:off x="1887147" y="331857"/>
            <a:ext cx="5001882" cy="707886"/>
          </a:xfrm>
          <a:prstGeom prst="rect">
            <a:avLst/>
          </a:prstGeom>
          <a:noFill/>
        </p:spPr>
        <p:txBody>
          <a:bodyPr wrap="none" rtlCol="0">
            <a:spAutoFit/>
          </a:bodyPr>
          <a:lstStyle/>
          <a:p>
            <a:r>
              <a:rPr lang="en-IN" sz="4000" dirty="0" smtClean="0"/>
              <a:t>Generalised suffix tree:</a:t>
            </a:r>
            <a:endParaRPr lang="en-IN" sz="4000" dirty="0"/>
          </a:p>
        </p:txBody>
      </p:sp>
      <p:sp>
        <p:nvSpPr>
          <p:cNvPr id="4" name="Rectangle 3"/>
          <p:cNvSpPr/>
          <p:nvPr/>
        </p:nvSpPr>
        <p:spPr>
          <a:xfrm>
            <a:off x="457200" y="2957969"/>
            <a:ext cx="8001000" cy="2677656"/>
          </a:xfrm>
          <a:prstGeom prst="rect">
            <a:avLst/>
          </a:prstGeom>
        </p:spPr>
        <p:txBody>
          <a:bodyPr wrap="square">
            <a:spAutoFit/>
          </a:bodyPr>
          <a:lstStyle/>
          <a:p>
            <a:pPr fontAlgn="base"/>
            <a:r>
              <a:rPr lang="en-IN" sz="2100" dirty="0"/>
              <a:t>Lets consider two strings X and Y for which we want to build generalized suffix tree. For this we will make a new string X#Y$ where # and $ both are terminal symbols (must be unique). Then we will build suffix tree for X#Y$ which will be the generalized suffix tree for X and Y. Same logic will apply for more than two strings (i.e. concatenate all strings using unique terminal symbols and then build suffix tree for concatenated string).</a:t>
            </a:r>
          </a:p>
          <a:p>
            <a:pPr fontAlgn="base"/>
            <a:r>
              <a:rPr lang="en-IN" sz="2100" dirty="0"/>
              <a:t>Lets say X = </a:t>
            </a:r>
            <a:r>
              <a:rPr lang="en-IN" sz="2100" dirty="0" smtClean="0"/>
              <a:t>‘</a:t>
            </a:r>
            <a:r>
              <a:rPr lang="en-IN" sz="2100" dirty="0" err="1" smtClean="0"/>
              <a:t>xabxa</a:t>
            </a:r>
            <a:r>
              <a:rPr lang="en-IN" sz="2100" dirty="0" smtClean="0"/>
              <a:t>’, </a:t>
            </a:r>
            <a:r>
              <a:rPr lang="en-IN" sz="2100" dirty="0"/>
              <a:t>and Y = </a:t>
            </a:r>
            <a:r>
              <a:rPr lang="en-IN" sz="2100" dirty="0" smtClean="0"/>
              <a:t>‘</a:t>
            </a:r>
            <a:r>
              <a:rPr lang="en-IN" sz="2100" dirty="0" err="1" smtClean="0"/>
              <a:t>babxba</a:t>
            </a:r>
            <a:r>
              <a:rPr lang="en-IN" sz="2100" dirty="0" smtClean="0"/>
              <a:t>’, </a:t>
            </a:r>
            <a:r>
              <a:rPr lang="en-IN" sz="2100" dirty="0"/>
              <a:t>then</a:t>
            </a:r>
            <a:br>
              <a:rPr lang="en-IN" sz="2100" dirty="0"/>
            </a:br>
            <a:r>
              <a:rPr lang="en-IN" sz="2100" dirty="0"/>
              <a:t>X#Y$ = </a:t>
            </a:r>
            <a:r>
              <a:rPr lang="en-IN" sz="2100" dirty="0" smtClean="0"/>
              <a:t>‘</a:t>
            </a:r>
            <a:r>
              <a:rPr lang="en-IN" sz="2100" dirty="0" err="1" smtClean="0"/>
              <a:t>xabxa#babxba</a:t>
            </a:r>
            <a:r>
              <a:rPr lang="en-IN" sz="2100" dirty="0" smtClean="0"/>
              <a:t>$’</a:t>
            </a:r>
            <a:endParaRPr lang="en-IN" sz="2100" dirty="0"/>
          </a:p>
        </p:txBody>
      </p:sp>
    </p:spTree>
    <p:extLst>
      <p:ext uri="{BB962C8B-B14F-4D97-AF65-F5344CB8AC3E}">
        <p14:creationId xmlns:p14="http://schemas.microsoft.com/office/powerpoint/2010/main" val="23663629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12"/>
</p:tagLst>
</file>

<file path=ppt/tags/tag6.xml><?xml version="1.0" encoding="utf-8"?>
<p:tagLst xmlns:a="http://schemas.openxmlformats.org/drawingml/2006/main" xmlns:r="http://schemas.openxmlformats.org/officeDocument/2006/relationships" xmlns:p="http://schemas.openxmlformats.org/presentationml/2006/main">
  <p:tag name="TIMING" val="|12"/>
</p:tagLst>
</file>

<file path=ppt/tags/tag7.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589</Words>
  <Application>Microsoft Office PowerPoint</Application>
  <PresentationFormat>On-screen Show (4:3)</PresentationFormat>
  <Paragraphs>91</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Introducing PowerPoint 2010</vt:lpstr>
      <vt:lpstr>LONGEST COMMON SUBSTRING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2017-04-05T13:45:37Z</dcterms:created>
  <dcterms:modified xsi:type="dcterms:W3CDTF">2017-04-05T17:17:14Z</dcterms:modified>
</cp:coreProperties>
</file>