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2340112e4_0_2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2340112e4_0_2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2340112e4_0_2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2340112e4_0_2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2340112e4_0_2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2340112e4_0_2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2340112e4_0_2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2340112e4_0_2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2340112e4_0_2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2340112e4_0_2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2340112e4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2340112e4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2340112e4_0_2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2340112e4_0_2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2340112e4_0_2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2340112e4_0_2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2340112e4_0_2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2340112e4_0_2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2340112e4_0_2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2340112e4_0_2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2340112e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2340112e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2340112e4_0_2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2340112e4_0_2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2340112e4_0_2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2340112e4_0_2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2340112e4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2340112e4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2340112e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2340112e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2340112e4_0_2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2340112e4_0_2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2340112e4_0_2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2340112e4_0_2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2340112e4_0_2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2340112e4_0_2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2340112e4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2340112e4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2340112e4_0_2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2340112e4_0_2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0" name="Shape 60"/>
        <p:cNvGrpSpPr/>
        <p:nvPr/>
      </p:nvGrpSpPr>
      <p:grpSpPr>
        <a:xfrm>
          <a:off x="0" y="0"/>
          <a:ext cx="0" cy="0"/>
          <a:chOff x="0" y="0"/>
          <a:chExt cx="0" cy="0"/>
        </a:xfrm>
      </p:grpSpPr>
      <p:sp>
        <p:nvSpPr>
          <p:cNvPr id="61" name="Google Shape;6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71" name="Google Shape;71;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72" name="Google Shape;7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ctrTitle"/>
          </p:nvPr>
        </p:nvSpPr>
        <p:spPr>
          <a:xfrm>
            <a:off x="446400" y="147525"/>
            <a:ext cx="7679100" cy="69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 Implementation</a:t>
            </a:r>
            <a:endParaRPr/>
          </a:p>
        </p:txBody>
      </p:sp>
      <p:sp>
        <p:nvSpPr>
          <p:cNvPr id="78" name="Google Shape;78;p14"/>
          <p:cNvSpPr txBox="1"/>
          <p:nvPr>
            <p:ph idx="1" type="subTitle"/>
          </p:nvPr>
        </p:nvSpPr>
        <p:spPr>
          <a:xfrm>
            <a:off x="593950" y="904200"/>
            <a:ext cx="7909200" cy="343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Computational Efficiency of a DEM Code is Crucial.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simulating a soft sphere dynamic characteristics are numerically estimated by an iterative time integration of equation of motion for each individual particle.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Developing a general purpose DEM code for granular flow requires a framework for the explicit time integration of equations of motion. This framework requires us to choose a small enough time step for which a  disturbance wave propagates a distance not farther than the distance between centers of contacting particles.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Simulation of large scale systems and performing tasks such as contact search, integration etc requires large </a:t>
            </a:r>
            <a:r>
              <a:rPr lang="en"/>
              <a:t>time</a:t>
            </a:r>
            <a:r>
              <a:rPr lang="en"/>
              <a:t> complexity and hence needs new algorithms to be optimized.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NBS Mask: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If we consider (0,0) as the coordinate of the target cell in 2D space, the NBS mask includes the following cells.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(-1,0), (-1,-1), (0,-1), (1,-1)</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Similarly if we consider (0,0,0) as the coordinates of the </a:t>
            </a:r>
            <a:r>
              <a:rPr lang="en" sz="1400"/>
              <a:t>target</a:t>
            </a:r>
            <a:r>
              <a:rPr lang="en" sz="1400"/>
              <a:t> cell in 3D space, the NBS mask includes the following cells: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(0,0,-1), (-1,0,-1), (-1,0,0), (-1,0,1), (0,-1,-1), (0,-1,0), (0,-1,1), (-1,-1,-1), (-1,-1,0), (-1,-1,1), (1,-1,-1), (1,-1,0), (1,-1,1)</a:t>
            </a:r>
            <a:endParaRPr sz="1400"/>
          </a:p>
        </p:txBody>
      </p:sp>
      <p:sp>
        <p:nvSpPr>
          <p:cNvPr id="139" name="Google Shape;139;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4869200" y="1988600"/>
            <a:ext cx="3560286" cy="182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for NBS :</a:t>
            </a:r>
            <a:endParaRPr/>
          </a:p>
          <a:p>
            <a:pPr indent="0" lvl="0" marL="0" rtl="0" algn="l">
              <a:spcBef>
                <a:spcPts val="0"/>
              </a:spcBef>
              <a:spcAft>
                <a:spcPts val="0"/>
              </a:spcAft>
              <a:buNone/>
            </a:pPr>
            <a:r>
              <a:t/>
            </a:r>
            <a:endParaRPr sz="2900"/>
          </a:p>
          <a:p>
            <a:pPr indent="0" lvl="0" marL="0" rtl="0" algn="l">
              <a:spcBef>
                <a:spcPts val="0"/>
              </a:spcBef>
              <a:spcAft>
                <a:spcPts val="0"/>
              </a:spcAft>
              <a:buNone/>
            </a:pPr>
            <a:r>
              <a:rPr lang="en" sz="1300"/>
              <a:t>The main algorithm of NBS is divided into 3 different parts:</a:t>
            </a:r>
            <a:endParaRPr sz="1300"/>
          </a:p>
          <a:p>
            <a:pPr indent="0" lvl="0" marL="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Discretizing the coordinates of spheres (bounding boxes)</a:t>
            </a:r>
            <a:endParaRPr sz="1300"/>
          </a:p>
          <a:p>
            <a:pPr indent="-302895" lvl="0" marL="457200" rtl="0" algn="l">
              <a:spcBef>
                <a:spcPts val="0"/>
              </a:spcBef>
              <a:spcAft>
                <a:spcPts val="0"/>
              </a:spcAft>
              <a:buSzPct val="100000"/>
              <a:buAutoNum type="arabicPeriod"/>
            </a:pPr>
            <a:r>
              <a:rPr lang="en" sz="1300"/>
              <a:t>Loop for creating the Linked List</a:t>
            </a:r>
            <a:endParaRPr sz="1300"/>
          </a:p>
          <a:p>
            <a:pPr indent="-302895" lvl="0" marL="457200" rtl="0" algn="l">
              <a:spcBef>
                <a:spcPts val="0"/>
              </a:spcBef>
              <a:spcAft>
                <a:spcPts val="0"/>
              </a:spcAft>
              <a:buSzPct val="100000"/>
              <a:buAutoNum type="arabicPeriod"/>
            </a:pPr>
            <a:r>
              <a:rPr lang="en" sz="1300"/>
              <a:t>Loop for performing Broad Search and Fine Search in NBS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200"/>
          </a:p>
        </p:txBody>
      </p:sp>
      <p:sp>
        <p:nvSpPr>
          <p:cNvPr id="146" name="Google Shape;146;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Time Complexity for the NBS Algorithm:</a:t>
            </a:r>
            <a:endParaRPr/>
          </a:p>
          <a:p>
            <a:pPr indent="0" lvl="0" marL="0" rtl="0" algn="l">
              <a:spcBef>
                <a:spcPts val="1200"/>
              </a:spcBef>
              <a:spcAft>
                <a:spcPts val="0"/>
              </a:spcAft>
              <a:buNone/>
            </a:pPr>
            <a:r>
              <a:rPr lang="en"/>
              <a:t>O(N) where N is the Number of particles.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Space Complexity for the NBS Algorithm:</a:t>
            </a:r>
            <a:endParaRPr/>
          </a:p>
          <a:p>
            <a:pPr indent="0" lvl="0" marL="0" rtl="0" algn="l">
              <a:spcBef>
                <a:spcPts val="1200"/>
              </a:spcBef>
              <a:spcAft>
                <a:spcPts val="0"/>
              </a:spcAft>
              <a:buNone/>
            </a:pPr>
            <a:r>
              <a:rPr lang="en"/>
              <a:t>RAM space consumed is proportional to </a:t>
            </a:r>
            <a:endParaRPr/>
          </a:p>
          <a:p>
            <a:pPr indent="0" lvl="0" marL="0" rtl="0" algn="l">
              <a:spcBef>
                <a:spcPts val="1200"/>
              </a:spcBef>
              <a:spcAft>
                <a:spcPts val="0"/>
              </a:spcAft>
              <a:buNone/>
            </a:pPr>
            <a:r>
              <a:rPr lang="en"/>
              <a:t>(nx x ny x nz)+N which is a cubic function of the simulation domain size.</a:t>
            </a:r>
            <a:endParaRPr/>
          </a:p>
          <a:p>
            <a:pPr indent="0" lvl="0" marL="0" rtl="0" algn="l">
              <a:spcBef>
                <a:spcPts val="1200"/>
              </a:spcBef>
              <a:spcAft>
                <a:spcPts val="0"/>
              </a:spcAft>
              <a:buNone/>
            </a:pPr>
            <a:r>
              <a:rPr lang="en"/>
              <a:t>For a small system with dense packing where the number of particles is comparable to the number of cells, this RAM requirement is not problematic.</a:t>
            </a:r>
            <a:endParaRPr/>
          </a:p>
          <a:p>
            <a:pPr indent="0" lvl="0" marL="0" rtl="0" algn="l">
              <a:spcBef>
                <a:spcPts val="1200"/>
              </a:spcBef>
              <a:spcAft>
                <a:spcPts val="1200"/>
              </a:spcAft>
              <a:buNone/>
            </a:pPr>
            <a:r>
              <a:rPr lang="en"/>
              <a:t>However for a large system with loose packing where the number of particles is </a:t>
            </a:r>
            <a:r>
              <a:rPr lang="en"/>
              <a:t>significantly</a:t>
            </a:r>
            <a:r>
              <a:rPr lang="en"/>
              <a:t> smaller than the number of cells, the RAM allocation can be very </a:t>
            </a:r>
            <a:r>
              <a:rPr lang="en"/>
              <a:t>high</a:t>
            </a:r>
            <a:r>
              <a:rPr lang="en"/>
              <a:t> and much of the RAM space remains useless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NBS-Munjiza Contact Search Algorithm:</a:t>
            </a:r>
            <a:endParaRPr sz="2500"/>
          </a:p>
          <a:p>
            <a:pPr indent="0" lvl="0" marL="0" rtl="0" algn="l">
              <a:spcBef>
                <a:spcPts val="0"/>
              </a:spcBef>
              <a:spcAft>
                <a:spcPts val="0"/>
              </a:spcAft>
              <a:buNone/>
            </a:pPr>
            <a:r>
              <a:t/>
            </a:r>
            <a:endParaRPr sz="2300"/>
          </a:p>
          <a:p>
            <a:pPr indent="0" lvl="0" marL="0" rtl="0" algn="l">
              <a:spcBef>
                <a:spcPts val="0"/>
              </a:spcBef>
              <a:spcAft>
                <a:spcPts val="0"/>
              </a:spcAft>
              <a:buNone/>
            </a:pPr>
            <a:r>
              <a:rPr lang="en" sz="1300"/>
              <a:t>The Munjiza Algorithm is similar to the original NBS algorithm except the way particles are mapped onto cells. </a:t>
            </a:r>
            <a:endParaRPr sz="1300"/>
          </a:p>
        </p:txBody>
      </p:sp>
      <p:sp>
        <p:nvSpPr>
          <p:cNvPr id="152" name="Google Shape;152;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Spheres are first mapped onto rows of cells (Y-axis). This operation forms linked lists </a:t>
            </a:r>
            <a:r>
              <a:rPr lang="en"/>
              <a:t>called Y-lists. It contains ‘ny’ linked lists and each list belongs to a row.</a:t>
            </a:r>
            <a:endParaRPr/>
          </a:p>
          <a:p>
            <a:pPr indent="0" lvl="0" marL="0" rtl="0" algn="l">
              <a:spcBef>
                <a:spcPts val="1200"/>
              </a:spcBef>
              <a:spcAft>
                <a:spcPts val="0"/>
              </a:spcAft>
              <a:buNone/>
            </a:pPr>
            <a:r>
              <a:rPr lang="en"/>
              <a:t>The Y-lists are constructed by 2 One-Dimensional Arrays called ‘ HeadY’ and ‘NextY’ of size ‘ny’ and ‘N’ respectively as shown in the figure alongside.</a:t>
            </a:r>
            <a:endParaRPr/>
          </a:p>
          <a:p>
            <a:pPr indent="0" lvl="0" marL="0" rtl="0" algn="l">
              <a:spcBef>
                <a:spcPts val="1200"/>
              </a:spcBef>
              <a:spcAft>
                <a:spcPts val="0"/>
              </a:spcAft>
              <a:buNone/>
            </a:pPr>
            <a:r>
              <a:rPr lang="en"/>
              <a:t>To this point, spheres are mapped onto rows. To access all spheres in the cell (ix,iy), it is necessary to construct linked list of all spheres in the row iy.</a:t>
            </a:r>
            <a:endParaRPr/>
          </a:p>
          <a:p>
            <a:pPr indent="0" lvl="0" marL="0" rtl="0" algn="l">
              <a:spcBef>
                <a:spcPts val="1200"/>
              </a:spcBef>
              <a:spcAft>
                <a:spcPts val="0"/>
              </a:spcAft>
              <a:buNone/>
            </a:pPr>
            <a:r>
              <a:rPr lang="en"/>
              <a:t>	These lists are called X-lists and are constructed according to the integer x-coordinate of sphere in a similar way to what what was described for Y-lists.</a:t>
            </a:r>
            <a:endParaRPr/>
          </a:p>
          <a:p>
            <a:pPr indent="0" lvl="0" marL="0" rtl="0" algn="l">
              <a:spcBef>
                <a:spcPts val="1200"/>
              </a:spcBef>
              <a:spcAft>
                <a:spcPts val="1200"/>
              </a:spcAft>
              <a:buNone/>
            </a:pPr>
            <a:r>
              <a:t/>
            </a:r>
            <a:endParaRPr/>
          </a:p>
        </p:txBody>
      </p:sp>
      <p:pic>
        <p:nvPicPr>
          <p:cNvPr id="153" name="Google Shape;153;p25"/>
          <p:cNvPicPr preferRelativeResize="0"/>
          <p:nvPr/>
        </p:nvPicPr>
        <p:blipFill>
          <a:blip r:embed="rId3">
            <a:alphaModFix/>
          </a:blip>
          <a:stretch>
            <a:fillRect/>
          </a:stretch>
        </p:blipFill>
        <p:spPr>
          <a:xfrm>
            <a:off x="152400" y="2571750"/>
            <a:ext cx="3847810" cy="2419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25" y="500925"/>
            <a:ext cx="3706500" cy="13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NBS Munjiza</a:t>
            </a:r>
            <a:endParaRPr/>
          </a:p>
        </p:txBody>
      </p:sp>
      <p:sp>
        <p:nvSpPr>
          <p:cNvPr id="159" name="Google Shape;159;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6"/>
          <p:cNvPicPr preferRelativeResize="0"/>
          <p:nvPr/>
        </p:nvPicPr>
        <p:blipFill>
          <a:blip r:embed="rId3">
            <a:alphaModFix/>
          </a:blip>
          <a:stretch>
            <a:fillRect/>
          </a:stretch>
        </p:blipFill>
        <p:spPr>
          <a:xfrm>
            <a:off x="4644675" y="2571756"/>
            <a:ext cx="4166400" cy="2384369"/>
          </a:xfrm>
          <a:prstGeom prst="rect">
            <a:avLst/>
          </a:prstGeom>
          <a:noFill/>
          <a:ln>
            <a:noFill/>
          </a:ln>
        </p:spPr>
      </p:pic>
      <p:pic>
        <p:nvPicPr>
          <p:cNvPr id="161" name="Google Shape;161;p26"/>
          <p:cNvPicPr preferRelativeResize="0"/>
          <p:nvPr/>
        </p:nvPicPr>
        <p:blipFill>
          <a:blip r:embed="rId4">
            <a:alphaModFix/>
          </a:blip>
          <a:stretch>
            <a:fillRect/>
          </a:stretch>
        </p:blipFill>
        <p:spPr>
          <a:xfrm>
            <a:off x="4685501" y="-4"/>
            <a:ext cx="3853550" cy="2224254"/>
          </a:xfrm>
          <a:prstGeom prst="rect">
            <a:avLst/>
          </a:prstGeom>
          <a:noFill/>
          <a:ln>
            <a:noFill/>
          </a:ln>
        </p:spPr>
      </p:pic>
      <p:pic>
        <p:nvPicPr>
          <p:cNvPr id="162" name="Google Shape;162;p26"/>
          <p:cNvPicPr preferRelativeResize="0"/>
          <p:nvPr/>
        </p:nvPicPr>
        <p:blipFill>
          <a:blip r:embed="rId5">
            <a:alphaModFix/>
          </a:blip>
          <a:stretch>
            <a:fillRect/>
          </a:stretch>
        </p:blipFill>
        <p:spPr>
          <a:xfrm>
            <a:off x="7" y="2395447"/>
            <a:ext cx="4378074" cy="27369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25" y="500925"/>
            <a:ext cx="3706500" cy="102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Hierarchical</a:t>
            </a:r>
            <a:r>
              <a:rPr lang="en" sz="2600"/>
              <a:t> Contact Search Algorithms:</a:t>
            </a:r>
            <a:endParaRPr sz="2600"/>
          </a:p>
          <a:p>
            <a:pPr indent="0" lvl="0" marL="0" rtl="0" algn="l">
              <a:spcBef>
                <a:spcPts val="0"/>
              </a:spcBef>
              <a:spcAft>
                <a:spcPts val="0"/>
              </a:spcAft>
              <a:buNone/>
            </a:pPr>
            <a:r>
              <a:t/>
            </a:r>
            <a:endParaRPr sz="1600"/>
          </a:p>
        </p:txBody>
      </p:sp>
      <p:sp>
        <p:nvSpPr>
          <p:cNvPr id="168" name="Google Shape;168;p27"/>
          <p:cNvSpPr txBox="1"/>
          <p:nvPr>
            <p:ph idx="1" type="body"/>
          </p:nvPr>
        </p:nvSpPr>
        <p:spPr>
          <a:xfrm>
            <a:off x="4288300" y="0"/>
            <a:ext cx="4522800" cy="5143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accent1"/>
              </a:solidFill>
            </a:endParaRPr>
          </a:p>
          <a:p>
            <a:pPr indent="0" lvl="0" marL="0" rtl="0" algn="l">
              <a:spcBef>
                <a:spcPts val="1200"/>
              </a:spcBef>
              <a:spcAft>
                <a:spcPts val="0"/>
              </a:spcAft>
              <a:buNone/>
            </a:pPr>
            <a:r>
              <a:t/>
            </a:r>
            <a:endParaRPr>
              <a:solidFill>
                <a:schemeClr val="accent1"/>
              </a:solidFill>
            </a:endParaRPr>
          </a:p>
          <a:p>
            <a:pPr indent="-311150" lvl="0" marL="457200" rtl="0" algn="l">
              <a:spcBef>
                <a:spcPts val="1200"/>
              </a:spcBef>
              <a:spcAft>
                <a:spcPts val="0"/>
              </a:spcAft>
              <a:buClr>
                <a:schemeClr val="accent1"/>
              </a:buClr>
              <a:buSzPts val="1300"/>
              <a:buAutoNum type="arabicPeriod"/>
            </a:pPr>
            <a:r>
              <a:rPr lang="en">
                <a:solidFill>
                  <a:schemeClr val="accent1"/>
                </a:solidFill>
              </a:rPr>
              <a:t>The basic cell-based algorithms are robust, scalable to large simulations and at the same time easy to implement.</a:t>
            </a:r>
            <a:endParaRPr>
              <a:solidFill>
                <a:schemeClr val="accent1"/>
              </a:solidFill>
            </a:endParaRPr>
          </a:p>
          <a:p>
            <a:pPr indent="-311150" lvl="0" marL="457200" rtl="0" algn="l">
              <a:spcBef>
                <a:spcPts val="0"/>
              </a:spcBef>
              <a:spcAft>
                <a:spcPts val="0"/>
              </a:spcAft>
              <a:buClr>
                <a:schemeClr val="accent1"/>
              </a:buClr>
              <a:buSzPts val="1300"/>
              <a:buAutoNum type="arabicPeriod"/>
            </a:pPr>
            <a:r>
              <a:rPr lang="en">
                <a:solidFill>
                  <a:schemeClr val="accent1"/>
                </a:solidFill>
              </a:rPr>
              <a:t>The drawback of these algorithms is that they use cells with a fixed size.</a:t>
            </a:r>
            <a:endParaRPr>
              <a:solidFill>
                <a:schemeClr val="accent1"/>
              </a:solidFill>
            </a:endParaRPr>
          </a:p>
          <a:p>
            <a:pPr indent="-311150" lvl="0" marL="457200" rtl="0" algn="l">
              <a:spcBef>
                <a:spcPts val="0"/>
              </a:spcBef>
              <a:spcAft>
                <a:spcPts val="0"/>
              </a:spcAft>
              <a:buClr>
                <a:schemeClr val="accent1"/>
              </a:buClr>
              <a:buSzPts val="1300"/>
              <a:buAutoNum type="arabicPeriod"/>
            </a:pPr>
            <a:r>
              <a:rPr lang="en">
                <a:solidFill>
                  <a:schemeClr val="accent1"/>
                </a:solidFill>
              </a:rPr>
              <a:t>This is a disadvantage when system contains spheres with a wide size distribution are used. The cell size should be large enough to keep the largest largest sphere inside. However at the same time more small spheres can be found in each cell and the average number of spheres in each row cell increases.</a:t>
            </a:r>
            <a:endParaRPr>
              <a:solidFill>
                <a:schemeClr val="accent1"/>
              </a:solidFill>
            </a:endParaRPr>
          </a:p>
          <a:p>
            <a:pPr indent="-311150" lvl="0" marL="457200" rtl="0" algn="l">
              <a:spcBef>
                <a:spcPts val="0"/>
              </a:spcBef>
              <a:spcAft>
                <a:spcPts val="0"/>
              </a:spcAft>
              <a:buClr>
                <a:schemeClr val="accent1"/>
              </a:buClr>
              <a:buSzPts val="1300"/>
              <a:buAutoNum type="arabicPeriod"/>
            </a:pPr>
            <a:r>
              <a:rPr lang="en">
                <a:solidFill>
                  <a:schemeClr val="accent1"/>
                </a:solidFill>
              </a:rPr>
              <a:t>Hierarchical Search algorithm can be used in conjunction with NBS or NBS-Munjiza algorithms to generalize them for multisized systems.</a:t>
            </a:r>
            <a:endParaRPr>
              <a:solidFill>
                <a:schemeClr val="accent1"/>
              </a:solidFill>
            </a:endParaRPr>
          </a:p>
        </p:txBody>
      </p:sp>
      <p:pic>
        <p:nvPicPr>
          <p:cNvPr id="169" name="Google Shape;169;p27"/>
          <p:cNvPicPr preferRelativeResize="0"/>
          <p:nvPr/>
        </p:nvPicPr>
        <p:blipFill>
          <a:blip r:embed="rId3">
            <a:alphaModFix/>
          </a:blip>
          <a:stretch>
            <a:fillRect/>
          </a:stretch>
        </p:blipFill>
        <p:spPr>
          <a:xfrm>
            <a:off x="58063" y="1628000"/>
            <a:ext cx="4213825" cy="247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24475" y="148225"/>
            <a:ext cx="3559500" cy="1373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Sort and Tree based Contact Search Methods</a:t>
            </a:r>
            <a:endParaRPr/>
          </a:p>
        </p:txBody>
      </p:sp>
      <p:sp>
        <p:nvSpPr>
          <p:cNvPr id="175" name="Google Shape;175;p28"/>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 and Tree based algorithms are a bit advanced Methods which use the Sorting algorithms and the Tree Data Structure. The  Time Complexity of these algorithms is usually O(NLogN) while the space complexity is 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Fine Search for Spherical Particles</a:t>
            </a:r>
            <a:endParaRPr sz="2600"/>
          </a:p>
        </p:txBody>
      </p:sp>
      <p:sp>
        <p:nvSpPr>
          <p:cNvPr id="181" name="Google Shape;181;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the broad search phase, all pair‐wise contact candidates (potential contact pairs) are obtained. A contact candidate is a pair of particles that may have an overlap between bounding spheres. The overlap of bounding spheres i and j is simply calculated as: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Bounding spheres with positive overlap are in contact. For spherical particles, the bounding sphere exactly fits the particle surface. Therefore, no further calculation is required for finding the exact overlap between spherical particles.</a:t>
            </a:r>
            <a:endParaRPr/>
          </a:p>
          <a:p>
            <a:pPr indent="0" lvl="0" marL="0" rtl="0" algn="l">
              <a:spcBef>
                <a:spcPts val="1200"/>
              </a:spcBef>
              <a:spcAft>
                <a:spcPts val="1200"/>
              </a:spcAft>
              <a:buNone/>
            </a:pPr>
            <a:r>
              <a:rPr lang="en"/>
              <a:t>		</a:t>
            </a:r>
            <a:endParaRPr/>
          </a:p>
        </p:txBody>
      </p:sp>
      <p:pic>
        <p:nvPicPr>
          <p:cNvPr id="182" name="Google Shape;182;p29"/>
          <p:cNvPicPr preferRelativeResize="0"/>
          <p:nvPr/>
        </p:nvPicPr>
        <p:blipFill>
          <a:blip r:embed="rId3">
            <a:alphaModFix/>
          </a:blip>
          <a:stretch>
            <a:fillRect/>
          </a:stretch>
        </p:blipFill>
        <p:spPr>
          <a:xfrm>
            <a:off x="5605975" y="1763450"/>
            <a:ext cx="2243800" cy="647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25" y="500925"/>
            <a:ext cx="3956100" cy="42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Order Integration Methods</a:t>
            </a:r>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155"/>
              <a:t>In the framework of the DEM, a large set of coupled ordinary differential equations should be solved over time to obtain the dynamic behavior of the granular flow. The following equations describe translational and rotational motions for a spherical particle (motion with six degrees of freedom in three dimensions):</a:t>
            </a:r>
            <a:endParaRPr sz="1155"/>
          </a:p>
          <a:p>
            <a:pPr indent="0" lvl="0" marL="0" rtl="0" algn="l">
              <a:spcBef>
                <a:spcPts val="0"/>
              </a:spcBef>
              <a:spcAft>
                <a:spcPts val="0"/>
              </a:spcAft>
              <a:buNone/>
            </a:pPr>
            <a:r>
              <a:t/>
            </a:r>
            <a:endParaRPr sz="1155"/>
          </a:p>
        </p:txBody>
      </p:sp>
      <p:sp>
        <p:nvSpPr>
          <p:cNvPr id="188" name="Google Shape;188;p30"/>
          <p:cNvSpPr txBox="1"/>
          <p:nvPr>
            <p:ph idx="1" type="body"/>
          </p:nvPr>
        </p:nvSpPr>
        <p:spPr>
          <a:xfrm>
            <a:off x="4644675" y="149000"/>
            <a:ext cx="4166400" cy="44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For a system containing N discrete particles in 3D space, 6N coupled ordinary differential equations should be solved. It is evident that a numerical solution is the only choice here.</a:t>
            </a:r>
            <a:endParaRPr sz="1000"/>
          </a:p>
          <a:p>
            <a:pPr indent="0" lvl="0" marL="0" rtl="0" algn="l">
              <a:spcBef>
                <a:spcPts val="1200"/>
              </a:spcBef>
              <a:spcAft>
                <a:spcPts val="1200"/>
              </a:spcAft>
              <a:buNone/>
            </a:pPr>
            <a:r>
              <a:t/>
            </a:r>
            <a:endParaRPr sz="1000"/>
          </a:p>
        </p:txBody>
      </p:sp>
      <p:pic>
        <p:nvPicPr>
          <p:cNvPr id="189" name="Google Shape;189;p30"/>
          <p:cNvPicPr preferRelativeResize="0"/>
          <p:nvPr/>
        </p:nvPicPr>
        <p:blipFill>
          <a:blip r:embed="rId3">
            <a:alphaModFix/>
          </a:blip>
          <a:stretch>
            <a:fillRect/>
          </a:stretch>
        </p:blipFill>
        <p:spPr>
          <a:xfrm>
            <a:off x="870345" y="3014300"/>
            <a:ext cx="2663425" cy="1585225"/>
          </a:xfrm>
          <a:prstGeom prst="rect">
            <a:avLst/>
          </a:prstGeom>
          <a:noFill/>
          <a:ln>
            <a:noFill/>
          </a:ln>
        </p:spPr>
      </p:pic>
      <p:pic>
        <p:nvPicPr>
          <p:cNvPr id="190" name="Google Shape;190;p30"/>
          <p:cNvPicPr preferRelativeResize="0"/>
          <p:nvPr/>
        </p:nvPicPr>
        <p:blipFill>
          <a:blip r:embed="rId4">
            <a:alphaModFix/>
          </a:blip>
          <a:stretch>
            <a:fillRect/>
          </a:stretch>
        </p:blipFill>
        <p:spPr>
          <a:xfrm>
            <a:off x="4450237" y="904200"/>
            <a:ext cx="4555276" cy="381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155125" y="159200"/>
            <a:ext cx="4102500" cy="48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of Integration Methods:</a:t>
            </a:r>
            <a:endParaRPr sz="2600"/>
          </a:p>
          <a:p>
            <a:pPr indent="0" lvl="0" marL="0" rtl="0" algn="l">
              <a:spcBef>
                <a:spcPts val="0"/>
              </a:spcBef>
              <a:spcAft>
                <a:spcPts val="0"/>
              </a:spcAft>
              <a:buNone/>
            </a:pPr>
            <a:r>
              <a:rPr lang="en" sz="1400"/>
              <a:t>A robust numerical integration method should ideally produce accurate results with the minimum usage of the computational resources.</a:t>
            </a:r>
            <a:endParaRPr sz="1400"/>
          </a:p>
          <a:p>
            <a:pPr indent="0" lvl="0" marL="0" rtl="0" algn="l">
              <a:spcBef>
                <a:spcPts val="0"/>
              </a:spcBef>
              <a:spcAft>
                <a:spcPts val="0"/>
              </a:spcAft>
              <a:buNone/>
            </a:pPr>
            <a:r>
              <a:t/>
            </a:r>
            <a:endParaRPr sz="1400"/>
          </a:p>
          <a:p>
            <a:pPr indent="-304800" lvl="0" marL="457200" rtl="0" algn="l">
              <a:spcBef>
                <a:spcPts val="0"/>
              </a:spcBef>
              <a:spcAft>
                <a:spcPts val="0"/>
              </a:spcAft>
              <a:buSzPts val="1200"/>
              <a:buAutoNum type="arabicPeriod"/>
            </a:pPr>
            <a:r>
              <a:rPr lang="en" sz="1200"/>
              <a:t>Accuracy:</a:t>
            </a:r>
            <a:endParaRPr sz="1200"/>
          </a:p>
          <a:p>
            <a:pPr indent="0" lvl="0" marL="457200" rtl="0" algn="l">
              <a:spcBef>
                <a:spcPts val="0"/>
              </a:spcBef>
              <a:spcAft>
                <a:spcPts val="0"/>
              </a:spcAft>
              <a:buNone/>
            </a:pPr>
            <a:r>
              <a:rPr lang="en" sz="1200"/>
              <a:t>High Accuracy is a must for an integration method.</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t>Time step resolution(alpha) = </a:t>
            </a:r>
            <a:endParaRPr sz="1200"/>
          </a:p>
          <a:p>
            <a:pPr indent="0" lvl="0" marL="457200" rtl="0" algn="l">
              <a:spcBef>
                <a:spcPts val="0"/>
              </a:spcBef>
              <a:spcAft>
                <a:spcPts val="0"/>
              </a:spcAft>
              <a:buNone/>
            </a:pPr>
            <a:r>
              <a:rPr lang="en" sz="1200"/>
              <a:t>Time of collision/Time step</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t>For  alpha&gt;300 all the integration methods give accurate results.</a:t>
            </a:r>
            <a:endParaRPr sz="1200"/>
          </a:p>
        </p:txBody>
      </p:sp>
      <p:sp>
        <p:nvSpPr>
          <p:cNvPr id="196" name="Google Shape;196;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Computational Efficiency:</a:t>
            </a:r>
            <a:endParaRPr/>
          </a:p>
          <a:p>
            <a:pPr indent="0" lvl="0" marL="0" rtl="0" algn="l">
              <a:spcBef>
                <a:spcPts val="1200"/>
              </a:spcBef>
              <a:spcAft>
                <a:spcPts val="0"/>
              </a:spcAft>
              <a:buNone/>
            </a:pPr>
            <a:r>
              <a:rPr lang="en"/>
              <a:t>Complex and accurate integration methods require ample RAM and CPU operations:</a:t>
            </a:r>
            <a:endParaRPr/>
          </a:p>
          <a:p>
            <a:pPr indent="0" lvl="0" marL="0" rtl="0" algn="l">
              <a:spcBef>
                <a:spcPts val="1200"/>
              </a:spcBef>
              <a:spcAft>
                <a:spcPts val="0"/>
              </a:spcAft>
              <a:buNone/>
            </a:pPr>
            <a:r>
              <a:rPr lang="en"/>
              <a:t>I. Computations associated with recalculation of forces acting  on a particle. Recalculation of forces includes steps like contact force detection and calculating contact forces between all contacting pairs.</a:t>
            </a:r>
            <a:endParaRPr/>
          </a:p>
          <a:p>
            <a:pPr indent="0" lvl="0" marL="0" rtl="0" algn="l">
              <a:spcBef>
                <a:spcPts val="1200"/>
              </a:spcBef>
              <a:spcAft>
                <a:spcPts val="0"/>
              </a:spcAft>
              <a:buNone/>
            </a:pPr>
            <a:r>
              <a:rPr lang="en"/>
              <a:t>II. </a:t>
            </a:r>
            <a:r>
              <a:rPr lang="en"/>
              <a:t>Computation</a:t>
            </a:r>
            <a:r>
              <a:rPr lang="en"/>
              <a:t> associated with performing a predictor step in case of predictor-corrector methods.</a:t>
            </a:r>
            <a:endParaRPr/>
          </a:p>
          <a:p>
            <a:pPr indent="0" lvl="0" marL="0" rtl="0" algn="l">
              <a:spcBef>
                <a:spcPts val="1200"/>
              </a:spcBef>
              <a:spcAft>
                <a:spcPts val="1200"/>
              </a:spcAft>
              <a:buNone/>
            </a:pPr>
            <a:r>
              <a:rPr lang="en"/>
              <a:t>III. Computations associated with calculating parameters that appear in the integration expression like bn in TY3.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Parallelization:</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sz="1600"/>
              <a:t>Data Parallelization</a:t>
            </a:r>
            <a:endParaRPr sz="1600"/>
          </a:p>
          <a:p>
            <a:pPr indent="-330200" lvl="0" marL="457200" rtl="0" algn="l">
              <a:spcBef>
                <a:spcPts val="0"/>
              </a:spcBef>
              <a:spcAft>
                <a:spcPts val="0"/>
              </a:spcAft>
              <a:buSzPts val="1600"/>
              <a:buAutoNum type="arabicPeriod"/>
            </a:pPr>
            <a:r>
              <a:rPr lang="en" sz="1600"/>
              <a:t>Task Parallelization</a:t>
            </a:r>
            <a:endParaRPr sz="1600"/>
          </a:p>
        </p:txBody>
      </p:sp>
      <p:sp>
        <p:nvSpPr>
          <p:cNvPr id="202" name="Google Shape;202;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Data Parallelization involves doing the same task on different sets of data which is shared between processing elements (Processors/Threads). This can be done on Modern Processors which are capable of pipelining on GPUs.</a:t>
            </a:r>
            <a:endParaRPr/>
          </a:p>
          <a:p>
            <a:pPr indent="457200" lvl="0" marL="0" rtl="0" algn="l">
              <a:spcBef>
                <a:spcPts val="1200"/>
              </a:spcBef>
              <a:spcAft>
                <a:spcPts val="0"/>
              </a:spcAft>
              <a:buNone/>
            </a:pPr>
            <a:r>
              <a:rPr lang="en"/>
              <a:t>Task Parallelization is doing the same or different data on each processor simultaneously. The processing </a:t>
            </a:r>
            <a:r>
              <a:rPr lang="en"/>
              <a:t>elements</a:t>
            </a:r>
            <a:r>
              <a:rPr lang="en"/>
              <a:t> communicate with one another by special function through exchanging data and signals.</a:t>
            </a:r>
            <a:endParaRPr/>
          </a:p>
          <a:p>
            <a:pPr indent="0" lvl="0" marL="0" rtl="0" algn="l">
              <a:spcBef>
                <a:spcPts val="1200"/>
              </a:spcBef>
              <a:spcAft>
                <a:spcPts val="0"/>
              </a:spcAft>
              <a:buNone/>
            </a:pPr>
            <a:r>
              <a:rPr lang="en"/>
              <a:t>	It should be noted that parallelization of a real problem (DEM in our case) is not resolved by purely using either of these models.</a:t>
            </a:r>
            <a:endParaRPr/>
          </a:p>
          <a:p>
            <a:pPr indent="0" lvl="0" marL="0" rtl="0" algn="l">
              <a:spcBef>
                <a:spcPts val="1200"/>
              </a:spcBef>
              <a:spcAft>
                <a:spcPts val="1200"/>
              </a:spcAft>
              <a:buNone/>
            </a:pPr>
            <a:r>
              <a:rPr lang="en"/>
              <a:t>Many parallel models take advantage of both to achieve maximum speed-up.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A DEM Simulation is implemented according to the given flowchart. Based on this we have several Algorithms for the simulation of Large scale Particles.</a:t>
            </a:r>
            <a:endParaRPr sz="2000"/>
          </a:p>
        </p:txBody>
      </p:sp>
      <p:sp>
        <p:nvSpPr>
          <p:cNvPr id="84" name="Google Shape;84;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5"/>
          <p:cNvPicPr preferRelativeResize="0"/>
          <p:nvPr/>
        </p:nvPicPr>
        <p:blipFill>
          <a:blip r:embed="rId3">
            <a:alphaModFix/>
          </a:blip>
          <a:stretch>
            <a:fillRect/>
          </a:stretch>
        </p:blipFill>
        <p:spPr>
          <a:xfrm>
            <a:off x="4977560" y="0"/>
            <a:ext cx="3500630" cy="514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3475" y="500925"/>
            <a:ext cx="42249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Parallelization:</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sz="1600"/>
              <a:t>Distributed memory Parallelization</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Shared Memory Parallelization</a:t>
            </a:r>
            <a:endParaRPr sz="1600"/>
          </a:p>
        </p:txBody>
      </p:sp>
      <p:sp>
        <p:nvSpPr>
          <p:cNvPr id="208" name="Google Shape;208;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3"/>
          <p:cNvPicPr preferRelativeResize="0"/>
          <p:nvPr/>
        </p:nvPicPr>
        <p:blipFill>
          <a:blip r:embed="rId3">
            <a:alphaModFix/>
          </a:blip>
          <a:stretch>
            <a:fillRect/>
          </a:stretch>
        </p:blipFill>
        <p:spPr>
          <a:xfrm>
            <a:off x="3686174" y="2408225"/>
            <a:ext cx="5453500" cy="273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Doubts:</a:t>
            </a:r>
            <a:endParaRPr/>
          </a:p>
          <a:p>
            <a:pPr indent="0" lvl="0" marL="0" rtl="0" algn="l">
              <a:spcBef>
                <a:spcPts val="0"/>
              </a:spcBef>
              <a:spcAft>
                <a:spcPts val="0"/>
              </a:spcAft>
              <a:buNone/>
            </a:pPr>
            <a:r>
              <a:t/>
            </a:r>
            <a:endParaRPr/>
          </a:p>
          <a:p>
            <a:pPr indent="-349250" lvl="0" marL="457200" rtl="0" algn="l">
              <a:spcBef>
                <a:spcPts val="0"/>
              </a:spcBef>
              <a:spcAft>
                <a:spcPts val="0"/>
              </a:spcAft>
              <a:buSzPts val="1900"/>
              <a:buAutoNum type="arabicPeriod"/>
            </a:pPr>
            <a:r>
              <a:rPr lang="en" sz="1900"/>
              <a:t>Spring Stiffness ( Section of Chapter 3)</a:t>
            </a:r>
            <a:endParaRPr sz="1900"/>
          </a:p>
          <a:p>
            <a:pPr indent="-349250" lvl="0" marL="457200" rtl="0" algn="l">
              <a:spcBef>
                <a:spcPts val="0"/>
              </a:spcBef>
              <a:spcAft>
                <a:spcPts val="0"/>
              </a:spcAft>
              <a:buSzPts val="1900"/>
              <a:buAutoNum type="arabicPeriod"/>
            </a:pPr>
            <a:r>
              <a:rPr lang="en" sz="1900"/>
              <a:t>Sort based algorithm</a:t>
            </a:r>
            <a:endParaRPr sz="1900"/>
          </a:p>
          <a:p>
            <a:pPr indent="-349250" lvl="0" marL="457200" rtl="0" algn="l">
              <a:spcBef>
                <a:spcPts val="0"/>
              </a:spcBef>
              <a:spcAft>
                <a:spcPts val="0"/>
              </a:spcAft>
              <a:buSzPts val="1900"/>
              <a:buAutoNum type="arabicPeriod"/>
            </a:pPr>
            <a:r>
              <a:rPr lang="en" sz="1900"/>
              <a:t>Tree based algorithm</a:t>
            </a:r>
            <a:endParaRPr sz="1900"/>
          </a:p>
        </p:txBody>
      </p:sp>
      <p:sp>
        <p:nvSpPr>
          <p:cNvPr id="215" name="Google Shape;215;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Algorithms for the simulation of Large Scale Particles:</a:t>
            </a:r>
            <a:endParaRPr sz="2500"/>
          </a:p>
        </p:txBody>
      </p:sp>
      <p:sp>
        <p:nvSpPr>
          <p:cNvPr id="91" name="Google Shape;91;p16"/>
          <p:cNvSpPr txBox="1"/>
          <p:nvPr>
            <p:ph idx="1" type="body"/>
          </p:nvPr>
        </p:nvSpPr>
        <p:spPr>
          <a:xfrm>
            <a:off x="4644675" y="500925"/>
            <a:ext cx="4166400" cy="312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Efficient Contact Search Algorithms:</a:t>
            </a:r>
            <a:endParaRPr/>
          </a:p>
          <a:p>
            <a:pPr indent="0" lvl="0" marL="914400" rtl="0" algn="l">
              <a:spcBef>
                <a:spcPts val="1200"/>
              </a:spcBef>
              <a:spcAft>
                <a:spcPts val="0"/>
              </a:spcAft>
              <a:buNone/>
            </a:pPr>
            <a:r>
              <a:rPr lang="en"/>
              <a:t>a. Cell Based : NBS, NBS-Munjiza, Hierarchical Contact Search</a:t>
            </a:r>
            <a:endParaRPr/>
          </a:p>
          <a:p>
            <a:pPr indent="0" lvl="0" marL="914400" rtl="0" algn="l">
              <a:spcBef>
                <a:spcPts val="1200"/>
              </a:spcBef>
              <a:spcAft>
                <a:spcPts val="0"/>
              </a:spcAft>
              <a:buNone/>
            </a:pPr>
            <a:r>
              <a:rPr lang="en"/>
              <a:t>b. Sort Based</a:t>
            </a:r>
            <a:endParaRPr/>
          </a:p>
          <a:p>
            <a:pPr indent="0" lvl="0" marL="914400" rtl="0" algn="l">
              <a:spcBef>
                <a:spcPts val="1200"/>
              </a:spcBef>
              <a:spcAft>
                <a:spcPts val="0"/>
              </a:spcAft>
              <a:buNone/>
            </a:pPr>
            <a:r>
              <a:rPr lang="en"/>
              <a:t>c. Tree Based</a:t>
            </a:r>
            <a:endParaRPr/>
          </a:p>
          <a:p>
            <a:pPr indent="-311150" lvl="0" marL="457200" rtl="0" algn="l">
              <a:spcBef>
                <a:spcPts val="1200"/>
              </a:spcBef>
              <a:spcAft>
                <a:spcPts val="0"/>
              </a:spcAft>
              <a:buSzPts val="1300"/>
              <a:buAutoNum type="arabicPeriod"/>
            </a:pPr>
            <a:r>
              <a:rPr lang="en"/>
              <a:t>High Order Integration Methods</a:t>
            </a:r>
            <a:endParaRPr/>
          </a:p>
          <a:p>
            <a:pPr indent="-311150" lvl="0" marL="457200" rtl="0" algn="l">
              <a:spcBef>
                <a:spcPts val="0"/>
              </a:spcBef>
              <a:spcAft>
                <a:spcPts val="0"/>
              </a:spcAft>
              <a:buSzPts val="1300"/>
              <a:buAutoNum type="arabicPeriod"/>
            </a:pPr>
            <a:r>
              <a:rPr lang="en"/>
              <a:t>Selecting small values for spring stiffness</a:t>
            </a:r>
            <a:endParaRPr/>
          </a:p>
          <a:p>
            <a:pPr indent="-311150" lvl="0" marL="457200" rtl="0" algn="l">
              <a:spcBef>
                <a:spcPts val="0"/>
              </a:spcBef>
              <a:spcAft>
                <a:spcPts val="0"/>
              </a:spcAft>
              <a:buSzPts val="1300"/>
              <a:buAutoNum type="arabicPeriod"/>
            </a:pPr>
            <a:r>
              <a:rPr lang="en"/>
              <a:t>Parallelization of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500925"/>
            <a:ext cx="3706500" cy="42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Contact Search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500"/>
              <a:t>DEM Simulation involves a large number of particles in physical or non-physical contact. </a:t>
            </a:r>
            <a:endParaRPr sz="1500"/>
          </a:p>
          <a:p>
            <a:pPr indent="0" lvl="0" marL="0" rtl="0" algn="l">
              <a:spcBef>
                <a:spcPts val="0"/>
              </a:spcBef>
              <a:spcAft>
                <a:spcPts val="0"/>
              </a:spcAft>
              <a:buNone/>
            </a:pPr>
            <a:r>
              <a:rPr lang="en" sz="1500"/>
              <a:t>Finding all contacts is necessary for successful simulations of granular materials. It is not possible to calculate interaction force and torques in each time step without ample info on pairwise contact interactions.</a:t>
            </a:r>
            <a:endParaRPr sz="1500"/>
          </a:p>
        </p:txBody>
      </p:sp>
      <p:sp>
        <p:nvSpPr>
          <p:cNvPr id="97" name="Google Shape;97;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contact detection algorithm is a collection of operation and methods that should be done step by step to find all contacting particles and to prevent redundant contact tests between particles which are far from each other.</a:t>
            </a:r>
            <a:endParaRPr/>
          </a:p>
          <a:p>
            <a:pPr indent="0" lvl="0" marL="0" rtl="0" algn="l">
              <a:spcBef>
                <a:spcPts val="1200"/>
              </a:spcBef>
              <a:spcAft>
                <a:spcPts val="0"/>
              </a:spcAft>
              <a:buNone/>
            </a:pPr>
            <a:r>
              <a:rPr lang="en"/>
              <a:t>A Contact detection Algorithm must be robust, CPU &amp; RAM Efficient and easy to implement.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Nested Loop Implementation for Contact Detection has a Time Complexity of O(n^2). However a Contact Detection Algorithm for broad search has a time complexity between O(n) and O(n^2).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Contact Detection Algorithm</a:t>
            </a:r>
            <a:endParaRPr/>
          </a:p>
        </p:txBody>
      </p:sp>
      <p:sp>
        <p:nvSpPr>
          <p:cNvPr id="103" name="Google Shape;103;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Contact detection Algorithm can be divided into 2 separate phases, broad (neighbour) search and fine(exact) search.</a:t>
            </a:r>
            <a:endParaRPr/>
          </a:p>
          <a:p>
            <a:pPr indent="0" lvl="0" marL="0" rtl="0" algn="l">
              <a:spcBef>
                <a:spcPts val="1200"/>
              </a:spcBef>
              <a:spcAft>
                <a:spcPts val="0"/>
              </a:spcAft>
              <a:buNone/>
            </a:pPr>
            <a:r>
              <a:rPr lang="en"/>
              <a:t>In Broad Search a list of particles in the neighbourhood of the target particle is established.</a:t>
            </a:r>
            <a:endParaRPr/>
          </a:p>
          <a:p>
            <a:pPr indent="0" lvl="0" marL="0" rtl="0" algn="l">
              <a:spcBef>
                <a:spcPts val="1200"/>
              </a:spcBef>
              <a:spcAft>
                <a:spcPts val="0"/>
              </a:spcAft>
              <a:buNone/>
            </a:pPr>
            <a:r>
              <a:rPr lang="en"/>
              <a:t>In Fine Search the exact contact between the particles is tested.</a:t>
            </a:r>
            <a:endParaRPr/>
          </a:p>
          <a:p>
            <a:pPr indent="0" lvl="0" marL="0" rtl="0" algn="l">
              <a:spcBef>
                <a:spcPts val="1200"/>
              </a:spcBef>
              <a:spcAft>
                <a:spcPts val="0"/>
              </a:spcAft>
              <a:buNone/>
            </a:pPr>
            <a:r>
              <a:rPr lang="en"/>
              <a:t>The Contact detection Algorithms are further of 3 types:</a:t>
            </a:r>
            <a:endParaRPr/>
          </a:p>
          <a:p>
            <a:pPr indent="-311150" lvl="0" marL="457200" rtl="0" algn="l">
              <a:spcBef>
                <a:spcPts val="1200"/>
              </a:spcBef>
              <a:spcAft>
                <a:spcPts val="0"/>
              </a:spcAft>
              <a:buSzPts val="1300"/>
              <a:buAutoNum type="arabicPeriod"/>
            </a:pPr>
            <a:r>
              <a:rPr lang="en"/>
              <a:t>Cell based</a:t>
            </a:r>
            <a:endParaRPr/>
          </a:p>
          <a:p>
            <a:pPr indent="-311150" lvl="0" marL="457200" rtl="0" algn="l">
              <a:spcBef>
                <a:spcPts val="0"/>
              </a:spcBef>
              <a:spcAft>
                <a:spcPts val="0"/>
              </a:spcAft>
              <a:buSzPts val="1300"/>
              <a:buAutoNum type="arabicPeriod"/>
            </a:pPr>
            <a:r>
              <a:rPr lang="en"/>
              <a:t>Sort based</a:t>
            </a:r>
            <a:endParaRPr/>
          </a:p>
          <a:p>
            <a:pPr indent="-311150" lvl="0" marL="457200" rtl="0" algn="l">
              <a:spcBef>
                <a:spcPts val="0"/>
              </a:spcBef>
              <a:spcAft>
                <a:spcPts val="0"/>
              </a:spcAft>
              <a:buSzPts val="1300"/>
              <a:buAutoNum type="arabicPeriod"/>
            </a:pPr>
            <a:r>
              <a:rPr lang="en"/>
              <a:t>Tree based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Cell based Algorithms:</a:t>
            </a:r>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300">
                <a:latin typeface="Roboto"/>
                <a:ea typeface="Roboto"/>
                <a:cs typeface="Roboto"/>
                <a:sym typeface="Roboto"/>
              </a:rPr>
              <a:t>Definition of the problem:</a:t>
            </a:r>
            <a:endParaRPr sz="1300">
              <a:latin typeface="Roboto"/>
              <a:ea typeface="Roboto"/>
              <a:cs typeface="Roboto"/>
              <a:sym typeface="Roboto"/>
            </a:endParaRPr>
          </a:p>
          <a:p>
            <a:pPr indent="0" lvl="0" marL="0" rtl="0" algn="l">
              <a:lnSpc>
                <a:spcPct val="115000"/>
              </a:lnSpc>
              <a:spcBef>
                <a:spcPts val="1200"/>
              </a:spcBef>
              <a:spcAft>
                <a:spcPts val="0"/>
              </a:spcAft>
              <a:buNone/>
            </a:pPr>
            <a:r>
              <a:rPr lang="en" sz="1300">
                <a:latin typeface="Roboto"/>
                <a:ea typeface="Roboto"/>
                <a:cs typeface="Roboto"/>
                <a:sym typeface="Roboto"/>
              </a:rPr>
              <a:t>The aim of the broad search algorithm is to find pairs of spheres with a known radius and position that may have an overlap. Spheres are bounding boxes around each body with identical sizes or a size distribution. </a:t>
            </a:r>
            <a:endParaRPr sz="1300">
              <a:latin typeface="Roboto"/>
              <a:ea typeface="Roboto"/>
              <a:cs typeface="Roboto"/>
              <a:sym typeface="Roboto"/>
            </a:endParaRPr>
          </a:p>
          <a:p>
            <a:pPr indent="0" lvl="0" marL="0" rtl="0" algn="l">
              <a:lnSpc>
                <a:spcPct val="115000"/>
              </a:lnSpc>
              <a:spcBef>
                <a:spcPts val="1200"/>
              </a:spcBef>
              <a:spcAft>
                <a:spcPts val="0"/>
              </a:spcAft>
              <a:buNone/>
            </a:pPr>
            <a:r>
              <a:rPr lang="en" sz="1300">
                <a:latin typeface="Roboto"/>
                <a:ea typeface="Roboto"/>
                <a:cs typeface="Roboto"/>
                <a:sym typeface="Roboto"/>
              </a:rPr>
              <a:t>Some algorithms suit mono‐sized spheres, but we consider spheres with a size distribution to generalize our implementation.</a:t>
            </a:r>
            <a:endParaRPr sz="1300">
              <a:latin typeface="Roboto"/>
              <a:ea typeface="Roboto"/>
              <a:cs typeface="Roboto"/>
              <a:sym typeface="Roboto"/>
            </a:endParaRPr>
          </a:p>
          <a:p>
            <a:pPr indent="0" lvl="0" marL="0" rtl="0" algn="l">
              <a:lnSpc>
                <a:spcPct val="115000"/>
              </a:lnSpc>
              <a:spcBef>
                <a:spcPts val="1200"/>
              </a:spcBef>
              <a:spcAft>
                <a:spcPts val="0"/>
              </a:spcAft>
              <a:buNone/>
            </a:pPr>
            <a:r>
              <a:rPr lang="en" sz="1300">
                <a:latin typeface="Roboto"/>
                <a:ea typeface="Roboto"/>
                <a:cs typeface="Roboto"/>
                <a:sym typeface="Roboto"/>
              </a:rPr>
              <a:t>Each sphere in the system has a unique id number that is used to identify spheres in the code. Obviously, the id number of the first body is 1, that of the second body is 2, and so on.</a:t>
            </a:r>
            <a:r>
              <a:rPr lang="en" sz="1300">
                <a:solidFill>
                  <a:schemeClr val="dk2"/>
                </a:solidFill>
                <a:latin typeface="Roboto"/>
                <a:ea typeface="Roboto"/>
                <a:cs typeface="Roboto"/>
                <a:sym typeface="Roboto"/>
              </a:rPr>
              <a:t> </a:t>
            </a:r>
            <a:endParaRPr sz="1300">
              <a:solidFill>
                <a:schemeClr val="dk2"/>
              </a:solidFill>
              <a:latin typeface="Roboto"/>
              <a:ea typeface="Roboto"/>
              <a:cs typeface="Roboto"/>
              <a:sym typeface="Roboto"/>
            </a:endParaRPr>
          </a:p>
          <a:p>
            <a:pPr indent="0" lvl="0" marL="0" rtl="0" algn="l">
              <a:spcBef>
                <a:spcPts val="1200"/>
              </a:spcBef>
              <a:spcAft>
                <a:spcPts val="0"/>
              </a:spcAft>
              <a:buNone/>
            </a:pPr>
            <a:r>
              <a:t/>
            </a:r>
            <a:endParaRPr sz="1500"/>
          </a:p>
        </p:txBody>
      </p:sp>
      <p:sp>
        <p:nvSpPr>
          <p:cNvPr id="109" name="Google Shape;109;p19"/>
          <p:cNvSpPr txBox="1"/>
          <p:nvPr>
            <p:ph idx="1" type="body"/>
          </p:nvPr>
        </p:nvSpPr>
        <p:spPr>
          <a:xfrm>
            <a:off x="4787550" y="57237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points (Xmin, Ymin, Zmin) and (Xmax, Ymax, Zmax) determine the lower and upper points of the simulation domain. All the entities of the simulation like the </a:t>
            </a:r>
            <a:r>
              <a:rPr lang="en"/>
              <a:t>particles</a:t>
            </a:r>
            <a:r>
              <a:rPr lang="en"/>
              <a:t> and wall must remain in this domain.</a:t>
            </a:r>
            <a:endParaRPr/>
          </a:p>
        </p:txBody>
      </p:sp>
      <p:pic>
        <p:nvPicPr>
          <p:cNvPr id="110" name="Google Shape;110;p19"/>
          <p:cNvPicPr preferRelativeResize="0"/>
          <p:nvPr/>
        </p:nvPicPr>
        <p:blipFill>
          <a:blip r:embed="rId3">
            <a:alphaModFix/>
          </a:blip>
          <a:stretch>
            <a:fillRect/>
          </a:stretch>
        </p:blipFill>
        <p:spPr>
          <a:xfrm>
            <a:off x="4399750" y="1821550"/>
            <a:ext cx="4694075" cy="2508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3706500" cy="43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Cell based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In the cell‐based algorithms, the simulation domain is discretized into cube cells (square cells in a 2D space) with the same size of dx. Real coordinates of spheres are converted into integer coordinates (ix,iy,iz) by the following equations:</a:t>
            </a:r>
            <a:endParaRPr sz="1400"/>
          </a:p>
        </p:txBody>
      </p:sp>
      <p:sp>
        <p:nvSpPr>
          <p:cNvPr id="116" name="Google Shape;116;p20"/>
          <p:cNvSpPr txBox="1"/>
          <p:nvPr>
            <p:ph idx="1" type="body"/>
          </p:nvPr>
        </p:nvSpPr>
        <p:spPr>
          <a:xfrm>
            <a:off x="4644675" y="500925"/>
            <a:ext cx="4166400" cy="4546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After integerization, spheres are mapped onto the cells according to their integer coordinates.If we choose the size of the cube (dx) as large as the diameter of the largest sphere in the system, we can ensure that each sphere can have contact with spheres in the same cell and adjacent cells.). In this way, we localize the contact detection test of the target sphere to the spheres in these cells. This reduces the number of fine contact searches and increases the accuracy of the contact search algorithm</a:t>
            </a:r>
            <a:endParaRPr/>
          </a:p>
          <a:p>
            <a:pPr indent="0" lvl="0" marL="0" rtl="0" algn="l">
              <a:spcBef>
                <a:spcPts val="1200"/>
              </a:spcBef>
              <a:spcAft>
                <a:spcPts val="1200"/>
              </a:spcAft>
              <a:buNone/>
            </a:pPr>
            <a:r>
              <a:t/>
            </a:r>
            <a:endParaRPr/>
          </a:p>
        </p:txBody>
      </p:sp>
      <p:pic>
        <p:nvPicPr>
          <p:cNvPr id="117" name="Google Shape;117;p20"/>
          <p:cNvPicPr preferRelativeResize="0"/>
          <p:nvPr/>
        </p:nvPicPr>
        <p:blipFill>
          <a:blip r:embed="rId3">
            <a:alphaModFix/>
          </a:blip>
          <a:stretch>
            <a:fillRect/>
          </a:stretch>
        </p:blipFill>
        <p:spPr>
          <a:xfrm>
            <a:off x="4787550" y="456513"/>
            <a:ext cx="2476500" cy="923925"/>
          </a:xfrm>
          <a:prstGeom prst="rect">
            <a:avLst/>
          </a:prstGeom>
          <a:noFill/>
          <a:ln>
            <a:noFill/>
          </a:ln>
        </p:spPr>
      </p:pic>
      <p:pic>
        <p:nvPicPr>
          <p:cNvPr id="118" name="Google Shape;118;p20"/>
          <p:cNvPicPr preferRelativeResize="0"/>
          <p:nvPr/>
        </p:nvPicPr>
        <p:blipFill>
          <a:blip r:embed="rId4">
            <a:alphaModFix/>
          </a:blip>
          <a:stretch>
            <a:fillRect/>
          </a:stretch>
        </p:blipFill>
        <p:spPr>
          <a:xfrm>
            <a:off x="4644663" y="1380438"/>
            <a:ext cx="2619375" cy="191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3706500" cy="441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NBS Contact Search Algorithm:</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200"/>
              <a:t>The name NBS (No Binary Search) has been given to this algorithm because it detects all contacts only once. This algorithm </a:t>
            </a:r>
            <a:r>
              <a:rPr lang="en" sz="1200"/>
              <a:t>consists</a:t>
            </a:r>
            <a:r>
              <a:rPr lang="en" sz="1200"/>
              <a:t> of two main steps:</a:t>
            </a:r>
            <a:endParaRPr sz="1200"/>
          </a:p>
          <a:p>
            <a:pPr indent="0" lvl="0" marL="0" rtl="0" algn="l">
              <a:spcBef>
                <a:spcPts val="0"/>
              </a:spcBef>
              <a:spcAft>
                <a:spcPts val="0"/>
              </a:spcAft>
              <a:buNone/>
            </a:pPr>
            <a:r>
              <a:rPr lang="en" sz="1200"/>
              <a:t>Mapping spheres onto the cells and broad contact search.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first step all the elements are  mapped onto the cube cells according to the integer coordinates. For this purpose a 3D array called the Head array can be used whose elements </a:t>
            </a:r>
            <a:r>
              <a:rPr lang="en" sz="1200"/>
              <a:t>represent</a:t>
            </a:r>
            <a:r>
              <a:rPr lang="en" sz="1200"/>
              <a:t> cells with indices (ix,iy,iz).</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Size of Head Array: (nx,ny,nz)</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Cell value = -1 if it is empty, </a:t>
            </a:r>
            <a:endParaRPr sz="1200"/>
          </a:p>
          <a:p>
            <a:pPr indent="0" lvl="0" marL="0" rtl="0" algn="l">
              <a:spcBef>
                <a:spcPts val="0"/>
              </a:spcBef>
              <a:spcAft>
                <a:spcPts val="0"/>
              </a:spcAft>
              <a:buNone/>
            </a:pPr>
            <a:r>
              <a:rPr lang="en" sz="1200"/>
              <a:t>		id_sphere if it is not empty</a:t>
            </a:r>
            <a:endParaRPr sz="1200"/>
          </a:p>
        </p:txBody>
      </p:sp>
      <p:sp>
        <p:nvSpPr>
          <p:cNvPr id="124" name="Google Shape;124;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Along with the Head array we also define a Next Array:</a:t>
            </a:r>
            <a:endParaRPr/>
          </a:p>
          <a:p>
            <a:pPr indent="0" lvl="0" marL="0" rtl="0" algn="l">
              <a:spcBef>
                <a:spcPts val="1200"/>
              </a:spcBef>
              <a:spcAft>
                <a:spcPts val="0"/>
              </a:spcAft>
              <a:buNone/>
            </a:pPr>
            <a:r>
              <a:rPr lang="en"/>
              <a:t>Next array is a 1-D array of integers of size N. Head and Next Arrays together create a linked list that can be used to map spheres onto the cube cells.</a:t>
            </a:r>
            <a:endParaRPr/>
          </a:p>
          <a:p>
            <a:pPr indent="0" lvl="0" marL="0" rtl="0" algn="l">
              <a:spcBef>
                <a:spcPts val="1200"/>
              </a:spcBef>
              <a:spcAft>
                <a:spcPts val="1200"/>
              </a:spcAft>
              <a:buNone/>
            </a:pPr>
            <a:r>
              <a:t/>
            </a:r>
            <a:endParaRPr/>
          </a:p>
        </p:txBody>
      </p:sp>
      <p:pic>
        <p:nvPicPr>
          <p:cNvPr id="125" name="Google Shape;125;p21"/>
          <p:cNvPicPr preferRelativeResize="0"/>
          <p:nvPr/>
        </p:nvPicPr>
        <p:blipFill>
          <a:blip r:embed="rId3">
            <a:alphaModFix/>
          </a:blip>
          <a:stretch>
            <a:fillRect/>
          </a:stretch>
        </p:blipFill>
        <p:spPr>
          <a:xfrm>
            <a:off x="4644670" y="2021447"/>
            <a:ext cx="4378074" cy="27369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NBS Contact Search Algorithms:</a:t>
            </a:r>
            <a:endParaRPr/>
          </a:p>
          <a:p>
            <a:pPr indent="0" lvl="0" marL="0" rtl="0" algn="l">
              <a:spcBef>
                <a:spcPts val="0"/>
              </a:spcBef>
              <a:spcAft>
                <a:spcPts val="0"/>
              </a:spcAft>
              <a:buNone/>
            </a:pPr>
            <a:r>
              <a:t/>
            </a:r>
            <a:endParaRPr/>
          </a:p>
        </p:txBody>
      </p:sp>
      <p:sp>
        <p:nvSpPr>
          <p:cNvPr id="131" name="Google Shape;131;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3633100" y="3237275"/>
            <a:ext cx="5359849" cy="1906225"/>
          </a:xfrm>
          <a:prstGeom prst="rect">
            <a:avLst/>
          </a:prstGeom>
          <a:noFill/>
          <a:ln>
            <a:noFill/>
          </a:ln>
        </p:spPr>
      </p:pic>
      <p:pic>
        <p:nvPicPr>
          <p:cNvPr id="133" name="Google Shape;133;p22"/>
          <p:cNvPicPr preferRelativeResize="0"/>
          <p:nvPr/>
        </p:nvPicPr>
        <p:blipFill>
          <a:blip r:embed="rId4">
            <a:alphaModFix/>
          </a:blip>
          <a:stretch>
            <a:fillRect/>
          </a:stretch>
        </p:blipFill>
        <p:spPr>
          <a:xfrm>
            <a:off x="-71425" y="2783450"/>
            <a:ext cx="3775150" cy="236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