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Roboto"/>
      <p:regular r:id="rId26"/>
      <p:bold r:id="rId27"/>
      <p:italic r:id="rId28"/>
      <p:boldItalic r:id="rId29"/>
    </p:embeddedFont>
    <p:embeddedFont>
      <p:font typeface="Merriweather"/>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regular.fntdata"/><Relationship Id="rId25" Type="http://schemas.openxmlformats.org/officeDocument/2006/relationships/slide" Target="slides/slide20.xml"/><Relationship Id="rId28" Type="http://schemas.openxmlformats.org/officeDocument/2006/relationships/font" Target="fonts/Roboto-italic.fntdata"/><Relationship Id="rId27" Type="http://schemas.openxmlformats.org/officeDocument/2006/relationships/font" Target="fonts/Robo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erriweather-bold.fntdata"/><Relationship Id="rId30" Type="http://schemas.openxmlformats.org/officeDocument/2006/relationships/font" Target="fonts/Merriweather-regular.fntdata"/><Relationship Id="rId11" Type="http://schemas.openxmlformats.org/officeDocument/2006/relationships/slide" Target="slides/slide6.xml"/><Relationship Id="rId33" Type="http://schemas.openxmlformats.org/officeDocument/2006/relationships/font" Target="fonts/Merriweather-boldItalic.fntdata"/><Relationship Id="rId10" Type="http://schemas.openxmlformats.org/officeDocument/2006/relationships/slide" Target="slides/slide5.xml"/><Relationship Id="rId32" Type="http://schemas.openxmlformats.org/officeDocument/2006/relationships/font" Target="fonts/Merriweather-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f9708795d8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f9708795d8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f9708795d8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f9708795d8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f9708795d8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f9708795d8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1f9708795d8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1f9708795d8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184ff4e3ba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184ff4e3ba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184ff4e3ba_2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2184ff4e3ba_2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184ff4e3ba_2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2184ff4e3ba_2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22d8b5367c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22d8b5367c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22d8b5367c3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22d8b5367c3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22d8b5367c3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22d8b5367c3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21681d9f55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21681d9f55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22d8b5367c3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22d8b5367c3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21681d9f556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21681d9f556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1681d9f556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21681d9f556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1681d9f556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21681d9f556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1681d9f556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1681d9f556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1681d9f556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1681d9f556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(31). Weigert, T. and Ripperger, S. (1999) Calculation of the liquid bridge volume and bulk saturation from the half‐ filling angle. Particle &amp; Particle Systems Characterization, 16(5), 238–242.</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1681d9f556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1681d9f556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f9708795d8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1f9708795d8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Clr>
                <a:schemeClr val="lt2"/>
              </a:buClr>
              <a:buSzPts val="1600"/>
              <a:buNone/>
              <a:defRPr sz="1600">
                <a:solidFill>
                  <a:schemeClr val="lt2"/>
                </a:solidFill>
              </a:defRPr>
            </a:lvl1pPr>
            <a:lvl2pPr lvl="1" rtl="0">
              <a:lnSpc>
                <a:spcPct val="100000"/>
              </a:lnSpc>
              <a:spcBef>
                <a:spcPts val="0"/>
              </a:spcBef>
              <a:spcAft>
                <a:spcPts val="0"/>
              </a:spcAft>
              <a:buClr>
                <a:schemeClr val="lt2"/>
              </a:buClr>
              <a:buSzPts val="1600"/>
              <a:buNone/>
              <a:defRPr sz="1600">
                <a:solidFill>
                  <a:schemeClr val="lt2"/>
                </a:solidFill>
              </a:defRPr>
            </a:lvl2pPr>
            <a:lvl3pPr lvl="2" rtl="0">
              <a:lnSpc>
                <a:spcPct val="100000"/>
              </a:lnSpc>
              <a:spcBef>
                <a:spcPts val="0"/>
              </a:spcBef>
              <a:spcAft>
                <a:spcPts val="0"/>
              </a:spcAft>
              <a:buClr>
                <a:schemeClr val="lt2"/>
              </a:buClr>
              <a:buSzPts val="1600"/>
              <a:buNone/>
              <a:defRPr sz="1600">
                <a:solidFill>
                  <a:schemeClr val="lt2"/>
                </a:solidFill>
              </a:defRPr>
            </a:lvl3pPr>
            <a:lvl4pPr lvl="3" rtl="0">
              <a:lnSpc>
                <a:spcPct val="100000"/>
              </a:lnSpc>
              <a:spcBef>
                <a:spcPts val="0"/>
              </a:spcBef>
              <a:spcAft>
                <a:spcPts val="0"/>
              </a:spcAft>
              <a:buClr>
                <a:schemeClr val="lt2"/>
              </a:buClr>
              <a:buSzPts val="1600"/>
              <a:buNone/>
              <a:defRPr sz="1600">
                <a:solidFill>
                  <a:schemeClr val="lt2"/>
                </a:solidFill>
              </a:defRPr>
            </a:lvl4pPr>
            <a:lvl5pPr lvl="4" rtl="0">
              <a:lnSpc>
                <a:spcPct val="100000"/>
              </a:lnSpc>
              <a:spcBef>
                <a:spcPts val="0"/>
              </a:spcBef>
              <a:spcAft>
                <a:spcPts val="0"/>
              </a:spcAft>
              <a:buClr>
                <a:schemeClr val="lt2"/>
              </a:buClr>
              <a:buSzPts val="1600"/>
              <a:buNone/>
              <a:defRPr sz="1600">
                <a:solidFill>
                  <a:schemeClr val="lt2"/>
                </a:solidFill>
              </a:defRPr>
            </a:lvl5pPr>
            <a:lvl6pPr lvl="5" rtl="0">
              <a:lnSpc>
                <a:spcPct val="100000"/>
              </a:lnSpc>
              <a:spcBef>
                <a:spcPts val="0"/>
              </a:spcBef>
              <a:spcAft>
                <a:spcPts val="0"/>
              </a:spcAft>
              <a:buClr>
                <a:schemeClr val="lt2"/>
              </a:buClr>
              <a:buSzPts val="1600"/>
              <a:buNone/>
              <a:defRPr sz="1600">
                <a:solidFill>
                  <a:schemeClr val="lt2"/>
                </a:solidFill>
              </a:defRPr>
            </a:lvl6pPr>
            <a:lvl7pPr lvl="6" rtl="0">
              <a:lnSpc>
                <a:spcPct val="100000"/>
              </a:lnSpc>
              <a:spcBef>
                <a:spcPts val="0"/>
              </a:spcBef>
              <a:spcAft>
                <a:spcPts val="0"/>
              </a:spcAft>
              <a:buClr>
                <a:schemeClr val="lt2"/>
              </a:buClr>
              <a:buSzPts val="1600"/>
              <a:buNone/>
              <a:defRPr sz="1600">
                <a:solidFill>
                  <a:schemeClr val="lt2"/>
                </a:solidFill>
              </a:defRPr>
            </a:lvl7pPr>
            <a:lvl8pPr lvl="7" rtl="0">
              <a:lnSpc>
                <a:spcPct val="100000"/>
              </a:lnSpc>
              <a:spcBef>
                <a:spcPts val="0"/>
              </a:spcBef>
              <a:spcAft>
                <a:spcPts val="0"/>
              </a:spcAft>
              <a:buClr>
                <a:schemeClr val="lt2"/>
              </a:buClr>
              <a:buSzPts val="1600"/>
              <a:buNone/>
              <a:defRPr sz="1600">
                <a:solidFill>
                  <a:schemeClr val="lt2"/>
                </a:solidFill>
              </a:defRPr>
            </a:lvl8pPr>
            <a:lvl9pPr lvl="8" rtl="0">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rmAutofit/>
          </a:bodyPr>
          <a:lstStyle>
            <a:lvl1pPr lvl="0" rtl="0">
              <a:spcBef>
                <a:spcPts val="0"/>
              </a:spcBef>
              <a:spcAft>
                <a:spcPts val="0"/>
              </a:spcAft>
              <a:buClr>
                <a:schemeClr val="lt1"/>
              </a:buClr>
              <a:buSzPts val="10000"/>
              <a:buNone/>
              <a:defRPr sz="10000">
                <a:solidFill>
                  <a:schemeClr val="lt1"/>
                </a:solidFill>
              </a:defRPr>
            </a:lvl1pPr>
            <a:lvl2pPr lvl="1" rtl="0">
              <a:spcBef>
                <a:spcPts val="0"/>
              </a:spcBef>
              <a:spcAft>
                <a:spcPts val="0"/>
              </a:spcAft>
              <a:buClr>
                <a:schemeClr val="lt1"/>
              </a:buClr>
              <a:buSzPts val="10000"/>
              <a:buNone/>
              <a:defRPr sz="10000">
                <a:solidFill>
                  <a:schemeClr val="lt1"/>
                </a:solidFill>
              </a:defRPr>
            </a:lvl2pPr>
            <a:lvl3pPr lvl="2" rtl="0">
              <a:spcBef>
                <a:spcPts val="0"/>
              </a:spcBef>
              <a:spcAft>
                <a:spcPts val="0"/>
              </a:spcAft>
              <a:buClr>
                <a:schemeClr val="lt1"/>
              </a:buClr>
              <a:buSzPts val="10000"/>
              <a:buNone/>
              <a:defRPr sz="10000">
                <a:solidFill>
                  <a:schemeClr val="lt1"/>
                </a:solidFill>
              </a:defRPr>
            </a:lvl3pPr>
            <a:lvl4pPr lvl="3" rtl="0">
              <a:spcBef>
                <a:spcPts val="0"/>
              </a:spcBef>
              <a:spcAft>
                <a:spcPts val="0"/>
              </a:spcAft>
              <a:buClr>
                <a:schemeClr val="lt1"/>
              </a:buClr>
              <a:buSzPts val="10000"/>
              <a:buNone/>
              <a:defRPr sz="10000">
                <a:solidFill>
                  <a:schemeClr val="lt1"/>
                </a:solidFill>
              </a:defRPr>
            </a:lvl4pPr>
            <a:lvl5pPr lvl="4" rtl="0">
              <a:spcBef>
                <a:spcPts val="0"/>
              </a:spcBef>
              <a:spcAft>
                <a:spcPts val="0"/>
              </a:spcAft>
              <a:buClr>
                <a:schemeClr val="lt1"/>
              </a:buClr>
              <a:buSzPts val="10000"/>
              <a:buNone/>
              <a:defRPr sz="10000">
                <a:solidFill>
                  <a:schemeClr val="lt1"/>
                </a:solidFill>
              </a:defRPr>
            </a:lvl5pPr>
            <a:lvl6pPr lvl="5" rtl="0">
              <a:spcBef>
                <a:spcPts val="0"/>
              </a:spcBef>
              <a:spcAft>
                <a:spcPts val="0"/>
              </a:spcAft>
              <a:buClr>
                <a:schemeClr val="lt1"/>
              </a:buClr>
              <a:buSzPts val="10000"/>
              <a:buNone/>
              <a:defRPr sz="10000">
                <a:solidFill>
                  <a:schemeClr val="lt1"/>
                </a:solidFill>
              </a:defRPr>
            </a:lvl6pPr>
            <a:lvl7pPr lvl="6" rtl="0">
              <a:spcBef>
                <a:spcPts val="0"/>
              </a:spcBef>
              <a:spcAft>
                <a:spcPts val="0"/>
              </a:spcAft>
              <a:buClr>
                <a:schemeClr val="lt1"/>
              </a:buClr>
              <a:buSzPts val="10000"/>
              <a:buNone/>
              <a:defRPr sz="10000">
                <a:solidFill>
                  <a:schemeClr val="lt1"/>
                </a:solidFill>
              </a:defRPr>
            </a:lvl7pPr>
            <a:lvl8pPr lvl="7" rtl="0">
              <a:spcBef>
                <a:spcPts val="0"/>
              </a:spcBef>
              <a:spcAft>
                <a:spcPts val="0"/>
              </a:spcAft>
              <a:buClr>
                <a:schemeClr val="lt1"/>
              </a:buClr>
              <a:buSzPts val="10000"/>
              <a:buNone/>
              <a:defRPr sz="10000">
                <a:solidFill>
                  <a:schemeClr val="lt1"/>
                </a:solidFill>
              </a:defRPr>
            </a:lvl8pPr>
            <a:lvl9pPr lvl="8" rtl="0">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Clr>
                <a:schemeClr val="accent2"/>
              </a:buClr>
              <a:buSzPts val="1300"/>
              <a:buChar char="●"/>
              <a:defRPr>
                <a:solidFill>
                  <a:schemeClr val="accent2"/>
                </a:solidFill>
              </a:defRPr>
            </a:lvl1pPr>
            <a:lvl2pPr indent="-298450" lvl="1" marL="914400" rtl="0">
              <a:spcBef>
                <a:spcPts val="0"/>
              </a:spcBef>
              <a:spcAft>
                <a:spcPts val="0"/>
              </a:spcAft>
              <a:buClr>
                <a:schemeClr val="accent2"/>
              </a:buClr>
              <a:buSzPts val="1100"/>
              <a:buChar char="○"/>
              <a:defRPr>
                <a:solidFill>
                  <a:schemeClr val="accent2"/>
                </a:solidFill>
              </a:defRPr>
            </a:lvl2pPr>
            <a:lvl3pPr indent="-298450" lvl="2" marL="1371600" rtl="0">
              <a:spcBef>
                <a:spcPts val="0"/>
              </a:spcBef>
              <a:spcAft>
                <a:spcPts val="0"/>
              </a:spcAft>
              <a:buClr>
                <a:schemeClr val="accent2"/>
              </a:buClr>
              <a:buSzPts val="1100"/>
              <a:buChar char="■"/>
              <a:defRPr>
                <a:solidFill>
                  <a:schemeClr val="accent2"/>
                </a:solidFill>
              </a:defRPr>
            </a:lvl3pPr>
            <a:lvl4pPr indent="-298450" lvl="3" marL="1828800" rtl="0">
              <a:spcBef>
                <a:spcPts val="0"/>
              </a:spcBef>
              <a:spcAft>
                <a:spcPts val="0"/>
              </a:spcAft>
              <a:buClr>
                <a:schemeClr val="accent2"/>
              </a:buClr>
              <a:buSzPts val="1100"/>
              <a:buChar char="●"/>
              <a:defRPr>
                <a:solidFill>
                  <a:schemeClr val="accent2"/>
                </a:solidFill>
              </a:defRPr>
            </a:lvl4pPr>
            <a:lvl5pPr indent="-298450" lvl="4" marL="2286000" rtl="0">
              <a:spcBef>
                <a:spcPts val="0"/>
              </a:spcBef>
              <a:spcAft>
                <a:spcPts val="0"/>
              </a:spcAft>
              <a:buClr>
                <a:schemeClr val="accent2"/>
              </a:buClr>
              <a:buSzPts val="1100"/>
              <a:buChar char="○"/>
              <a:defRPr>
                <a:solidFill>
                  <a:schemeClr val="accent2"/>
                </a:solidFill>
              </a:defRPr>
            </a:lvl5pPr>
            <a:lvl6pPr indent="-298450" lvl="5" marL="2743200" rtl="0">
              <a:spcBef>
                <a:spcPts val="0"/>
              </a:spcBef>
              <a:spcAft>
                <a:spcPts val="0"/>
              </a:spcAft>
              <a:buClr>
                <a:schemeClr val="accent2"/>
              </a:buClr>
              <a:buSzPts val="1100"/>
              <a:buChar char="■"/>
              <a:defRPr>
                <a:solidFill>
                  <a:schemeClr val="accent2"/>
                </a:solidFill>
              </a:defRPr>
            </a:lvl6pPr>
            <a:lvl7pPr indent="-298450" lvl="6" marL="3200400" rtl="0">
              <a:spcBef>
                <a:spcPts val="0"/>
              </a:spcBef>
              <a:spcAft>
                <a:spcPts val="0"/>
              </a:spcAft>
              <a:buClr>
                <a:schemeClr val="accent2"/>
              </a:buClr>
              <a:buSzPts val="1100"/>
              <a:buChar char="●"/>
              <a:defRPr>
                <a:solidFill>
                  <a:schemeClr val="accent2"/>
                </a:solidFill>
              </a:defRPr>
            </a:lvl7pPr>
            <a:lvl8pPr indent="-298450" lvl="7" marL="3657600" rtl="0">
              <a:spcBef>
                <a:spcPts val="0"/>
              </a:spcBef>
              <a:spcAft>
                <a:spcPts val="0"/>
              </a:spcAft>
              <a:buClr>
                <a:schemeClr val="accent2"/>
              </a:buClr>
              <a:buSzPts val="1100"/>
              <a:buChar char="○"/>
              <a:defRPr>
                <a:solidFill>
                  <a:schemeClr val="accent2"/>
                </a:solidFill>
              </a:defRPr>
            </a:lvl8pPr>
            <a:lvl9pPr indent="-298450" lvl="8" marL="4114800" rtl="0">
              <a:spcBef>
                <a:spcPts val="0"/>
              </a:spcBef>
              <a:spcAft>
                <a:spcPts val="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accent1"/>
                </a:solidFill>
              </a:defRPr>
            </a:lvl1pPr>
            <a:lvl2pPr lvl="1" rtl="0">
              <a:buNone/>
              <a:defRPr>
                <a:solidFill>
                  <a:schemeClr val="accent1"/>
                </a:solidFill>
              </a:defRPr>
            </a:lvl2pPr>
            <a:lvl3pPr lvl="2" rtl="0">
              <a:buNone/>
              <a:defRPr>
                <a:solidFill>
                  <a:schemeClr val="accent1"/>
                </a:solidFill>
              </a:defRPr>
            </a:lvl3pPr>
            <a:lvl4pPr lvl="3" rtl="0">
              <a:buNone/>
              <a:defRPr>
                <a:solidFill>
                  <a:schemeClr val="accent1"/>
                </a:solidFill>
              </a:defRPr>
            </a:lvl4pPr>
            <a:lvl5pPr lvl="4" rtl="0">
              <a:buNone/>
              <a:defRPr>
                <a:solidFill>
                  <a:schemeClr val="accent1"/>
                </a:solidFill>
              </a:defRPr>
            </a:lvl5pPr>
            <a:lvl6pPr lvl="5" rtl="0">
              <a:buNone/>
              <a:defRPr>
                <a:solidFill>
                  <a:schemeClr val="accent1"/>
                </a:solidFill>
              </a:defRPr>
            </a:lvl6pPr>
            <a:lvl7pPr lvl="6" rtl="0">
              <a:buNone/>
              <a:defRPr>
                <a:solidFill>
                  <a:schemeClr val="accent1"/>
                </a:solidFill>
              </a:defRPr>
            </a:lvl7pPr>
            <a:lvl8pPr lvl="7" rtl="0">
              <a:buNone/>
              <a:defRPr>
                <a:solidFill>
                  <a:schemeClr val="accent1"/>
                </a:solidFill>
              </a:defRPr>
            </a:lvl8pPr>
            <a:lvl9pPr lvl="8" rtl="0">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Clr>
                <a:schemeClr val="accent2"/>
              </a:buClr>
              <a:buSzPts val="1300"/>
              <a:buChar char="●"/>
              <a:defRPr>
                <a:solidFill>
                  <a:schemeClr val="accent2"/>
                </a:solidFill>
              </a:defRPr>
            </a:lvl1pPr>
            <a:lvl2pPr indent="-298450" lvl="1" marL="914400" rtl="0">
              <a:spcBef>
                <a:spcPts val="0"/>
              </a:spcBef>
              <a:spcAft>
                <a:spcPts val="0"/>
              </a:spcAft>
              <a:buClr>
                <a:schemeClr val="accent2"/>
              </a:buClr>
              <a:buSzPts val="1100"/>
              <a:buChar char="○"/>
              <a:defRPr>
                <a:solidFill>
                  <a:schemeClr val="accent2"/>
                </a:solidFill>
              </a:defRPr>
            </a:lvl2pPr>
            <a:lvl3pPr indent="-298450" lvl="2" marL="1371600" rtl="0">
              <a:spcBef>
                <a:spcPts val="0"/>
              </a:spcBef>
              <a:spcAft>
                <a:spcPts val="0"/>
              </a:spcAft>
              <a:buClr>
                <a:schemeClr val="accent2"/>
              </a:buClr>
              <a:buSzPts val="1100"/>
              <a:buChar char="■"/>
              <a:defRPr>
                <a:solidFill>
                  <a:schemeClr val="accent2"/>
                </a:solidFill>
              </a:defRPr>
            </a:lvl3pPr>
            <a:lvl4pPr indent="-298450" lvl="3" marL="1828800" rtl="0">
              <a:spcBef>
                <a:spcPts val="0"/>
              </a:spcBef>
              <a:spcAft>
                <a:spcPts val="0"/>
              </a:spcAft>
              <a:buClr>
                <a:schemeClr val="accent2"/>
              </a:buClr>
              <a:buSzPts val="1100"/>
              <a:buChar char="●"/>
              <a:defRPr>
                <a:solidFill>
                  <a:schemeClr val="accent2"/>
                </a:solidFill>
              </a:defRPr>
            </a:lvl4pPr>
            <a:lvl5pPr indent="-298450" lvl="4" marL="2286000" rtl="0">
              <a:spcBef>
                <a:spcPts val="0"/>
              </a:spcBef>
              <a:spcAft>
                <a:spcPts val="0"/>
              </a:spcAft>
              <a:buClr>
                <a:schemeClr val="accent2"/>
              </a:buClr>
              <a:buSzPts val="1100"/>
              <a:buChar char="○"/>
              <a:defRPr>
                <a:solidFill>
                  <a:schemeClr val="accent2"/>
                </a:solidFill>
              </a:defRPr>
            </a:lvl5pPr>
            <a:lvl6pPr indent="-298450" lvl="5" marL="2743200" rtl="0">
              <a:spcBef>
                <a:spcPts val="0"/>
              </a:spcBef>
              <a:spcAft>
                <a:spcPts val="0"/>
              </a:spcAft>
              <a:buClr>
                <a:schemeClr val="accent2"/>
              </a:buClr>
              <a:buSzPts val="1100"/>
              <a:buChar char="■"/>
              <a:defRPr>
                <a:solidFill>
                  <a:schemeClr val="accent2"/>
                </a:solidFill>
              </a:defRPr>
            </a:lvl6pPr>
            <a:lvl7pPr indent="-298450" lvl="6" marL="3200400" rtl="0">
              <a:spcBef>
                <a:spcPts val="0"/>
              </a:spcBef>
              <a:spcAft>
                <a:spcPts val="0"/>
              </a:spcAft>
              <a:buClr>
                <a:schemeClr val="accent2"/>
              </a:buClr>
              <a:buSzPts val="1100"/>
              <a:buChar char="●"/>
              <a:defRPr>
                <a:solidFill>
                  <a:schemeClr val="accent2"/>
                </a:solidFill>
              </a:defRPr>
            </a:lvl7pPr>
            <a:lvl8pPr indent="-298450" lvl="7" marL="3657600" rtl="0">
              <a:spcBef>
                <a:spcPts val="0"/>
              </a:spcBef>
              <a:spcAft>
                <a:spcPts val="0"/>
              </a:spcAft>
              <a:buClr>
                <a:schemeClr val="accent2"/>
              </a:buClr>
              <a:buSzPts val="1100"/>
              <a:buChar char="○"/>
              <a:defRPr>
                <a:solidFill>
                  <a:schemeClr val="accent2"/>
                </a:solidFill>
              </a:defRPr>
            </a:lvl8pPr>
            <a:lvl9pPr indent="-298450" lvl="8" marL="4114800" rtl="0">
              <a:spcBef>
                <a:spcPts val="0"/>
              </a:spcBef>
              <a:spcAft>
                <a:spcPts val="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accent1"/>
                </a:solidFill>
              </a:defRPr>
            </a:lvl1pPr>
            <a:lvl2pPr lvl="1" rtl="0">
              <a:buNone/>
              <a:defRPr>
                <a:solidFill>
                  <a:schemeClr val="accent1"/>
                </a:solidFill>
              </a:defRPr>
            </a:lvl2pPr>
            <a:lvl3pPr lvl="2" rtl="0">
              <a:buNone/>
              <a:defRPr>
                <a:solidFill>
                  <a:schemeClr val="accent1"/>
                </a:solidFill>
              </a:defRPr>
            </a:lvl3pPr>
            <a:lvl4pPr lvl="3" rtl="0">
              <a:buNone/>
              <a:defRPr>
                <a:solidFill>
                  <a:schemeClr val="accent1"/>
                </a:solidFill>
              </a:defRPr>
            </a:lvl4pPr>
            <a:lvl5pPr lvl="4" rtl="0">
              <a:buNone/>
              <a:defRPr>
                <a:solidFill>
                  <a:schemeClr val="accent1"/>
                </a:solidFill>
              </a:defRPr>
            </a:lvl5pPr>
            <a:lvl6pPr lvl="5" rtl="0">
              <a:buNone/>
              <a:defRPr>
                <a:solidFill>
                  <a:schemeClr val="accent1"/>
                </a:solidFill>
              </a:defRPr>
            </a:lvl6pPr>
            <a:lvl7pPr lvl="6" rtl="0">
              <a:buNone/>
              <a:defRPr>
                <a:solidFill>
                  <a:schemeClr val="accent1"/>
                </a:solidFill>
              </a:defRPr>
            </a:lvl7pPr>
            <a:lvl8pPr lvl="7" rtl="0">
              <a:buNone/>
              <a:defRPr>
                <a:solidFill>
                  <a:schemeClr val="accent1"/>
                </a:solidFill>
              </a:defRPr>
            </a:lvl8pPr>
            <a:lvl9pPr lvl="8" rtl="0">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Clr>
                <a:schemeClr val="accent2"/>
              </a:buClr>
              <a:buSzPts val="1600"/>
              <a:buNone/>
              <a:defRPr sz="1600">
                <a:solidFill>
                  <a:schemeClr val="accent2"/>
                </a:solidFill>
              </a:defRPr>
            </a:lvl1pPr>
            <a:lvl2pPr lvl="1" rtl="0">
              <a:lnSpc>
                <a:spcPct val="100000"/>
              </a:lnSpc>
              <a:spcBef>
                <a:spcPts val="0"/>
              </a:spcBef>
              <a:spcAft>
                <a:spcPts val="0"/>
              </a:spcAft>
              <a:buClr>
                <a:schemeClr val="accent2"/>
              </a:buClr>
              <a:buSzPts val="1600"/>
              <a:buNone/>
              <a:defRPr sz="1600">
                <a:solidFill>
                  <a:schemeClr val="accent2"/>
                </a:solidFill>
              </a:defRPr>
            </a:lvl2pPr>
            <a:lvl3pPr lvl="2" rtl="0">
              <a:lnSpc>
                <a:spcPct val="100000"/>
              </a:lnSpc>
              <a:spcBef>
                <a:spcPts val="0"/>
              </a:spcBef>
              <a:spcAft>
                <a:spcPts val="0"/>
              </a:spcAft>
              <a:buClr>
                <a:schemeClr val="accent2"/>
              </a:buClr>
              <a:buSzPts val="1600"/>
              <a:buNone/>
              <a:defRPr sz="1600">
                <a:solidFill>
                  <a:schemeClr val="accent2"/>
                </a:solidFill>
              </a:defRPr>
            </a:lvl3pPr>
            <a:lvl4pPr lvl="3" rtl="0">
              <a:lnSpc>
                <a:spcPct val="100000"/>
              </a:lnSpc>
              <a:spcBef>
                <a:spcPts val="0"/>
              </a:spcBef>
              <a:spcAft>
                <a:spcPts val="0"/>
              </a:spcAft>
              <a:buClr>
                <a:schemeClr val="accent2"/>
              </a:buClr>
              <a:buSzPts val="1600"/>
              <a:buNone/>
              <a:defRPr sz="1600">
                <a:solidFill>
                  <a:schemeClr val="accent2"/>
                </a:solidFill>
              </a:defRPr>
            </a:lvl4pPr>
            <a:lvl5pPr lvl="4" rtl="0">
              <a:lnSpc>
                <a:spcPct val="100000"/>
              </a:lnSpc>
              <a:spcBef>
                <a:spcPts val="0"/>
              </a:spcBef>
              <a:spcAft>
                <a:spcPts val="0"/>
              </a:spcAft>
              <a:buClr>
                <a:schemeClr val="accent2"/>
              </a:buClr>
              <a:buSzPts val="1600"/>
              <a:buNone/>
              <a:defRPr sz="1600">
                <a:solidFill>
                  <a:schemeClr val="accent2"/>
                </a:solidFill>
              </a:defRPr>
            </a:lvl5pPr>
            <a:lvl6pPr lvl="5" rtl="0">
              <a:lnSpc>
                <a:spcPct val="100000"/>
              </a:lnSpc>
              <a:spcBef>
                <a:spcPts val="0"/>
              </a:spcBef>
              <a:spcAft>
                <a:spcPts val="0"/>
              </a:spcAft>
              <a:buClr>
                <a:schemeClr val="accent2"/>
              </a:buClr>
              <a:buSzPts val="1600"/>
              <a:buNone/>
              <a:defRPr sz="1600">
                <a:solidFill>
                  <a:schemeClr val="accent2"/>
                </a:solidFill>
              </a:defRPr>
            </a:lvl6pPr>
            <a:lvl7pPr lvl="6" rtl="0">
              <a:lnSpc>
                <a:spcPct val="100000"/>
              </a:lnSpc>
              <a:spcBef>
                <a:spcPts val="0"/>
              </a:spcBef>
              <a:spcAft>
                <a:spcPts val="0"/>
              </a:spcAft>
              <a:buClr>
                <a:schemeClr val="accent2"/>
              </a:buClr>
              <a:buSzPts val="1600"/>
              <a:buNone/>
              <a:defRPr sz="1600">
                <a:solidFill>
                  <a:schemeClr val="accent2"/>
                </a:solidFill>
              </a:defRPr>
            </a:lvl7pPr>
            <a:lvl8pPr lvl="7" rtl="0">
              <a:lnSpc>
                <a:spcPct val="100000"/>
              </a:lnSpc>
              <a:spcBef>
                <a:spcPts val="0"/>
              </a:spcBef>
              <a:spcAft>
                <a:spcPts val="0"/>
              </a:spcAft>
              <a:buClr>
                <a:schemeClr val="accent2"/>
              </a:buClr>
              <a:buSzPts val="1600"/>
              <a:buNone/>
              <a:defRPr sz="1600">
                <a:solidFill>
                  <a:schemeClr val="accent2"/>
                </a:solidFill>
              </a:defRPr>
            </a:lvl8pPr>
            <a:lvl9pPr lvl="8" rtl="0">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rtl="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latin typeface="Roboto"/>
                <a:ea typeface="Roboto"/>
                <a:cs typeface="Roboto"/>
                <a:sym typeface="Roboto"/>
              </a:defRPr>
            </a:lvl1pPr>
            <a:lvl2pPr lvl="1" rtl="0" algn="r">
              <a:buNone/>
              <a:defRPr sz="1000">
                <a:solidFill>
                  <a:schemeClr val="dk2"/>
                </a:solidFill>
                <a:latin typeface="Roboto"/>
                <a:ea typeface="Roboto"/>
                <a:cs typeface="Roboto"/>
                <a:sym typeface="Roboto"/>
              </a:defRPr>
            </a:lvl2pPr>
            <a:lvl3pPr lvl="2" rtl="0" algn="r">
              <a:buNone/>
              <a:defRPr sz="1000">
                <a:solidFill>
                  <a:schemeClr val="dk2"/>
                </a:solidFill>
                <a:latin typeface="Roboto"/>
                <a:ea typeface="Roboto"/>
                <a:cs typeface="Roboto"/>
                <a:sym typeface="Roboto"/>
              </a:defRPr>
            </a:lvl3pPr>
            <a:lvl4pPr lvl="3" rtl="0" algn="r">
              <a:buNone/>
              <a:defRPr sz="1000">
                <a:solidFill>
                  <a:schemeClr val="dk2"/>
                </a:solidFill>
                <a:latin typeface="Roboto"/>
                <a:ea typeface="Roboto"/>
                <a:cs typeface="Roboto"/>
                <a:sym typeface="Roboto"/>
              </a:defRPr>
            </a:lvl4pPr>
            <a:lvl5pPr lvl="4" rtl="0" algn="r">
              <a:buNone/>
              <a:defRPr sz="1000">
                <a:solidFill>
                  <a:schemeClr val="dk2"/>
                </a:solidFill>
                <a:latin typeface="Roboto"/>
                <a:ea typeface="Roboto"/>
                <a:cs typeface="Roboto"/>
                <a:sym typeface="Roboto"/>
              </a:defRPr>
            </a:lvl5pPr>
            <a:lvl6pPr lvl="5" rtl="0" algn="r">
              <a:buNone/>
              <a:defRPr sz="1000">
                <a:solidFill>
                  <a:schemeClr val="dk2"/>
                </a:solidFill>
                <a:latin typeface="Roboto"/>
                <a:ea typeface="Roboto"/>
                <a:cs typeface="Roboto"/>
                <a:sym typeface="Roboto"/>
              </a:defRPr>
            </a:lvl6pPr>
            <a:lvl7pPr lvl="6" rtl="0" algn="r">
              <a:buNone/>
              <a:defRPr sz="1000">
                <a:solidFill>
                  <a:schemeClr val="dk2"/>
                </a:solidFill>
                <a:latin typeface="Roboto"/>
                <a:ea typeface="Roboto"/>
                <a:cs typeface="Roboto"/>
                <a:sym typeface="Roboto"/>
              </a:defRPr>
            </a:lvl7pPr>
            <a:lvl8pPr lvl="7" rtl="0" algn="r">
              <a:buNone/>
              <a:defRPr sz="1000">
                <a:solidFill>
                  <a:schemeClr val="dk2"/>
                </a:solidFill>
                <a:latin typeface="Roboto"/>
                <a:ea typeface="Roboto"/>
                <a:cs typeface="Roboto"/>
                <a:sym typeface="Roboto"/>
              </a:defRPr>
            </a:lvl8pPr>
            <a:lvl9pPr lvl="8" rtl="0"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0.png"/><Relationship Id="rId4" Type="http://schemas.openxmlformats.org/officeDocument/2006/relationships/image" Target="../media/image15.png"/><Relationship Id="rId9" Type="http://schemas.openxmlformats.org/officeDocument/2006/relationships/image" Target="../media/image25.png"/><Relationship Id="rId5" Type="http://schemas.openxmlformats.org/officeDocument/2006/relationships/image" Target="../media/image19.png"/><Relationship Id="rId6" Type="http://schemas.openxmlformats.org/officeDocument/2006/relationships/image" Target="../media/image3.png"/><Relationship Id="rId7" Type="http://schemas.openxmlformats.org/officeDocument/2006/relationships/image" Target="../media/image38.png"/><Relationship Id="rId8"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7.png"/><Relationship Id="rId4" Type="http://schemas.openxmlformats.org/officeDocument/2006/relationships/image" Target="../media/image33.png"/><Relationship Id="rId5" Type="http://schemas.openxmlformats.org/officeDocument/2006/relationships/image" Target="../media/image30.png"/><Relationship Id="rId6" Type="http://schemas.openxmlformats.org/officeDocument/2006/relationships/image" Target="../media/image2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31.png"/><Relationship Id="rId4" Type="http://schemas.openxmlformats.org/officeDocument/2006/relationships/image" Target="../media/image23.png"/><Relationship Id="rId5" Type="http://schemas.openxmlformats.org/officeDocument/2006/relationships/image" Target="../media/image32.png"/><Relationship Id="rId6" Type="http://schemas.openxmlformats.org/officeDocument/2006/relationships/image" Target="../media/image24.png"/><Relationship Id="rId7" Type="http://schemas.openxmlformats.org/officeDocument/2006/relationships/image" Target="../media/image2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36.png"/><Relationship Id="rId4" Type="http://schemas.openxmlformats.org/officeDocument/2006/relationships/image" Target="../media/image3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3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3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3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1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3.png"/><Relationship Id="rId4" Type="http://schemas.openxmlformats.org/officeDocument/2006/relationships/image" Target="../media/image10.png"/><Relationship Id="rId5"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4.png"/><Relationship Id="rId4" Type="http://schemas.openxmlformats.org/officeDocument/2006/relationships/image" Target="../media/image4.png"/><Relationship Id="rId5"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png"/><Relationship Id="rId4" Type="http://schemas.openxmlformats.org/officeDocument/2006/relationships/image" Target="../media/image29.png"/><Relationship Id="rId5" Type="http://schemas.openxmlformats.org/officeDocument/2006/relationships/image" Target="../media/image2.png"/><Relationship Id="rId6"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3"/>
          <p:cNvSpPr txBox="1"/>
          <p:nvPr>
            <p:ph type="ctrTitle"/>
          </p:nvPr>
        </p:nvSpPr>
        <p:spPr>
          <a:xfrm>
            <a:off x="446400" y="147525"/>
            <a:ext cx="7679100" cy="69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Non Spherical Particles</a:t>
            </a:r>
            <a:endParaRPr/>
          </a:p>
        </p:txBody>
      </p:sp>
      <p:sp>
        <p:nvSpPr>
          <p:cNvPr id="65" name="Google Shape;65;p13"/>
          <p:cNvSpPr txBox="1"/>
          <p:nvPr>
            <p:ph idx="1" type="subTitle"/>
          </p:nvPr>
        </p:nvSpPr>
        <p:spPr>
          <a:xfrm>
            <a:off x="593950" y="904200"/>
            <a:ext cx="7909200" cy="3439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When the particles were assumed spherical with smooth surface, computational costs associated with representing their geometries, tracking them and finding the contact plane/point are low.</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However many practical granular flows involve non-spherical particles that may be near round or with irregular shapes.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Using non-spherical in </a:t>
            </a:r>
            <a:r>
              <a:rPr lang="en"/>
              <a:t>the DEM as compared with spherical particles, requires additional computational costs due to implementing more complex algorithms for contact detection, tracking particles and contact force calculations. This is compulsory for performing accurate DEM simulation, even though the costs are high.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2"/>
          <p:cNvSpPr txBox="1"/>
          <p:nvPr>
            <p:ph type="title"/>
          </p:nvPr>
        </p:nvSpPr>
        <p:spPr>
          <a:xfrm>
            <a:off x="0" y="169400"/>
            <a:ext cx="4237200" cy="4919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600"/>
              <a:t>Rotational Motion:</a:t>
            </a:r>
            <a:endParaRPr sz="2600"/>
          </a:p>
          <a:p>
            <a:pPr indent="0" lvl="0" marL="0" rtl="0" algn="l">
              <a:spcBef>
                <a:spcPts val="0"/>
              </a:spcBef>
              <a:spcAft>
                <a:spcPts val="0"/>
              </a:spcAft>
              <a:buNone/>
            </a:pPr>
            <a:r>
              <a:t/>
            </a:r>
            <a:endParaRPr sz="1300"/>
          </a:p>
          <a:p>
            <a:pPr indent="-311150" lvl="0" marL="457200" rtl="0" algn="l">
              <a:spcBef>
                <a:spcPts val="0"/>
              </a:spcBef>
              <a:spcAft>
                <a:spcPts val="0"/>
              </a:spcAft>
              <a:buSzPts val="1300"/>
              <a:buAutoNum type="arabicPeriod"/>
            </a:pPr>
            <a:r>
              <a:rPr lang="en" sz="1300"/>
              <a:t>Method of Calculating the new orientation of the non spherical particle by calculating the derivatives of Euler angles and then Using Numerical Integration to compute the new orientation cannot be used because of the problem of singularity.</a:t>
            </a:r>
            <a:endParaRPr sz="1300"/>
          </a:p>
          <a:p>
            <a:pPr indent="0" lvl="0" marL="457200" rtl="0" algn="l">
              <a:spcBef>
                <a:spcPts val="0"/>
              </a:spcBef>
              <a:spcAft>
                <a:spcPts val="0"/>
              </a:spcAft>
              <a:buNone/>
            </a:pPr>
            <a:r>
              <a:t/>
            </a:r>
            <a:endParaRPr sz="1300"/>
          </a:p>
          <a:p>
            <a:pPr indent="-311150" lvl="0" marL="457200" rtl="0" algn="l">
              <a:spcBef>
                <a:spcPts val="0"/>
              </a:spcBef>
              <a:spcAft>
                <a:spcPts val="0"/>
              </a:spcAft>
              <a:buSzPts val="1300"/>
              <a:buAutoNum type="arabicPeriod"/>
            </a:pPr>
            <a:r>
              <a:rPr lang="en" sz="1300"/>
              <a:t>We discuss two methods here: using the transformation matrix to define the orientation instead of Euler angles and using quaternions to describe orientation.</a:t>
            </a:r>
            <a:endParaRPr sz="1300"/>
          </a:p>
          <a:p>
            <a:pPr indent="0" lvl="0" marL="457200" rtl="0" algn="l">
              <a:spcBef>
                <a:spcPts val="0"/>
              </a:spcBef>
              <a:spcAft>
                <a:spcPts val="0"/>
              </a:spcAft>
              <a:buNone/>
            </a:pPr>
            <a:r>
              <a:t/>
            </a:r>
            <a:endParaRPr sz="1300"/>
          </a:p>
          <a:p>
            <a:pPr indent="-311150" lvl="0" marL="457200" rtl="0" algn="l">
              <a:spcBef>
                <a:spcPts val="0"/>
              </a:spcBef>
              <a:spcAft>
                <a:spcPts val="0"/>
              </a:spcAft>
              <a:buSzPts val="1300"/>
              <a:buAutoNum type="arabicPeriod"/>
            </a:pPr>
            <a:r>
              <a:rPr lang="en" sz="1300"/>
              <a:t>As we discussed earlier, elements of the transformation matrix are direct cosine of angles between axes of the body‐fixed frame and axes of the space‐fixed frame. Thus, the transformation matrix describes the orientation of the body‐fixed frame relative to the space‐fixed frame with nine parameters. </a:t>
            </a:r>
            <a:endParaRPr sz="1300"/>
          </a:p>
        </p:txBody>
      </p:sp>
      <p:sp>
        <p:nvSpPr>
          <p:cNvPr id="135" name="Google Shape;135;p22"/>
          <p:cNvSpPr txBox="1"/>
          <p:nvPr>
            <p:ph idx="1" type="body"/>
          </p:nvPr>
        </p:nvSpPr>
        <p:spPr>
          <a:xfrm>
            <a:off x="4359725" y="77550"/>
            <a:ext cx="4674000" cy="50109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If the time derivative of the transformation matrix (dA/dt) is calculated, a new transformation matrix (new orientation of body) at time t + ∆t is obtained by numerical integration. </a:t>
            </a:r>
            <a:endParaRPr/>
          </a:p>
          <a:p>
            <a:pPr indent="0" lvl="0" marL="0" rtl="0" algn="l">
              <a:spcBef>
                <a:spcPts val="1200"/>
              </a:spcBef>
              <a:spcAft>
                <a:spcPts val="0"/>
              </a:spcAft>
              <a:buNone/>
            </a:pPr>
            <a:r>
              <a:rPr lang="en"/>
              <a:t>In contrast to the Euler angles method, in which the time derivative of Euler angles is used to obtain new orientation, time derivative of the transformation matrix is used in this method.</a:t>
            </a:r>
            <a:endParaRPr/>
          </a:p>
          <a:p>
            <a:pPr indent="0" lvl="0" marL="0" rtl="0" algn="l">
              <a:spcBef>
                <a:spcPts val="1200"/>
              </a:spcBef>
              <a:spcAft>
                <a:spcPts val="0"/>
              </a:spcAft>
              <a:buNone/>
            </a:pPr>
            <a:r>
              <a:rPr lang="en"/>
              <a:t>	This solution remedies the problem of singularity associated with the derivative of Euler angles for θ = 0. The transformation matrix uses nine parameters for describing the orientation of body in 3D space. This means that it requires six constraints (independent equations) to make the system determined. </a:t>
            </a:r>
            <a:endParaRPr/>
          </a:p>
          <a:p>
            <a:pPr indent="457200" lvl="0" marL="0" rtl="0" algn="l">
              <a:spcBef>
                <a:spcPts val="1200"/>
              </a:spcBef>
              <a:spcAft>
                <a:spcPts val="0"/>
              </a:spcAft>
              <a:buNone/>
            </a:pPr>
            <a:r>
              <a:rPr lang="en"/>
              <a:t>These constraints come from the orthogonal property of the transformation matrix.</a:t>
            </a:r>
            <a:endParaRPr/>
          </a:p>
          <a:p>
            <a:pPr indent="0" lvl="0" marL="0" rtl="0" algn="l">
              <a:spcBef>
                <a:spcPts val="1200"/>
              </a:spcBef>
              <a:spcAft>
                <a:spcPts val="0"/>
              </a:spcAft>
              <a:buNone/>
            </a:pPr>
            <a:r>
              <a:rPr lang="en"/>
              <a:t>	If dA/dt is integrated to obtain the new orientation of the body in each time step, very small numerical errors are introduced in the elements of A. These small numerical errors are accumulated over time and matrix A loses its orthogonality and hence it would be no longer a transformation matrix.</a:t>
            </a:r>
            <a:endParaRPr/>
          </a:p>
          <a:p>
            <a:pPr indent="0" lvl="0" marL="0" rtl="0" algn="l">
              <a:spcBef>
                <a:spcPts val="1200"/>
              </a:spcBef>
              <a:spcAft>
                <a:spcPts val="1200"/>
              </a:spcAft>
              <a:buNone/>
            </a:pPr>
            <a:r>
              <a:rPr lang="en"/>
              <a:t>	 Step‐wise procedure for numerical integration is complex and can be implemented rather hard into a regular DEM code. In addition, it involves too many matrix operations, which degrades the computational efficiency.</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3"/>
          <p:cNvSpPr txBox="1"/>
          <p:nvPr>
            <p:ph type="title"/>
          </p:nvPr>
        </p:nvSpPr>
        <p:spPr>
          <a:xfrm>
            <a:off x="134700" y="169400"/>
            <a:ext cx="4061700" cy="479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600"/>
              <a:t>Rotational Motion:</a:t>
            </a:r>
            <a:endParaRPr sz="2600"/>
          </a:p>
        </p:txBody>
      </p:sp>
      <p:sp>
        <p:nvSpPr>
          <p:cNvPr id="141" name="Google Shape;141;p23"/>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42" name="Google Shape;142;p23"/>
          <p:cNvPicPr preferRelativeResize="0"/>
          <p:nvPr/>
        </p:nvPicPr>
        <p:blipFill rotWithShape="1">
          <a:blip r:embed="rId3">
            <a:alphaModFix/>
          </a:blip>
          <a:srcRect b="0" l="5631" r="8265" t="0"/>
          <a:stretch/>
        </p:blipFill>
        <p:spPr>
          <a:xfrm>
            <a:off x="4359725" y="182525"/>
            <a:ext cx="4641400" cy="4960963"/>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4"/>
          <p:cNvSpPr txBox="1"/>
          <p:nvPr>
            <p:ph type="title"/>
          </p:nvPr>
        </p:nvSpPr>
        <p:spPr>
          <a:xfrm>
            <a:off x="53075" y="77550"/>
            <a:ext cx="4166400" cy="4939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400"/>
              <a:t>Rotational Motion: Method of Quaternions</a:t>
            </a:r>
            <a:endParaRPr sz="2400"/>
          </a:p>
          <a:p>
            <a:pPr indent="0" lvl="0" marL="0" rtl="0" algn="l">
              <a:spcBef>
                <a:spcPts val="0"/>
              </a:spcBef>
              <a:spcAft>
                <a:spcPts val="0"/>
              </a:spcAft>
              <a:buNone/>
            </a:pPr>
            <a:r>
              <a:t/>
            </a:r>
            <a:endParaRPr sz="1300"/>
          </a:p>
          <a:p>
            <a:pPr indent="0" lvl="0" marL="0" rtl="0" algn="l">
              <a:spcBef>
                <a:spcPts val="0"/>
              </a:spcBef>
              <a:spcAft>
                <a:spcPts val="0"/>
              </a:spcAft>
              <a:buNone/>
            </a:pPr>
            <a:r>
              <a:rPr lang="en" sz="1300"/>
              <a:t>Quaternion is a vector in 4D space that extends a complex number into a higher dimension. A quaternion is defined using a scalar value </a:t>
            </a:r>
            <a:r>
              <a:rPr b="1" lang="en" sz="1300"/>
              <a:t>s</a:t>
            </a:r>
            <a:r>
              <a:rPr lang="en" sz="1300"/>
              <a:t> and a 3D vector  </a:t>
            </a:r>
            <a:r>
              <a:rPr b="1" lang="en" sz="1300"/>
              <a:t>v</a:t>
            </a:r>
            <a:r>
              <a:rPr lang="en" sz="1300"/>
              <a:t> as follows: </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rPr lang="en" sz="1300"/>
              <a:t>			</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t/>
            </a:r>
            <a:endParaRPr sz="1200"/>
          </a:p>
          <a:p>
            <a:pPr indent="0" lvl="0" marL="0" rtl="0" algn="l">
              <a:spcBef>
                <a:spcPts val="0"/>
              </a:spcBef>
              <a:spcAft>
                <a:spcPts val="0"/>
              </a:spcAft>
              <a:buNone/>
            </a:pPr>
            <a:r>
              <a:rPr lang="en" sz="1200"/>
              <a:t>The product of two quaternions is defined as follows:</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Quaternion product is not commutative.</a:t>
            </a:r>
            <a:endParaRPr sz="1200"/>
          </a:p>
        </p:txBody>
      </p:sp>
      <p:sp>
        <p:nvSpPr>
          <p:cNvPr id="148" name="Google Shape;148;p24"/>
          <p:cNvSpPr txBox="1"/>
          <p:nvPr>
            <p:ph idx="1" type="body"/>
          </p:nvPr>
        </p:nvSpPr>
        <p:spPr>
          <a:xfrm>
            <a:off x="4410750" y="77700"/>
            <a:ext cx="4612800" cy="4939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We can also define the quaternion in terms of a rotation angle α around vector u:</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149" name="Google Shape;149;p24"/>
          <p:cNvPicPr preferRelativeResize="0"/>
          <p:nvPr/>
        </p:nvPicPr>
        <p:blipFill>
          <a:blip r:embed="rId3">
            <a:alphaModFix/>
          </a:blip>
          <a:stretch>
            <a:fillRect/>
          </a:stretch>
        </p:blipFill>
        <p:spPr>
          <a:xfrm>
            <a:off x="1053175" y="1938071"/>
            <a:ext cx="2396225" cy="276500"/>
          </a:xfrm>
          <a:prstGeom prst="rect">
            <a:avLst/>
          </a:prstGeom>
          <a:noFill/>
          <a:ln>
            <a:noFill/>
          </a:ln>
        </p:spPr>
      </p:pic>
      <p:pic>
        <p:nvPicPr>
          <p:cNvPr id="150" name="Google Shape;150;p24"/>
          <p:cNvPicPr preferRelativeResize="0"/>
          <p:nvPr/>
        </p:nvPicPr>
        <p:blipFill>
          <a:blip r:embed="rId4">
            <a:alphaModFix/>
          </a:blip>
          <a:stretch>
            <a:fillRect/>
          </a:stretch>
        </p:blipFill>
        <p:spPr>
          <a:xfrm>
            <a:off x="105069" y="2299604"/>
            <a:ext cx="4062425" cy="544296"/>
          </a:xfrm>
          <a:prstGeom prst="rect">
            <a:avLst/>
          </a:prstGeom>
          <a:noFill/>
          <a:ln>
            <a:noFill/>
          </a:ln>
        </p:spPr>
      </p:pic>
      <p:pic>
        <p:nvPicPr>
          <p:cNvPr id="151" name="Google Shape;151;p24"/>
          <p:cNvPicPr preferRelativeResize="0"/>
          <p:nvPr/>
        </p:nvPicPr>
        <p:blipFill>
          <a:blip r:embed="rId5">
            <a:alphaModFix/>
          </a:blip>
          <a:stretch>
            <a:fillRect/>
          </a:stretch>
        </p:blipFill>
        <p:spPr>
          <a:xfrm>
            <a:off x="309184" y="3336447"/>
            <a:ext cx="3654200" cy="346350"/>
          </a:xfrm>
          <a:prstGeom prst="rect">
            <a:avLst/>
          </a:prstGeom>
          <a:noFill/>
          <a:ln>
            <a:noFill/>
          </a:ln>
        </p:spPr>
      </p:pic>
      <p:pic>
        <p:nvPicPr>
          <p:cNvPr id="152" name="Google Shape;152;p24"/>
          <p:cNvPicPr preferRelativeResize="0"/>
          <p:nvPr/>
        </p:nvPicPr>
        <p:blipFill>
          <a:blip r:embed="rId6">
            <a:alphaModFix/>
          </a:blip>
          <a:stretch>
            <a:fillRect/>
          </a:stretch>
        </p:blipFill>
        <p:spPr>
          <a:xfrm>
            <a:off x="5652248" y="629350"/>
            <a:ext cx="1879602" cy="544300"/>
          </a:xfrm>
          <a:prstGeom prst="rect">
            <a:avLst/>
          </a:prstGeom>
          <a:noFill/>
          <a:ln>
            <a:noFill/>
          </a:ln>
        </p:spPr>
      </p:pic>
      <p:pic>
        <p:nvPicPr>
          <p:cNvPr id="153" name="Google Shape;153;p24"/>
          <p:cNvPicPr preferRelativeResize="0"/>
          <p:nvPr/>
        </p:nvPicPr>
        <p:blipFill>
          <a:blip r:embed="rId7">
            <a:alphaModFix/>
          </a:blip>
          <a:stretch>
            <a:fillRect/>
          </a:stretch>
        </p:blipFill>
        <p:spPr>
          <a:xfrm>
            <a:off x="4349450" y="1332325"/>
            <a:ext cx="4735399" cy="497150"/>
          </a:xfrm>
          <a:prstGeom prst="rect">
            <a:avLst/>
          </a:prstGeom>
          <a:noFill/>
          <a:ln>
            <a:noFill/>
          </a:ln>
        </p:spPr>
      </p:pic>
      <p:pic>
        <p:nvPicPr>
          <p:cNvPr id="154" name="Google Shape;154;p24"/>
          <p:cNvPicPr preferRelativeResize="0"/>
          <p:nvPr/>
        </p:nvPicPr>
        <p:blipFill>
          <a:blip r:embed="rId8">
            <a:alphaModFix/>
          </a:blip>
          <a:stretch>
            <a:fillRect/>
          </a:stretch>
        </p:blipFill>
        <p:spPr>
          <a:xfrm>
            <a:off x="4763319" y="2027450"/>
            <a:ext cx="3907663" cy="544300"/>
          </a:xfrm>
          <a:prstGeom prst="rect">
            <a:avLst/>
          </a:prstGeom>
          <a:noFill/>
          <a:ln>
            <a:noFill/>
          </a:ln>
        </p:spPr>
      </p:pic>
      <p:pic>
        <p:nvPicPr>
          <p:cNvPr id="155" name="Google Shape;155;p24"/>
          <p:cNvPicPr preferRelativeResize="0"/>
          <p:nvPr/>
        </p:nvPicPr>
        <p:blipFill>
          <a:blip r:embed="rId9">
            <a:alphaModFix/>
          </a:blip>
          <a:stretch>
            <a:fillRect/>
          </a:stretch>
        </p:blipFill>
        <p:spPr>
          <a:xfrm>
            <a:off x="4633950" y="2991800"/>
            <a:ext cx="4166399" cy="186867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5"/>
          <p:cNvSpPr txBox="1"/>
          <p:nvPr>
            <p:ph type="title"/>
          </p:nvPr>
        </p:nvSpPr>
        <p:spPr>
          <a:xfrm>
            <a:off x="53075" y="77550"/>
            <a:ext cx="4166400" cy="4939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400"/>
              <a:t>Rotational Motion: Method of Quaternions</a:t>
            </a:r>
            <a:endParaRPr sz="2400"/>
          </a:p>
          <a:p>
            <a:pPr indent="0" lvl="0" marL="0" rtl="0" algn="l">
              <a:spcBef>
                <a:spcPts val="0"/>
              </a:spcBef>
              <a:spcAft>
                <a:spcPts val="0"/>
              </a:spcAft>
              <a:buNone/>
            </a:pPr>
            <a:r>
              <a:t/>
            </a:r>
            <a:endParaRPr sz="1300"/>
          </a:p>
          <a:p>
            <a:pPr indent="0" lvl="0" marL="0" rtl="0" algn="l">
              <a:spcBef>
                <a:spcPts val="0"/>
              </a:spcBef>
              <a:spcAft>
                <a:spcPts val="0"/>
              </a:spcAft>
              <a:buNone/>
            </a:pPr>
            <a:r>
              <a:rPr lang="en" sz="1200"/>
              <a:t>In this way, the 3D orientation of the body‐fixed frame is mapped into the components of the unit quaternion. </a:t>
            </a:r>
            <a:endParaRPr sz="1200"/>
          </a:p>
          <a:p>
            <a:pPr indent="457200" lvl="0" marL="0" rtl="0" algn="l">
              <a:spcBef>
                <a:spcPts val="0"/>
              </a:spcBef>
              <a:spcAft>
                <a:spcPts val="0"/>
              </a:spcAft>
              <a:buNone/>
            </a:pPr>
            <a:r>
              <a:rPr lang="en" sz="1200"/>
              <a:t>Therefore, quaternions are capable of representing the orientation of a body in 3D space by four parameters (contrary to the transformation matrix with nine parameters). </a:t>
            </a:r>
            <a:endParaRPr sz="1200"/>
          </a:p>
          <a:p>
            <a:pPr indent="457200" lvl="0" marL="0" rtl="0" algn="l">
              <a:spcBef>
                <a:spcPts val="0"/>
              </a:spcBef>
              <a:spcAft>
                <a:spcPts val="0"/>
              </a:spcAft>
              <a:buNone/>
            </a:pPr>
            <a:r>
              <a:rPr lang="en" sz="1200"/>
              <a:t>The rotation matrix A can be expressed in terms of components of the unit quaternion:</a:t>
            </a:r>
            <a:endParaRPr sz="1200"/>
          </a:p>
          <a:p>
            <a:pPr indent="457200" lvl="0" marL="0" rtl="0" algn="l">
              <a:spcBef>
                <a:spcPts val="0"/>
              </a:spcBef>
              <a:spcAft>
                <a:spcPts val="0"/>
              </a:spcAft>
              <a:buNone/>
            </a:pPr>
            <a:r>
              <a:t/>
            </a:r>
            <a:endParaRPr sz="1200"/>
          </a:p>
          <a:p>
            <a:pPr indent="457200" lvl="0" marL="0" rtl="0" algn="l">
              <a:spcBef>
                <a:spcPts val="0"/>
              </a:spcBef>
              <a:spcAft>
                <a:spcPts val="0"/>
              </a:spcAft>
              <a:buNone/>
            </a:pPr>
            <a:r>
              <a:t/>
            </a:r>
            <a:endParaRPr sz="1200"/>
          </a:p>
          <a:p>
            <a:pPr indent="457200" lvl="0" marL="0" rtl="0" algn="l">
              <a:spcBef>
                <a:spcPts val="0"/>
              </a:spcBef>
              <a:spcAft>
                <a:spcPts val="0"/>
              </a:spcAft>
              <a:buNone/>
            </a:pPr>
            <a:r>
              <a:t/>
            </a:r>
            <a:endParaRPr sz="1200"/>
          </a:p>
          <a:p>
            <a:pPr indent="457200" lvl="0" marL="0" rtl="0" algn="l">
              <a:spcBef>
                <a:spcPts val="0"/>
              </a:spcBef>
              <a:spcAft>
                <a:spcPts val="0"/>
              </a:spcAft>
              <a:buNone/>
            </a:pPr>
            <a:r>
              <a:t/>
            </a:r>
            <a:endParaRPr sz="1200"/>
          </a:p>
          <a:p>
            <a:pPr indent="457200" lvl="0" marL="0" rtl="0" algn="l">
              <a:spcBef>
                <a:spcPts val="0"/>
              </a:spcBef>
              <a:spcAft>
                <a:spcPts val="0"/>
              </a:spcAft>
              <a:buNone/>
            </a:pPr>
            <a:r>
              <a:t/>
            </a:r>
            <a:endParaRPr sz="1200"/>
          </a:p>
          <a:p>
            <a:pPr indent="457200" lvl="0" marL="0" rtl="0" algn="l">
              <a:spcBef>
                <a:spcPts val="0"/>
              </a:spcBef>
              <a:spcAft>
                <a:spcPts val="0"/>
              </a:spcAft>
              <a:buNone/>
            </a:pPr>
            <a:r>
              <a:t/>
            </a:r>
            <a:endParaRPr sz="1200"/>
          </a:p>
          <a:p>
            <a:pPr indent="457200" lvl="0" marL="0" rtl="0" algn="l">
              <a:spcBef>
                <a:spcPts val="0"/>
              </a:spcBef>
              <a:spcAft>
                <a:spcPts val="0"/>
              </a:spcAft>
              <a:buNone/>
            </a:pPr>
            <a:r>
              <a:t/>
            </a:r>
            <a:endParaRPr sz="1200"/>
          </a:p>
        </p:txBody>
      </p:sp>
      <p:sp>
        <p:nvSpPr>
          <p:cNvPr id="161" name="Google Shape;161;p25"/>
          <p:cNvSpPr txBox="1"/>
          <p:nvPr>
            <p:ph idx="1" type="body"/>
          </p:nvPr>
        </p:nvSpPr>
        <p:spPr>
          <a:xfrm>
            <a:off x="4410750" y="77700"/>
            <a:ext cx="4612800" cy="4939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To transform an arbitrary vector,  r, between the space‐fixed frame and the body‐fixed frame, one can use the transformation matrix or use the quaternion and its conjugate: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and from the body‐fixed frame to the space‐fixed frame:</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In addition to the transformation relations, we also need a time derivative of the quaternion to update the instantaneous orientation of the body‐fixed frame. The time derivative of quaternion is given by:</a:t>
            </a:r>
            <a:endParaRPr/>
          </a:p>
        </p:txBody>
      </p:sp>
      <p:pic>
        <p:nvPicPr>
          <p:cNvPr id="162" name="Google Shape;162;p25"/>
          <p:cNvPicPr preferRelativeResize="0"/>
          <p:nvPr/>
        </p:nvPicPr>
        <p:blipFill>
          <a:blip r:embed="rId3">
            <a:alphaModFix/>
          </a:blip>
          <a:stretch>
            <a:fillRect/>
          </a:stretch>
        </p:blipFill>
        <p:spPr>
          <a:xfrm>
            <a:off x="328600" y="3092275"/>
            <a:ext cx="3699775" cy="812925"/>
          </a:xfrm>
          <a:prstGeom prst="rect">
            <a:avLst/>
          </a:prstGeom>
          <a:noFill/>
          <a:ln>
            <a:noFill/>
          </a:ln>
        </p:spPr>
      </p:pic>
      <p:pic>
        <p:nvPicPr>
          <p:cNvPr id="163" name="Google Shape;163;p25"/>
          <p:cNvPicPr preferRelativeResize="0"/>
          <p:nvPr/>
        </p:nvPicPr>
        <p:blipFill>
          <a:blip r:embed="rId4">
            <a:alphaModFix/>
          </a:blip>
          <a:stretch>
            <a:fillRect/>
          </a:stretch>
        </p:blipFill>
        <p:spPr>
          <a:xfrm>
            <a:off x="5729875" y="917729"/>
            <a:ext cx="1381225" cy="562721"/>
          </a:xfrm>
          <a:prstGeom prst="rect">
            <a:avLst/>
          </a:prstGeom>
          <a:noFill/>
          <a:ln>
            <a:noFill/>
          </a:ln>
        </p:spPr>
      </p:pic>
      <p:pic>
        <p:nvPicPr>
          <p:cNvPr id="164" name="Google Shape;164;p25"/>
          <p:cNvPicPr preferRelativeResize="0"/>
          <p:nvPr/>
        </p:nvPicPr>
        <p:blipFill>
          <a:blip r:embed="rId5">
            <a:alphaModFix/>
          </a:blip>
          <a:stretch>
            <a:fillRect/>
          </a:stretch>
        </p:blipFill>
        <p:spPr>
          <a:xfrm>
            <a:off x="5859125" y="1905390"/>
            <a:ext cx="1381225" cy="568380"/>
          </a:xfrm>
          <a:prstGeom prst="rect">
            <a:avLst/>
          </a:prstGeom>
          <a:noFill/>
          <a:ln>
            <a:noFill/>
          </a:ln>
        </p:spPr>
      </p:pic>
      <p:pic>
        <p:nvPicPr>
          <p:cNvPr id="165" name="Google Shape;165;p25"/>
          <p:cNvPicPr preferRelativeResize="0"/>
          <p:nvPr/>
        </p:nvPicPr>
        <p:blipFill>
          <a:blip r:embed="rId6">
            <a:alphaModFix/>
          </a:blip>
          <a:stretch>
            <a:fillRect/>
          </a:stretch>
        </p:blipFill>
        <p:spPr>
          <a:xfrm>
            <a:off x="5214871" y="3753204"/>
            <a:ext cx="3004550" cy="1161943"/>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6"/>
          <p:cNvSpPr txBox="1"/>
          <p:nvPr>
            <p:ph type="title"/>
          </p:nvPr>
        </p:nvSpPr>
        <p:spPr>
          <a:xfrm>
            <a:off x="0" y="0"/>
            <a:ext cx="4322700" cy="4930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600"/>
              <a:t>Multi Spherical Particles:</a:t>
            </a:r>
            <a:endParaRPr sz="2600"/>
          </a:p>
          <a:p>
            <a:pPr indent="0" lvl="0" marL="0" rtl="0" algn="l">
              <a:spcBef>
                <a:spcPts val="0"/>
              </a:spcBef>
              <a:spcAft>
                <a:spcPts val="0"/>
              </a:spcAft>
              <a:buNone/>
            </a:pPr>
            <a:r>
              <a:t/>
            </a:r>
            <a:endParaRPr sz="2600"/>
          </a:p>
          <a:p>
            <a:pPr indent="-302895" lvl="0" marL="457200" rtl="0" algn="l">
              <a:spcBef>
                <a:spcPts val="0"/>
              </a:spcBef>
              <a:spcAft>
                <a:spcPts val="0"/>
              </a:spcAft>
              <a:buSzPct val="100000"/>
              <a:buAutoNum type="arabicPeriod"/>
            </a:pPr>
            <a:r>
              <a:rPr lang="en" sz="1300"/>
              <a:t>The multi‐sphere method is another method for generating non‐spherical particles.</a:t>
            </a:r>
            <a:endParaRPr sz="1300"/>
          </a:p>
          <a:p>
            <a:pPr indent="0" lvl="0" marL="457200" rtl="0" algn="l">
              <a:spcBef>
                <a:spcPts val="0"/>
              </a:spcBef>
              <a:spcAft>
                <a:spcPts val="0"/>
              </a:spcAft>
              <a:buNone/>
            </a:pPr>
            <a:r>
              <a:t/>
            </a:r>
            <a:endParaRPr sz="1300"/>
          </a:p>
          <a:p>
            <a:pPr indent="-302895" lvl="0" marL="457200" rtl="0" algn="l">
              <a:spcBef>
                <a:spcPts val="0"/>
              </a:spcBef>
              <a:spcAft>
                <a:spcPts val="0"/>
              </a:spcAft>
              <a:buSzPct val="100000"/>
              <a:buAutoNum type="arabicPeriod"/>
            </a:pPr>
            <a:r>
              <a:rPr lang="en" sz="1300"/>
              <a:t>In spite of superellipsoids, which are non‐spherical axisymmetric particles, the multi‐sphere method can generate particles with irregular shapes. </a:t>
            </a:r>
            <a:endParaRPr sz="1300"/>
          </a:p>
          <a:p>
            <a:pPr indent="0" lvl="0" marL="457200" rtl="0" algn="l">
              <a:spcBef>
                <a:spcPts val="0"/>
              </a:spcBef>
              <a:spcAft>
                <a:spcPts val="0"/>
              </a:spcAft>
              <a:buNone/>
            </a:pPr>
            <a:r>
              <a:t/>
            </a:r>
            <a:endParaRPr sz="1300"/>
          </a:p>
          <a:p>
            <a:pPr indent="-302895" lvl="0" marL="457200" rtl="0" algn="l">
              <a:spcBef>
                <a:spcPts val="0"/>
              </a:spcBef>
              <a:spcAft>
                <a:spcPts val="0"/>
              </a:spcAft>
              <a:buSzPct val="100000"/>
              <a:buAutoNum type="arabicPeriod"/>
            </a:pPr>
            <a:r>
              <a:rPr lang="en" sz="1300"/>
              <a:t>Based on this method, spheres with smaller size are glued to each other to approximately fill the volume/surface of the real particle.</a:t>
            </a:r>
            <a:endParaRPr sz="1300"/>
          </a:p>
          <a:p>
            <a:pPr indent="0" lvl="0" marL="457200" rtl="0" algn="l">
              <a:spcBef>
                <a:spcPts val="0"/>
              </a:spcBef>
              <a:spcAft>
                <a:spcPts val="0"/>
              </a:spcAft>
              <a:buNone/>
            </a:pPr>
            <a:r>
              <a:t/>
            </a:r>
            <a:endParaRPr sz="1300"/>
          </a:p>
          <a:p>
            <a:pPr indent="-302895" lvl="0" marL="457200" rtl="0" algn="l">
              <a:spcBef>
                <a:spcPts val="0"/>
              </a:spcBef>
              <a:spcAft>
                <a:spcPts val="0"/>
              </a:spcAft>
              <a:buSzPct val="100000"/>
              <a:buAutoNum type="arabicPeriod"/>
            </a:pPr>
            <a:r>
              <a:rPr lang="en" sz="1300"/>
              <a:t>These spheres are allowed to overlap to any extent. In this way, any number of spheres, with different sizes and overlaps, can be used. </a:t>
            </a:r>
            <a:endParaRPr sz="1300"/>
          </a:p>
          <a:p>
            <a:pPr indent="0" lvl="0" marL="457200" rtl="0" algn="l">
              <a:spcBef>
                <a:spcPts val="0"/>
              </a:spcBef>
              <a:spcAft>
                <a:spcPts val="0"/>
              </a:spcAft>
              <a:buNone/>
            </a:pPr>
            <a:r>
              <a:t/>
            </a:r>
            <a:endParaRPr sz="1300"/>
          </a:p>
          <a:p>
            <a:pPr indent="-302895" lvl="0" marL="457200" rtl="0" algn="l">
              <a:spcBef>
                <a:spcPts val="0"/>
              </a:spcBef>
              <a:spcAft>
                <a:spcPts val="0"/>
              </a:spcAft>
              <a:buSzPct val="100000"/>
              <a:buAutoNum type="arabicPeriod"/>
            </a:pPr>
            <a:r>
              <a:rPr lang="en" sz="1300"/>
              <a:t>After positioning spheres in the non‐spherical particle and producing the final shape, the relative position of spheres within the particle will not change.</a:t>
            </a:r>
            <a:endParaRPr sz="1300"/>
          </a:p>
          <a:p>
            <a:pPr indent="0" lvl="0" marL="457200" rtl="0" algn="l">
              <a:spcBef>
                <a:spcPts val="0"/>
              </a:spcBef>
              <a:spcAft>
                <a:spcPts val="0"/>
              </a:spcAft>
              <a:buNone/>
            </a:pPr>
            <a:r>
              <a:t/>
            </a:r>
            <a:endParaRPr sz="1300"/>
          </a:p>
          <a:p>
            <a:pPr indent="-302895" lvl="0" marL="457200" rtl="0" algn="l">
              <a:spcBef>
                <a:spcPts val="0"/>
              </a:spcBef>
              <a:spcAft>
                <a:spcPts val="0"/>
              </a:spcAft>
              <a:buSzPct val="100000"/>
              <a:buAutoNum type="arabicPeriod"/>
            </a:pPr>
            <a:r>
              <a:rPr lang="en" sz="1300"/>
              <a:t>Thus, the dynamics of the rigid body can be applied to multi‐sphere particles.</a:t>
            </a:r>
            <a:endParaRPr sz="1300"/>
          </a:p>
        </p:txBody>
      </p:sp>
      <p:sp>
        <p:nvSpPr>
          <p:cNvPr id="171" name="Google Shape;171;p26"/>
          <p:cNvSpPr txBox="1"/>
          <p:nvPr>
            <p:ph idx="1" type="body"/>
          </p:nvPr>
        </p:nvSpPr>
        <p:spPr>
          <a:xfrm>
            <a:off x="4644675" y="154400"/>
            <a:ext cx="4322700" cy="2176500"/>
          </a:xfrm>
          <a:prstGeom prst="rect">
            <a:avLst/>
          </a:prstGeom>
        </p:spPr>
        <p:txBody>
          <a:bodyPr anchorCtr="0" anchor="t" bIns="91425" lIns="91425" spcFirstLastPara="1" rIns="91425" wrap="square" tIns="91425">
            <a:normAutofit fontScale="70000" lnSpcReduction="10000"/>
          </a:bodyPr>
          <a:lstStyle/>
          <a:p>
            <a:pPr indent="0" lvl="0" marL="0" rtl="0" algn="l">
              <a:spcBef>
                <a:spcPts val="0"/>
              </a:spcBef>
              <a:spcAft>
                <a:spcPts val="0"/>
              </a:spcAft>
              <a:buNone/>
            </a:pPr>
            <a:r>
              <a:rPr lang="en"/>
              <a:t>The particle shape/surface can be more accurately approximated by increasing the number of spheres and reduce the level of bumpiness of the surface. </a:t>
            </a:r>
            <a:endParaRPr/>
          </a:p>
          <a:p>
            <a:pPr indent="0" lvl="0" marL="0" rtl="0" algn="l">
              <a:spcBef>
                <a:spcPts val="1200"/>
              </a:spcBef>
              <a:spcAft>
                <a:spcPts val="0"/>
              </a:spcAft>
              <a:buNone/>
            </a:pPr>
            <a:r>
              <a:rPr lang="en"/>
              <a:t>On the other hand, the computational cost of simulation also increases with increasing the number of spheres.</a:t>
            </a:r>
            <a:endParaRPr/>
          </a:p>
          <a:p>
            <a:pPr indent="0" lvl="0" marL="0" rtl="0" algn="l">
              <a:spcBef>
                <a:spcPts val="1200"/>
              </a:spcBef>
              <a:spcAft>
                <a:spcPts val="0"/>
              </a:spcAft>
              <a:buNone/>
            </a:pPr>
            <a:r>
              <a:rPr lang="en"/>
              <a:t>Although the accuracy of representation of the surface is improved by using a large number of spheres, the mechanical behavior of the particle is not necessarily improved due to additional dominant errors introduced with increasing the number of spheres in the particle.</a:t>
            </a:r>
            <a:endParaRPr/>
          </a:p>
          <a:p>
            <a:pPr indent="0" lvl="0" marL="0" rtl="0" algn="l">
              <a:spcBef>
                <a:spcPts val="1200"/>
              </a:spcBef>
              <a:spcAft>
                <a:spcPts val="1200"/>
              </a:spcAft>
              <a:buNone/>
            </a:pPr>
            <a:r>
              <a:rPr lang="en"/>
              <a:t>We are not still definite about an optimal number of spheres as it changes from one case to another.</a:t>
            </a:r>
            <a:endParaRPr/>
          </a:p>
        </p:txBody>
      </p:sp>
      <p:pic>
        <p:nvPicPr>
          <p:cNvPr id="172" name="Google Shape;172;p26"/>
          <p:cNvPicPr preferRelativeResize="0"/>
          <p:nvPr/>
        </p:nvPicPr>
        <p:blipFill>
          <a:blip r:embed="rId3">
            <a:alphaModFix/>
          </a:blip>
          <a:stretch>
            <a:fillRect/>
          </a:stretch>
        </p:blipFill>
        <p:spPr>
          <a:xfrm>
            <a:off x="4644678" y="2330900"/>
            <a:ext cx="4280698" cy="27600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7"/>
          <p:cNvSpPr txBox="1"/>
          <p:nvPr>
            <p:ph type="title"/>
          </p:nvPr>
        </p:nvSpPr>
        <p:spPr>
          <a:xfrm>
            <a:off x="0" y="0"/>
            <a:ext cx="4322700" cy="4930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600"/>
              <a:t>Multi Spherical Particles:</a:t>
            </a:r>
            <a:endParaRPr sz="2600"/>
          </a:p>
          <a:p>
            <a:pPr indent="0" lvl="0" marL="0" rtl="0" algn="l">
              <a:spcBef>
                <a:spcPts val="0"/>
              </a:spcBef>
              <a:spcAft>
                <a:spcPts val="0"/>
              </a:spcAft>
              <a:buNone/>
            </a:pPr>
            <a:r>
              <a:t/>
            </a:r>
            <a:endParaRPr sz="1300"/>
          </a:p>
          <a:p>
            <a:pPr indent="0" lvl="0" marL="0" rtl="0" algn="l">
              <a:spcBef>
                <a:spcPts val="0"/>
              </a:spcBef>
              <a:spcAft>
                <a:spcPts val="0"/>
              </a:spcAft>
              <a:buNone/>
            </a:pPr>
            <a:r>
              <a:t/>
            </a:r>
            <a:endParaRPr sz="1300"/>
          </a:p>
        </p:txBody>
      </p:sp>
      <p:sp>
        <p:nvSpPr>
          <p:cNvPr id="178" name="Google Shape;178;p27"/>
          <p:cNvSpPr txBox="1"/>
          <p:nvPr>
            <p:ph idx="1" type="body"/>
          </p:nvPr>
        </p:nvSpPr>
        <p:spPr>
          <a:xfrm>
            <a:off x="4644675" y="154400"/>
            <a:ext cx="4322700" cy="2176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79" name="Google Shape;179;p27"/>
          <p:cNvPicPr preferRelativeResize="0"/>
          <p:nvPr/>
        </p:nvPicPr>
        <p:blipFill>
          <a:blip r:embed="rId3">
            <a:alphaModFix/>
          </a:blip>
          <a:stretch>
            <a:fillRect/>
          </a:stretch>
        </p:blipFill>
        <p:spPr>
          <a:xfrm>
            <a:off x="4322700" y="1091825"/>
            <a:ext cx="4821300" cy="3261066"/>
          </a:xfrm>
          <a:prstGeom prst="rect">
            <a:avLst/>
          </a:prstGeom>
          <a:noFill/>
          <a:ln>
            <a:noFill/>
          </a:ln>
        </p:spPr>
      </p:pic>
      <p:pic>
        <p:nvPicPr>
          <p:cNvPr id="180" name="Google Shape;180;p27"/>
          <p:cNvPicPr preferRelativeResize="0"/>
          <p:nvPr/>
        </p:nvPicPr>
        <p:blipFill>
          <a:blip r:embed="rId4">
            <a:alphaModFix/>
          </a:blip>
          <a:stretch>
            <a:fillRect/>
          </a:stretch>
        </p:blipFill>
        <p:spPr>
          <a:xfrm>
            <a:off x="1474124" y="567800"/>
            <a:ext cx="1374425" cy="414500"/>
          </a:xfrm>
          <a:prstGeom prst="rect">
            <a:avLst/>
          </a:prstGeom>
          <a:noFill/>
          <a:ln>
            <a:noFill/>
          </a:ln>
        </p:spPr>
      </p:pic>
      <p:pic>
        <p:nvPicPr>
          <p:cNvPr id="181" name="Google Shape;181;p27"/>
          <p:cNvPicPr preferRelativeResize="0"/>
          <p:nvPr/>
        </p:nvPicPr>
        <p:blipFill>
          <a:blip r:embed="rId5">
            <a:alphaModFix/>
          </a:blip>
          <a:stretch>
            <a:fillRect/>
          </a:stretch>
        </p:blipFill>
        <p:spPr>
          <a:xfrm>
            <a:off x="1148175" y="1091816"/>
            <a:ext cx="2026335" cy="485809"/>
          </a:xfrm>
          <a:prstGeom prst="rect">
            <a:avLst/>
          </a:prstGeom>
          <a:noFill/>
          <a:ln>
            <a:noFill/>
          </a:ln>
        </p:spPr>
      </p:pic>
      <p:pic>
        <p:nvPicPr>
          <p:cNvPr id="182" name="Google Shape;182;p27"/>
          <p:cNvPicPr preferRelativeResize="0"/>
          <p:nvPr/>
        </p:nvPicPr>
        <p:blipFill>
          <a:blip r:embed="rId6">
            <a:alphaModFix/>
          </a:blip>
          <a:stretch>
            <a:fillRect/>
          </a:stretch>
        </p:blipFill>
        <p:spPr>
          <a:xfrm>
            <a:off x="-13" y="1721212"/>
            <a:ext cx="4322700" cy="1488366"/>
          </a:xfrm>
          <a:prstGeom prst="rect">
            <a:avLst/>
          </a:prstGeom>
          <a:noFill/>
          <a:ln>
            <a:noFill/>
          </a:ln>
        </p:spPr>
      </p:pic>
      <p:pic>
        <p:nvPicPr>
          <p:cNvPr id="183" name="Google Shape;183;p27"/>
          <p:cNvPicPr preferRelativeResize="0"/>
          <p:nvPr/>
        </p:nvPicPr>
        <p:blipFill>
          <a:blip r:embed="rId7">
            <a:alphaModFix/>
          </a:blip>
          <a:stretch>
            <a:fillRect/>
          </a:stretch>
        </p:blipFill>
        <p:spPr>
          <a:xfrm>
            <a:off x="-25" y="3209580"/>
            <a:ext cx="4322726" cy="159237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8"/>
          <p:cNvSpPr txBox="1"/>
          <p:nvPr>
            <p:ph type="title"/>
          </p:nvPr>
        </p:nvSpPr>
        <p:spPr>
          <a:xfrm>
            <a:off x="0" y="0"/>
            <a:ext cx="4392000" cy="4930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600"/>
              <a:t>Contact Force in </a:t>
            </a:r>
            <a:endParaRPr sz="2600"/>
          </a:p>
          <a:p>
            <a:pPr indent="0" lvl="0" marL="0" rtl="0" algn="l">
              <a:spcBef>
                <a:spcPts val="0"/>
              </a:spcBef>
              <a:spcAft>
                <a:spcPts val="0"/>
              </a:spcAft>
              <a:buNone/>
            </a:pPr>
            <a:r>
              <a:rPr lang="en" sz="2600"/>
              <a:t>Multi-spherical particles:</a:t>
            </a:r>
            <a:endParaRPr sz="2600"/>
          </a:p>
          <a:p>
            <a:pPr indent="0" lvl="0" marL="0" rtl="0" algn="l">
              <a:spcBef>
                <a:spcPts val="0"/>
              </a:spcBef>
              <a:spcAft>
                <a:spcPts val="0"/>
              </a:spcAft>
              <a:buNone/>
            </a:pPr>
            <a:r>
              <a:t/>
            </a:r>
            <a:endParaRPr sz="2600"/>
          </a:p>
          <a:p>
            <a:pPr indent="0" lvl="0" marL="0" rtl="0" algn="l">
              <a:spcBef>
                <a:spcPts val="0"/>
              </a:spcBef>
              <a:spcAft>
                <a:spcPts val="0"/>
              </a:spcAft>
              <a:buNone/>
            </a:pPr>
            <a:r>
              <a:t/>
            </a:r>
            <a:endParaRPr sz="1300"/>
          </a:p>
          <a:p>
            <a:pPr indent="0" lvl="0" marL="0" rtl="0" algn="l">
              <a:spcBef>
                <a:spcPts val="0"/>
              </a:spcBef>
              <a:spcAft>
                <a:spcPts val="0"/>
              </a:spcAft>
              <a:buNone/>
            </a:pPr>
            <a:r>
              <a:t/>
            </a:r>
            <a:endParaRPr sz="1300"/>
          </a:p>
        </p:txBody>
      </p:sp>
      <p:sp>
        <p:nvSpPr>
          <p:cNvPr id="189" name="Google Shape;189;p28"/>
          <p:cNvSpPr txBox="1"/>
          <p:nvPr>
            <p:ph idx="1" type="body"/>
          </p:nvPr>
        </p:nvSpPr>
        <p:spPr>
          <a:xfrm>
            <a:off x="4572000" y="1019100"/>
            <a:ext cx="4322700" cy="3105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Net Force between the Particles due to all the collisions is the sum of Individual Forces acting on the individual spheres.</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190" name="Google Shape;190;p28"/>
          <p:cNvPicPr preferRelativeResize="0"/>
          <p:nvPr/>
        </p:nvPicPr>
        <p:blipFill>
          <a:blip r:embed="rId3">
            <a:alphaModFix/>
          </a:blip>
          <a:stretch>
            <a:fillRect/>
          </a:stretch>
        </p:blipFill>
        <p:spPr>
          <a:xfrm>
            <a:off x="1003838" y="1288725"/>
            <a:ext cx="2032425" cy="631700"/>
          </a:xfrm>
          <a:prstGeom prst="rect">
            <a:avLst/>
          </a:prstGeom>
          <a:noFill/>
          <a:ln>
            <a:noFill/>
          </a:ln>
        </p:spPr>
      </p:pic>
      <p:pic>
        <p:nvPicPr>
          <p:cNvPr id="191" name="Google Shape;191;p28"/>
          <p:cNvPicPr preferRelativeResize="0"/>
          <p:nvPr/>
        </p:nvPicPr>
        <p:blipFill>
          <a:blip r:embed="rId4">
            <a:alphaModFix/>
          </a:blip>
          <a:stretch>
            <a:fillRect/>
          </a:stretch>
        </p:blipFill>
        <p:spPr>
          <a:xfrm>
            <a:off x="80729" y="2270600"/>
            <a:ext cx="4091296" cy="26602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9"/>
          <p:cNvSpPr txBox="1"/>
          <p:nvPr>
            <p:ph type="title"/>
          </p:nvPr>
        </p:nvSpPr>
        <p:spPr>
          <a:xfrm>
            <a:off x="105550" y="159375"/>
            <a:ext cx="4108500" cy="4884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Implementation in LIGGGHTS</a:t>
            </a:r>
            <a:endParaRPr/>
          </a:p>
          <a:p>
            <a:pPr indent="0" lvl="0" marL="0" rtl="0" algn="l">
              <a:spcBef>
                <a:spcPts val="0"/>
              </a:spcBef>
              <a:spcAft>
                <a:spcPts val="0"/>
              </a:spcAft>
              <a:buNone/>
            </a:pPr>
            <a:r>
              <a:t/>
            </a:r>
            <a:endParaRPr sz="1200"/>
          </a:p>
          <a:p>
            <a:pPr indent="0" lvl="0" marL="0" rtl="0" algn="l">
              <a:spcBef>
                <a:spcPts val="0"/>
              </a:spcBef>
              <a:spcAft>
                <a:spcPts val="0"/>
              </a:spcAft>
              <a:buNone/>
            </a:pPr>
            <a:r>
              <a:rPr lang="en" sz="1200"/>
              <a:t>Variable Description:</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x</a:t>
            </a:r>
            <a:r>
              <a:rPr lang="en" sz="1200"/>
              <a:t>cm</a:t>
            </a:r>
            <a:r>
              <a:rPr lang="en" sz="1200"/>
              <a:t> - Position of Center of Mass</a:t>
            </a:r>
            <a:endParaRPr sz="1200"/>
          </a:p>
          <a:p>
            <a:pPr indent="0" lvl="0" marL="0" rtl="0" algn="l">
              <a:spcBef>
                <a:spcPts val="0"/>
              </a:spcBef>
              <a:spcAft>
                <a:spcPts val="0"/>
              </a:spcAft>
              <a:buNone/>
            </a:pPr>
            <a:r>
              <a:rPr lang="en" sz="1200"/>
              <a:t>vcm  - Velocity of Center of Mass</a:t>
            </a:r>
            <a:endParaRPr sz="1200"/>
          </a:p>
          <a:p>
            <a:pPr indent="0" lvl="0" marL="0" rtl="0" algn="l">
              <a:spcBef>
                <a:spcPts val="0"/>
              </a:spcBef>
              <a:spcAft>
                <a:spcPts val="0"/>
              </a:spcAft>
              <a:buNone/>
            </a:pPr>
            <a:r>
              <a:rPr lang="en" sz="1200"/>
              <a:t>fcm  - Net Force Acting on Center of Mass</a:t>
            </a:r>
            <a:endParaRPr sz="1200"/>
          </a:p>
          <a:p>
            <a:pPr indent="0" lvl="0" marL="0" rtl="0" algn="l">
              <a:spcBef>
                <a:spcPts val="0"/>
              </a:spcBef>
              <a:spcAft>
                <a:spcPts val="0"/>
              </a:spcAft>
              <a:buNone/>
            </a:pPr>
            <a:r>
              <a:rPr lang="en" sz="1200"/>
              <a:t>torquecm - Net Torque on CoM</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ex_space, ey_space, ez_space -</a:t>
            </a:r>
            <a:endParaRPr sz="1200"/>
          </a:p>
          <a:p>
            <a:pPr indent="0" lvl="0" marL="0" rtl="0" algn="l">
              <a:spcBef>
                <a:spcPts val="0"/>
              </a:spcBef>
              <a:spcAft>
                <a:spcPts val="0"/>
              </a:spcAft>
              <a:buNone/>
            </a:pPr>
            <a:r>
              <a:rPr lang="en" sz="1200"/>
              <a:t>Vectors representing the rows of Rotation Matrix A which describes the orientation of the Body Particle</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angmom - Angular Momentum at that instant</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omega - Angular Velocity at that instant</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quat - Quaternion representing the Orientation of  Body in the Space Fixed Frame.</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inertia - Inertia Tensor</a:t>
            </a:r>
            <a:endParaRPr sz="1200"/>
          </a:p>
          <a:p>
            <a:pPr indent="0" lvl="0" marL="0" rtl="0" algn="l">
              <a:spcBef>
                <a:spcPts val="0"/>
              </a:spcBef>
              <a:spcAft>
                <a:spcPts val="0"/>
              </a:spcAft>
              <a:buNone/>
            </a:pPr>
            <a:r>
              <a:t/>
            </a:r>
            <a:endParaRPr sz="1200"/>
          </a:p>
        </p:txBody>
      </p:sp>
      <p:sp>
        <p:nvSpPr>
          <p:cNvPr id="197" name="Google Shape;197;p29"/>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98" name="Google Shape;198;p29"/>
          <p:cNvPicPr preferRelativeResize="0"/>
          <p:nvPr/>
        </p:nvPicPr>
        <p:blipFill>
          <a:blip r:embed="rId3">
            <a:alphaModFix/>
          </a:blip>
          <a:stretch>
            <a:fillRect/>
          </a:stretch>
        </p:blipFill>
        <p:spPr>
          <a:xfrm>
            <a:off x="4317650" y="0"/>
            <a:ext cx="4722200" cy="51435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0"/>
          <p:cNvSpPr txBox="1"/>
          <p:nvPr>
            <p:ph type="title"/>
          </p:nvPr>
        </p:nvSpPr>
        <p:spPr>
          <a:xfrm>
            <a:off x="105550" y="159375"/>
            <a:ext cx="4108500" cy="374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Implementation in LIGGGHTS</a:t>
            </a:r>
            <a:endParaRPr/>
          </a:p>
          <a:p>
            <a:pPr indent="0" lvl="0" marL="0" rtl="0" algn="l">
              <a:spcBef>
                <a:spcPts val="0"/>
              </a:spcBef>
              <a:spcAft>
                <a:spcPts val="0"/>
              </a:spcAft>
              <a:buNone/>
            </a:pPr>
            <a:r>
              <a:t/>
            </a:r>
            <a:endParaRPr sz="1200"/>
          </a:p>
          <a:p>
            <a:pPr indent="0" lvl="0" marL="0" rtl="0" algn="l">
              <a:spcBef>
                <a:spcPts val="0"/>
              </a:spcBef>
              <a:spcAft>
                <a:spcPts val="0"/>
              </a:spcAft>
              <a:buNone/>
            </a:pPr>
            <a:r>
              <a:rPr lang="en" sz="1200"/>
              <a:t>Algorithm:</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a:p>
            <a:pPr indent="-304800" lvl="0" marL="457200" rtl="0" algn="l">
              <a:spcBef>
                <a:spcPts val="0"/>
              </a:spcBef>
              <a:spcAft>
                <a:spcPts val="0"/>
              </a:spcAft>
              <a:buSzPts val="1200"/>
              <a:buAutoNum type="arabicPeriod"/>
            </a:pPr>
            <a:r>
              <a:rPr lang="en" sz="1200"/>
              <a:t>Compute the updated Center of Mass Position </a:t>
            </a:r>
            <a:r>
              <a:rPr lang="en" sz="1200"/>
              <a:t>using</a:t>
            </a:r>
            <a:r>
              <a:rPr lang="en" sz="1200"/>
              <a:t> the Translational Motion of the Body.</a:t>
            </a:r>
            <a:endParaRPr sz="1200"/>
          </a:p>
          <a:p>
            <a:pPr indent="0" lvl="0" marL="457200" rtl="0" algn="l">
              <a:spcBef>
                <a:spcPts val="0"/>
              </a:spcBef>
              <a:spcAft>
                <a:spcPts val="0"/>
              </a:spcAft>
              <a:buNone/>
            </a:pPr>
            <a:r>
              <a:t/>
            </a:r>
            <a:endParaRPr sz="1200"/>
          </a:p>
          <a:p>
            <a:pPr indent="-304800" lvl="0" marL="457200" rtl="0" algn="l">
              <a:spcBef>
                <a:spcPts val="0"/>
              </a:spcBef>
              <a:spcAft>
                <a:spcPts val="0"/>
              </a:spcAft>
              <a:buSzPts val="1200"/>
              <a:buAutoNum type="arabicPeriod"/>
            </a:pPr>
            <a:r>
              <a:rPr lang="en" sz="1200"/>
              <a:t>Then update the Velocity using the Net Translational Acceleration acting on the Body.</a:t>
            </a:r>
            <a:endParaRPr sz="1200"/>
          </a:p>
          <a:p>
            <a:pPr indent="0" lvl="0" marL="457200" rtl="0" algn="l">
              <a:spcBef>
                <a:spcPts val="0"/>
              </a:spcBef>
              <a:spcAft>
                <a:spcPts val="0"/>
              </a:spcAft>
              <a:buNone/>
            </a:pPr>
            <a:r>
              <a:t/>
            </a:r>
            <a:endParaRPr sz="1200"/>
          </a:p>
          <a:p>
            <a:pPr indent="-304800" lvl="0" marL="457200" rtl="0" algn="l">
              <a:spcBef>
                <a:spcPts val="0"/>
              </a:spcBef>
              <a:spcAft>
                <a:spcPts val="0"/>
              </a:spcAft>
              <a:buSzPts val="1200"/>
              <a:buAutoNum type="arabicPeriod"/>
            </a:pPr>
            <a:r>
              <a:rPr lang="en" sz="1200"/>
              <a:t>Update the New Angular Momentum of the Body using Net Torque in the Space Fixed Frame</a:t>
            </a:r>
            <a:endParaRPr sz="1200"/>
          </a:p>
          <a:p>
            <a:pPr indent="0" lvl="0" marL="457200" rtl="0" algn="l">
              <a:spcBef>
                <a:spcPts val="0"/>
              </a:spcBef>
              <a:spcAft>
                <a:spcPts val="0"/>
              </a:spcAft>
              <a:buNone/>
            </a:pPr>
            <a:r>
              <a:t/>
            </a:r>
            <a:endParaRPr sz="1200"/>
          </a:p>
        </p:txBody>
      </p:sp>
      <p:sp>
        <p:nvSpPr>
          <p:cNvPr id="204" name="Google Shape;204;p30"/>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05" name="Google Shape;205;p30"/>
          <p:cNvPicPr preferRelativeResize="0"/>
          <p:nvPr/>
        </p:nvPicPr>
        <p:blipFill>
          <a:blip r:embed="rId3">
            <a:alphaModFix/>
          </a:blip>
          <a:stretch>
            <a:fillRect/>
          </a:stretch>
        </p:blipFill>
        <p:spPr>
          <a:xfrm>
            <a:off x="4292924" y="30075"/>
            <a:ext cx="4851074" cy="514349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1"/>
          <p:cNvSpPr txBox="1"/>
          <p:nvPr>
            <p:ph type="title"/>
          </p:nvPr>
        </p:nvSpPr>
        <p:spPr>
          <a:xfrm>
            <a:off x="47650" y="159375"/>
            <a:ext cx="4373400" cy="5143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Implementation in LIGGGHTS</a:t>
            </a:r>
            <a:endParaRPr/>
          </a:p>
          <a:p>
            <a:pPr indent="0" lvl="0" marL="0" rtl="0" algn="l">
              <a:spcBef>
                <a:spcPts val="0"/>
              </a:spcBef>
              <a:spcAft>
                <a:spcPts val="0"/>
              </a:spcAft>
              <a:buNone/>
            </a:pPr>
            <a:r>
              <a:t/>
            </a:r>
            <a:endParaRPr sz="1200"/>
          </a:p>
          <a:p>
            <a:pPr indent="0" lvl="0" marL="0" rtl="0" algn="l">
              <a:spcBef>
                <a:spcPts val="0"/>
              </a:spcBef>
              <a:spcAft>
                <a:spcPts val="0"/>
              </a:spcAft>
              <a:buNone/>
            </a:pPr>
            <a:r>
              <a:rPr lang="en" sz="1200"/>
              <a:t>Algorithm:</a:t>
            </a:r>
            <a:endParaRPr sz="1200"/>
          </a:p>
          <a:p>
            <a:pPr indent="0" lvl="0" marL="0" rtl="0" algn="l">
              <a:spcBef>
                <a:spcPts val="0"/>
              </a:spcBef>
              <a:spcAft>
                <a:spcPts val="0"/>
              </a:spcAft>
              <a:buNone/>
            </a:pPr>
            <a:r>
              <a:t/>
            </a:r>
            <a:endParaRPr sz="1200"/>
          </a:p>
          <a:p>
            <a:pPr indent="-304800" lvl="0" marL="457200" rtl="0" algn="l">
              <a:spcBef>
                <a:spcPts val="0"/>
              </a:spcBef>
              <a:spcAft>
                <a:spcPts val="0"/>
              </a:spcAft>
              <a:buSzPts val="1200"/>
              <a:buAutoNum type="arabicPeriod"/>
            </a:pPr>
            <a:r>
              <a:rPr lang="en" sz="1200"/>
              <a:t>Using the New Angular Momentum Calculated in the Space Fixed Frame calculate the New Angular Velocity in the Space Fixed Frame. Now convert this Angular Velocity in the Space Fixed Frame to the Body fixed Frame Angular Velocity using the vectors ex, ey, ez of the Rotation Matrix. </a:t>
            </a:r>
            <a:endParaRPr sz="1200"/>
          </a:p>
          <a:p>
            <a:pPr indent="0" lvl="0" marL="457200" rtl="0" algn="l">
              <a:spcBef>
                <a:spcPts val="0"/>
              </a:spcBef>
              <a:spcAft>
                <a:spcPts val="0"/>
              </a:spcAft>
              <a:buNone/>
            </a:pPr>
            <a:r>
              <a:t/>
            </a:r>
            <a:endParaRPr sz="1200"/>
          </a:p>
          <a:p>
            <a:pPr indent="0" lvl="0" marL="457200" rtl="0" algn="l">
              <a:spcBef>
                <a:spcPts val="0"/>
              </a:spcBef>
              <a:spcAft>
                <a:spcPts val="0"/>
              </a:spcAft>
              <a:buNone/>
            </a:pPr>
            <a:r>
              <a:rPr lang="en" sz="1200"/>
              <a:t>This is done in the function:</a:t>
            </a:r>
            <a:endParaRPr sz="1200"/>
          </a:p>
          <a:p>
            <a:pPr indent="0" lvl="0" marL="457200" rtl="0" algn="l">
              <a:spcBef>
                <a:spcPts val="0"/>
              </a:spcBef>
              <a:spcAft>
                <a:spcPts val="0"/>
              </a:spcAft>
              <a:buNone/>
            </a:pPr>
            <a:r>
              <a:t/>
            </a:r>
            <a:endParaRPr sz="1200"/>
          </a:p>
          <a:p>
            <a:pPr indent="0" lvl="0" marL="457200" rtl="0" algn="l">
              <a:spcBef>
                <a:spcPts val="0"/>
              </a:spcBef>
              <a:spcAft>
                <a:spcPts val="0"/>
              </a:spcAft>
              <a:buNone/>
            </a:pPr>
            <a:r>
              <a:rPr lang="en" sz="1200"/>
              <a:t>angmom_to_omega()</a:t>
            </a:r>
            <a:endParaRPr sz="1200"/>
          </a:p>
          <a:p>
            <a:pPr indent="0" lvl="0" marL="457200" rtl="0" algn="l">
              <a:spcBef>
                <a:spcPts val="0"/>
              </a:spcBef>
              <a:spcAft>
                <a:spcPts val="0"/>
              </a:spcAft>
              <a:buNone/>
            </a:pPr>
            <a:r>
              <a:t/>
            </a:r>
            <a:endParaRPr sz="1200"/>
          </a:p>
          <a:p>
            <a:pPr indent="0" lvl="0" marL="457200" rtl="0" algn="l">
              <a:spcBef>
                <a:spcPts val="0"/>
              </a:spcBef>
              <a:spcAft>
                <a:spcPts val="0"/>
              </a:spcAft>
              <a:buNone/>
            </a:pPr>
            <a:r>
              <a:t/>
            </a:r>
            <a:endParaRPr sz="1200"/>
          </a:p>
          <a:p>
            <a:pPr indent="0" lvl="0" marL="457200" rtl="0" algn="l">
              <a:spcBef>
                <a:spcPts val="0"/>
              </a:spcBef>
              <a:spcAft>
                <a:spcPts val="0"/>
              </a:spcAft>
              <a:buNone/>
            </a:pPr>
            <a:r>
              <a:t/>
            </a:r>
            <a:endParaRPr sz="1200"/>
          </a:p>
          <a:p>
            <a:pPr indent="0" lvl="0" marL="457200" rtl="0" algn="l">
              <a:spcBef>
                <a:spcPts val="0"/>
              </a:spcBef>
              <a:spcAft>
                <a:spcPts val="0"/>
              </a:spcAft>
              <a:buNone/>
            </a:pPr>
            <a:r>
              <a:t/>
            </a:r>
            <a:endParaRPr sz="1200"/>
          </a:p>
          <a:p>
            <a:pPr indent="-304800" lvl="0" marL="457200" rtl="0" algn="l">
              <a:spcBef>
                <a:spcPts val="0"/>
              </a:spcBef>
              <a:spcAft>
                <a:spcPts val="0"/>
              </a:spcAft>
              <a:buSzPts val="1200"/>
              <a:buAutoNum type="arabicPeriod"/>
            </a:pPr>
            <a:r>
              <a:rPr lang="en" sz="1200"/>
              <a:t>Then using Richardson Integration update the Quaternion by calculating the derivative of the quaternion using the body frame angular velocity. ( richardson() )</a:t>
            </a:r>
            <a:endParaRPr sz="1200"/>
          </a:p>
        </p:txBody>
      </p:sp>
      <p:sp>
        <p:nvSpPr>
          <p:cNvPr id="211" name="Google Shape;211;p31"/>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12" name="Google Shape;212;p31"/>
          <p:cNvPicPr preferRelativeResize="0"/>
          <p:nvPr/>
        </p:nvPicPr>
        <p:blipFill>
          <a:blip r:embed="rId3">
            <a:alphaModFix/>
          </a:blip>
          <a:stretch>
            <a:fillRect/>
          </a:stretch>
        </p:blipFill>
        <p:spPr>
          <a:xfrm>
            <a:off x="4299175" y="651975"/>
            <a:ext cx="4857400" cy="36884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4"/>
          <p:cNvSpPr txBox="1"/>
          <p:nvPr>
            <p:ph type="title"/>
          </p:nvPr>
        </p:nvSpPr>
        <p:spPr>
          <a:xfrm>
            <a:off x="93900" y="500925"/>
            <a:ext cx="4265700" cy="4220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Shape Representation:</a:t>
            </a:r>
            <a:endParaRPr/>
          </a:p>
          <a:p>
            <a:pPr indent="0" lvl="0" marL="0" rtl="0" algn="l">
              <a:spcBef>
                <a:spcPts val="0"/>
              </a:spcBef>
              <a:spcAft>
                <a:spcPts val="0"/>
              </a:spcAft>
              <a:buNone/>
            </a:pPr>
            <a:r>
              <a:t/>
            </a:r>
            <a:endParaRPr sz="1600"/>
          </a:p>
          <a:p>
            <a:pPr indent="0" lvl="0" marL="0" rtl="0" algn="l">
              <a:lnSpc>
                <a:spcPct val="115000"/>
              </a:lnSpc>
              <a:spcBef>
                <a:spcPts val="0"/>
              </a:spcBef>
              <a:spcAft>
                <a:spcPts val="0"/>
              </a:spcAft>
              <a:buNone/>
            </a:pPr>
            <a:r>
              <a:rPr lang="en" sz="1300">
                <a:solidFill>
                  <a:srgbClr val="FFFFFF"/>
                </a:solidFill>
                <a:latin typeface="Roboto"/>
                <a:ea typeface="Roboto"/>
                <a:cs typeface="Roboto"/>
                <a:sym typeface="Roboto"/>
              </a:rPr>
              <a:t>In the implementation of DEM for non‐spherical particles, four issues should be addressed: </a:t>
            </a:r>
            <a:endParaRPr sz="1300">
              <a:solidFill>
                <a:srgbClr val="FFFFFF"/>
              </a:solidFill>
              <a:latin typeface="Roboto"/>
              <a:ea typeface="Roboto"/>
              <a:cs typeface="Roboto"/>
              <a:sym typeface="Roboto"/>
            </a:endParaRPr>
          </a:p>
          <a:p>
            <a:pPr indent="-311150" lvl="0" marL="457200" rtl="0" algn="l">
              <a:lnSpc>
                <a:spcPct val="115000"/>
              </a:lnSpc>
              <a:spcBef>
                <a:spcPts val="1200"/>
              </a:spcBef>
              <a:spcAft>
                <a:spcPts val="0"/>
              </a:spcAft>
              <a:buClr>
                <a:srgbClr val="FFFFFF"/>
              </a:buClr>
              <a:buSzPts val="1300"/>
              <a:buFont typeface="Roboto"/>
              <a:buAutoNum type="arabicPeriod"/>
            </a:pPr>
            <a:r>
              <a:rPr lang="en" sz="1300">
                <a:solidFill>
                  <a:srgbClr val="FFFFFF"/>
                </a:solidFill>
                <a:latin typeface="Roboto"/>
                <a:ea typeface="Roboto"/>
                <a:cs typeface="Roboto"/>
                <a:sym typeface="Roboto"/>
              </a:rPr>
              <a:t>The kinematics of the particle </a:t>
            </a:r>
            <a:endParaRPr sz="1300">
              <a:solidFill>
                <a:srgbClr val="FFFFFF"/>
              </a:solidFill>
              <a:latin typeface="Roboto"/>
              <a:ea typeface="Roboto"/>
              <a:cs typeface="Roboto"/>
              <a:sym typeface="Roboto"/>
            </a:endParaRPr>
          </a:p>
          <a:p>
            <a:pPr indent="-311150" lvl="0" marL="457200" rtl="0" algn="l">
              <a:lnSpc>
                <a:spcPct val="115000"/>
              </a:lnSpc>
              <a:spcBef>
                <a:spcPts val="0"/>
              </a:spcBef>
              <a:spcAft>
                <a:spcPts val="0"/>
              </a:spcAft>
              <a:buClr>
                <a:srgbClr val="FFFFFF"/>
              </a:buClr>
              <a:buSzPts val="1300"/>
              <a:buFont typeface="Roboto"/>
              <a:buAutoNum type="arabicPeriod"/>
            </a:pPr>
            <a:r>
              <a:rPr lang="en" sz="1300">
                <a:solidFill>
                  <a:srgbClr val="FFFFFF"/>
                </a:solidFill>
                <a:latin typeface="Roboto"/>
                <a:ea typeface="Roboto"/>
                <a:cs typeface="Roboto"/>
                <a:sym typeface="Roboto"/>
              </a:rPr>
              <a:t>The method of representing particle shape to DEM</a:t>
            </a:r>
            <a:endParaRPr sz="1300">
              <a:solidFill>
                <a:srgbClr val="FFFFFF"/>
              </a:solidFill>
              <a:latin typeface="Roboto"/>
              <a:ea typeface="Roboto"/>
              <a:cs typeface="Roboto"/>
              <a:sym typeface="Roboto"/>
            </a:endParaRPr>
          </a:p>
          <a:p>
            <a:pPr indent="-311150" lvl="0" marL="457200" rtl="0" algn="l">
              <a:lnSpc>
                <a:spcPct val="115000"/>
              </a:lnSpc>
              <a:spcBef>
                <a:spcPts val="0"/>
              </a:spcBef>
              <a:spcAft>
                <a:spcPts val="0"/>
              </a:spcAft>
              <a:buClr>
                <a:srgbClr val="FFFFFF"/>
              </a:buClr>
              <a:buSzPts val="1300"/>
              <a:buFont typeface="Roboto"/>
              <a:buAutoNum type="arabicPeriod"/>
            </a:pPr>
            <a:r>
              <a:rPr lang="en" sz="1300">
                <a:solidFill>
                  <a:srgbClr val="FFFFFF"/>
                </a:solidFill>
                <a:latin typeface="Roboto"/>
                <a:ea typeface="Roboto"/>
                <a:cs typeface="Roboto"/>
                <a:sym typeface="Roboto"/>
              </a:rPr>
              <a:t>Calculation of the contact force</a:t>
            </a:r>
            <a:endParaRPr sz="1300">
              <a:solidFill>
                <a:srgbClr val="FFFFFF"/>
              </a:solidFill>
              <a:latin typeface="Roboto"/>
              <a:ea typeface="Roboto"/>
              <a:cs typeface="Roboto"/>
              <a:sym typeface="Roboto"/>
            </a:endParaRPr>
          </a:p>
          <a:p>
            <a:pPr indent="-311150" lvl="0" marL="457200" rtl="0" algn="l">
              <a:lnSpc>
                <a:spcPct val="115000"/>
              </a:lnSpc>
              <a:spcBef>
                <a:spcPts val="0"/>
              </a:spcBef>
              <a:spcAft>
                <a:spcPts val="0"/>
              </a:spcAft>
              <a:buClr>
                <a:srgbClr val="FFFFFF"/>
              </a:buClr>
              <a:buSzPts val="1300"/>
              <a:buFont typeface="Roboto"/>
              <a:buAutoNum type="arabicPeriod"/>
            </a:pPr>
            <a:r>
              <a:rPr lang="en" sz="1300">
                <a:solidFill>
                  <a:srgbClr val="FFFFFF"/>
                </a:solidFill>
                <a:latin typeface="Roboto"/>
                <a:ea typeface="Roboto"/>
                <a:cs typeface="Roboto"/>
                <a:sym typeface="Roboto"/>
              </a:rPr>
              <a:t>Finding the contact plane between particles. </a:t>
            </a:r>
            <a:endParaRPr sz="1600">
              <a:solidFill>
                <a:srgbClr val="FFFFFF"/>
              </a:solidFill>
            </a:endParaRPr>
          </a:p>
        </p:txBody>
      </p:sp>
      <p:sp>
        <p:nvSpPr>
          <p:cNvPr id="71" name="Google Shape;71;p14"/>
          <p:cNvSpPr txBox="1"/>
          <p:nvPr>
            <p:ph idx="1" type="body"/>
          </p:nvPr>
        </p:nvSpPr>
        <p:spPr>
          <a:xfrm>
            <a:off x="4359600" y="138800"/>
            <a:ext cx="4715100" cy="48780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AutoNum type="arabicPeriod"/>
            </a:pPr>
            <a:r>
              <a:rPr lang="en"/>
              <a:t>Equation of rotational motion of a non‐spherical particle is different from that of a sphere. A method should be therefore considered for defining particle orientation in 3D space and solving Euler’s equations.</a:t>
            </a:r>
            <a:endParaRPr/>
          </a:p>
          <a:p>
            <a:pPr indent="0" lvl="0" marL="457200" rtl="0" algn="l">
              <a:spcBef>
                <a:spcPts val="1200"/>
              </a:spcBef>
              <a:spcAft>
                <a:spcPts val="0"/>
              </a:spcAft>
              <a:buNone/>
            </a:pPr>
            <a:r>
              <a:t/>
            </a:r>
            <a:endParaRPr/>
          </a:p>
          <a:p>
            <a:pPr indent="-311150" lvl="0" marL="457200" rtl="0" algn="l">
              <a:spcBef>
                <a:spcPts val="1200"/>
              </a:spcBef>
              <a:spcAft>
                <a:spcPts val="0"/>
              </a:spcAft>
              <a:buSzPts val="1300"/>
              <a:buAutoNum type="arabicPeriod"/>
            </a:pPr>
            <a:r>
              <a:rPr lang="en"/>
              <a:t>A sphere can be represented by its center point and radius in the computer, while shape representation of a non‐spherical particle (exact or approximate) requires additional data. </a:t>
            </a:r>
            <a:endParaRPr/>
          </a:p>
          <a:p>
            <a:pPr indent="0" lvl="0" marL="457200" rtl="0" algn="l">
              <a:spcBef>
                <a:spcPts val="1200"/>
              </a:spcBef>
              <a:spcAft>
                <a:spcPts val="0"/>
              </a:spcAft>
              <a:buNone/>
            </a:pPr>
            <a:r>
              <a:t/>
            </a:r>
            <a:endParaRPr/>
          </a:p>
          <a:p>
            <a:pPr indent="-311150" lvl="0" marL="457200" rtl="0" algn="l">
              <a:spcBef>
                <a:spcPts val="1200"/>
              </a:spcBef>
              <a:spcAft>
                <a:spcPts val="0"/>
              </a:spcAft>
              <a:buSzPts val="1300"/>
              <a:buAutoNum type="arabicPeriod"/>
            </a:pPr>
            <a:r>
              <a:rPr lang="en"/>
              <a:t>Shape representation is still one of the key challenges in the DEM modeling of granular flows. </a:t>
            </a:r>
            <a:endParaRPr/>
          </a:p>
          <a:p>
            <a:pPr indent="0" lvl="0" marL="457200" rtl="0" algn="l">
              <a:spcBef>
                <a:spcPts val="1200"/>
              </a:spcBef>
              <a:spcAft>
                <a:spcPts val="0"/>
              </a:spcAft>
              <a:buNone/>
            </a:pPr>
            <a:r>
              <a:rPr lang="en"/>
              <a:t> </a:t>
            </a:r>
            <a:endParaRPr/>
          </a:p>
          <a:p>
            <a:pPr indent="-311150" lvl="0" marL="457200" rtl="0" algn="l">
              <a:spcBef>
                <a:spcPts val="1200"/>
              </a:spcBef>
              <a:spcAft>
                <a:spcPts val="0"/>
              </a:spcAft>
              <a:buSzPts val="1300"/>
              <a:buAutoNum type="arabicPeriod"/>
            </a:pPr>
            <a:r>
              <a:rPr lang="en"/>
              <a:t>According to the way that particle shape is represented, the method of finding a contact plane between particles and force calculation should be changed.</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2"/>
          <p:cNvSpPr txBox="1"/>
          <p:nvPr>
            <p:ph type="title"/>
          </p:nvPr>
        </p:nvSpPr>
        <p:spPr>
          <a:xfrm>
            <a:off x="47650" y="159375"/>
            <a:ext cx="4373400" cy="5143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Implementation in LIGGGHTS</a:t>
            </a:r>
            <a:endParaRPr/>
          </a:p>
          <a:p>
            <a:pPr indent="0" lvl="0" marL="0" rtl="0" algn="l">
              <a:spcBef>
                <a:spcPts val="0"/>
              </a:spcBef>
              <a:spcAft>
                <a:spcPts val="0"/>
              </a:spcAft>
              <a:buNone/>
            </a:pPr>
            <a:r>
              <a:t/>
            </a:r>
            <a:endParaRPr sz="1200"/>
          </a:p>
          <a:p>
            <a:pPr indent="0" lvl="0" marL="0" rtl="0" algn="l">
              <a:spcBef>
                <a:spcPts val="0"/>
              </a:spcBef>
              <a:spcAft>
                <a:spcPts val="0"/>
              </a:spcAft>
              <a:buNone/>
            </a:pPr>
            <a:r>
              <a:rPr lang="en" sz="1200"/>
              <a:t>Algorithm:</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Now compute the New Rotation Matrix for the New Orientation of the Body </a:t>
            </a:r>
            <a:r>
              <a:rPr lang="en" sz="1200"/>
              <a:t>which</a:t>
            </a:r>
            <a:r>
              <a:rPr lang="en" sz="1200"/>
              <a:t> has been represented by the Newly calculated Quaternion in the richardson() function.</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This step is done using the q_to_exyz() Function.                               </a:t>
            </a:r>
            <a:endParaRPr sz="1200"/>
          </a:p>
        </p:txBody>
      </p:sp>
      <p:sp>
        <p:nvSpPr>
          <p:cNvPr id="218" name="Google Shape;218;p32"/>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19" name="Google Shape;219;p32"/>
          <p:cNvPicPr preferRelativeResize="0"/>
          <p:nvPr/>
        </p:nvPicPr>
        <p:blipFill>
          <a:blip r:embed="rId3">
            <a:alphaModFix/>
          </a:blip>
          <a:stretch>
            <a:fillRect/>
          </a:stretch>
        </p:blipFill>
        <p:spPr>
          <a:xfrm>
            <a:off x="4299175" y="651975"/>
            <a:ext cx="4857400" cy="36884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5"/>
          <p:cNvSpPr txBox="1"/>
          <p:nvPr>
            <p:ph type="title"/>
          </p:nvPr>
        </p:nvSpPr>
        <p:spPr>
          <a:xfrm>
            <a:off x="0" y="179625"/>
            <a:ext cx="4482300" cy="4847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600"/>
              <a:t>Multi-Element Approach:</a:t>
            </a:r>
            <a:endParaRPr sz="2600"/>
          </a:p>
          <a:p>
            <a:pPr indent="0" lvl="0" marL="0" rtl="0" algn="l">
              <a:spcBef>
                <a:spcPts val="0"/>
              </a:spcBef>
              <a:spcAft>
                <a:spcPts val="0"/>
              </a:spcAft>
              <a:buNone/>
            </a:pPr>
            <a:r>
              <a:t/>
            </a:r>
            <a:endParaRPr sz="1600"/>
          </a:p>
          <a:p>
            <a:pPr indent="0" lvl="0" marL="0" rtl="0" algn="l">
              <a:spcBef>
                <a:spcPts val="0"/>
              </a:spcBef>
              <a:spcAft>
                <a:spcPts val="0"/>
              </a:spcAft>
              <a:buNone/>
            </a:pPr>
            <a:r>
              <a:rPr lang="en" sz="1300"/>
              <a:t>In the multi‐element particle approach, complex surface of the particle is constructed from smaller sub‐elements (with simple shapes) that are connected to each other. </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rPr lang="en" sz="1300"/>
              <a:t>Among different methods in this group, the multi‐sphere method, also called glued spheres or clustered spheres, is one of the most common one.  The complex surface of a particle can be formed by overlapped spheres.</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rPr lang="en" sz="1300"/>
              <a:t>By increasing the number of spheres used in the construction of the complex particle, the real surface would be represented more accurately. </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rPr lang="en" sz="1300"/>
              <a:t> However, regardless of the number of  spheres, the resultant surface would be bumpy and without a sharp edge or vertex</a:t>
            </a:r>
            <a:endParaRPr sz="1300"/>
          </a:p>
        </p:txBody>
      </p:sp>
      <p:sp>
        <p:nvSpPr>
          <p:cNvPr id="77" name="Google Shape;77;p15"/>
          <p:cNvSpPr txBox="1"/>
          <p:nvPr>
            <p:ph idx="1" type="body"/>
          </p:nvPr>
        </p:nvSpPr>
        <p:spPr>
          <a:xfrm>
            <a:off x="4380150" y="0"/>
            <a:ext cx="4674000" cy="5143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100"/>
              <a:t>A DEM code for spherical particle can be easily extended to handle multi‐sphere method. The contact search and contact force calculations are similar, although calculation of force needs some modifications.</a:t>
            </a:r>
            <a:endParaRPr sz="1100"/>
          </a:p>
          <a:p>
            <a:pPr indent="0" lvl="0" marL="0" rtl="0" algn="l">
              <a:spcBef>
                <a:spcPts val="1200"/>
              </a:spcBef>
              <a:spcAft>
                <a:spcPts val="0"/>
              </a:spcAft>
              <a:buNone/>
            </a:pPr>
            <a:r>
              <a:rPr lang="en" sz="1100"/>
              <a:t>The multi‐sphere method is not limited to a particular shape or a family of geometric shapes and theoretically can produce any complex surface, except surfaces with sharp edges.</a:t>
            </a:r>
            <a:endParaRPr sz="1100"/>
          </a:p>
          <a:p>
            <a:pPr indent="0" lvl="0" marL="0" rtl="0" algn="l">
              <a:spcBef>
                <a:spcPts val="1200"/>
              </a:spcBef>
              <a:spcAft>
                <a:spcPts val="1200"/>
              </a:spcAft>
              <a:buNone/>
            </a:pPr>
            <a:r>
              <a:rPr lang="en" sz="1100"/>
              <a:t>By increasing the number of spheres in a particle, the particle surface is represented more accurately, while at the same time it increases the computational costs and errors due to multiple contact points.</a:t>
            </a:r>
            <a:endParaRPr sz="1100"/>
          </a:p>
        </p:txBody>
      </p:sp>
      <p:pic>
        <p:nvPicPr>
          <p:cNvPr id="78" name="Google Shape;78;p15"/>
          <p:cNvPicPr preferRelativeResize="0"/>
          <p:nvPr/>
        </p:nvPicPr>
        <p:blipFill>
          <a:blip r:embed="rId3">
            <a:alphaModFix/>
          </a:blip>
          <a:stretch>
            <a:fillRect/>
          </a:stretch>
        </p:blipFill>
        <p:spPr>
          <a:xfrm>
            <a:off x="5743550" y="2309300"/>
            <a:ext cx="1673625" cy="28342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6"/>
          <p:cNvSpPr txBox="1"/>
          <p:nvPr>
            <p:ph type="title"/>
          </p:nvPr>
        </p:nvSpPr>
        <p:spPr>
          <a:xfrm>
            <a:off x="83675" y="118375"/>
            <a:ext cx="4166400" cy="4847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600"/>
              <a:t>Kinematics and Dynamics of Rigid Bodies:</a:t>
            </a:r>
            <a:endParaRPr sz="2600"/>
          </a:p>
          <a:p>
            <a:pPr indent="0" lvl="0" marL="0" rtl="0" algn="l">
              <a:spcBef>
                <a:spcPts val="0"/>
              </a:spcBef>
              <a:spcAft>
                <a:spcPts val="0"/>
              </a:spcAft>
              <a:buNone/>
            </a:pPr>
            <a:r>
              <a:t/>
            </a:r>
            <a:endParaRPr sz="1600"/>
          </a:p>
          <a:p>
            <a:pPr indent="0" lvl="0" marL="0" rtl="0" algn="l">
              <a:spcBef>
                <a:spcPts val="0"/>
              </a:spcBef>
              <a:spcAft>
                <a:spcPts val="0"/>
              </a:spcAft>
              <a:buNone/>
            </a:pPr>
            <a:r>
              <a:rPr lang="en" sz="1600"/>
              <a:t>A non‐spherical particle may be a single body whose surface is defined by analytical equations or a body composed of sub‐elements that are rigidly connected to each other. </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rPr lang="en" sz="1600"/>
              <a:t>Therefore, the basic principles of the kinematics and dynamics of the non‐spherical rigid body apply to both groups.</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t/>
            </a:r>
            <a:endParaRPr/>
          </a:p>
        </p:txBody>
      </p:sp>
      <p:sp>
        <p:nvSpPr>
          <p:cNvPr id="84" name="Google Shape;84;p16"/>
          <p:cNvSpPr txBox="1"/>
          <p:nvPr>
            <p:ph idx="1" type="body"/>
          </p:nvPr>
        </p:nvSpPr>
        <p:spPr>
          <a:xfrm>
            <a:off x="4104600" y="67350"/>
            <a:ext cx="4970100" cy="5021100"/>
          </a:xfrm>
          <a:prstGeom prst="rect">
            <a:avLst/>
          </a:prstGeom>
        </p:spPr>
        <p:txBody>
          <a:bodyPr anchorCtr="0" anchor="t" bIns="91425" lIns="91425" spcFirstLastPara="1" rIns="91425" wrap="square" tIns="91425">
            <a:normAutofit fontScale="85000" lnSpcReduction="20000"/>
          </a:bodyPr>
          <a:lstStyle/>
          <a:p>
            <a:pPr indent="-298767" lvl="0" marL="457200" rtl="0" algn="l">
              <a:spcBef>
                <a:spcPts val="0"/>
              </a:spcBef>
              <a:spcAft>
                <a:spcPts val="0"/>
              </a:spcAft>
              <a:buSzPct val="100000"/>
              <a:buChar char="●"/>
            </a:pPr>
            <a:r>
              <a:rPr lang="en"/>
              <a:t>The position of a non‐spherical rigid body in the space is defined by the location of its center of mass and its orientation. </a:t>
            </a:r>
            <a:endParaRPr/>
          </a:p>
          <a:p>
            <a:pPr indent="0" lvl="0" marL="457200" rtl="0" algn="l">
              <a:spcBef>
                <a:spcPts val="1200"/>
              </a:spcBef>
              <a:spcAft>
                <a:spcPts val="0"/>
              </a:spcAft>
              <a:buNone/>
            </a:pPr>
            <a:r>
              <a:t/>
            </a:r>
            <a:endParaRPr/>
          </a:p>
          <a:p>
            <a:pPr indent="-298767" lvl="0" marL="457200" rtl="0" algn="l">
              <a:spcBef>
                <a:spcPts val="1200"/>
              </a:spcBef>
              <a:spcAft>
                <a:spcPts val="0"/>
              </a:spcAft>
              <a:buSzPct val="100000"/>
              <a:buChar char="●"/>
            </a:pPr>
            <a:r>
              <a:rPr lang="en"/>
              <a:t>In Cartesian coordinates, two different coordinates systems are required. First, an orthogonal body‐fixed frame (local coordinates) located on the center of mass and moves and rotates with the rigid body.1 Second, an orthogonal space‐fixed frame (global coordinates) that is inertial and it does not move or rotate in the space.</a:t>
            </a:r>
            <a:endParaRPr/>
          </a:p>
          <a:p>
            <a:pPr indent="0" lvl="0" marL="457200" rtl="0" algn="l">
              <a:spcBef>
                <a:spcPts val="1200"/>
              </a:spcBef>
              <a:spcAft>
                <a:spcPts val="0"/>
              </a:spcAft>
              <a:buNone/>
            </a:pPr>
            <a:r>
              <a:t/>
            </a:r>
            <a:endParaRPr/>
          </a:p>
          <a:p>
            <a:pPr indent="-298767" lvl="0" marL="457200" rtl="0" algn="l">
              <a:spcBef>
                <a:spcPts val="1200"/>
              </a:spcBef>
              <a:spcAft>
                <a:spcPts val="0"/>
              </a:spcAft>
              <a:buSzPct val="100000"/>
              <a:buChar char="●"/>
            </a:pPr>
            <a:r>
              <a:rPr lang="en"/>
              <a:t>In a DEM simulation, all variable such as position, orientation, and velocities of the particle, as well as location of walls, are defined in this space-fixed frame.</a:t>
            </a:r>
            <a:endParaRPr/>
          </a:p>
          <a:p>
            <a:pPr indent="0" lvl="0" marL="457200" rtl="0" algn="l">
              <a:spcBef>
                <a:spcPts val="1200"/>
              </a:spcBef>
              <a:spcAft>
                <a:spcPts val="0"/>
              </a:spcAft>
              <a:buNone/>
            </a:pPr>
            <a:r>
              <a:t/>
            </a:r>
            <a:endParaRPr/>
          </a:p>
          <a:p>
            <a:pPr indent="-298767" lvl="0" marL="457200" rtl="0" algn="l">
              <a:spcBef>
                <a:spcPts val="1200"/>
              </a:spcBef>
              <a:spcAft>
                <a:spcPts val="0"/>
              </a:spcAft>
              <a:buSzPct val="100000"/>
              <a:buChar char="●"/>
            </a:pPr>
            <a:r>
              <a:rPr lang="en"/>
              <a:t>The transformation of vector variables between the body‐fixed and space‐fixed frames are frequently performed to compute contact force and torque as well as to solve equations of motion. </a:t>
            </a:r>
            <a:endParaRPr/>
          </a:p>
          <a:p>
            <a:pPr indent="0" lvl="0" marL="457200" rtl="0" algn="l">
              <a:spcBef>
                <a:spcPts val="1200"/>
              </a:spcBef>
              <a:spcAft>
                <a:spcPts val="0"/>
              </a:spcAft>
              <a:buNone/>
            </a:pPr>
            <a:r>
              <a:t/>
            </a:r>
            <a:endParaRPr/>
          </a:p>
          <a:p>
            <a:pPr indent="-298767" lvl="0" marL="457200" rtl="0" algn="l">
              <a:spcBef>
                <a:spcPts val="1200"/>
              </a:spcBef>
              <a:spcAft>
                <a:spcPts val="0"/>
              </a:spcAft>
              <a:buSzPct val="100000"/>
              <a:buChar char="●"/>
            </a:pPr>
            <a:r>
              <a:rPr lang="en"/>
              <a:t>The location and orientation of the body‐fixed frame (hence the body itself) is defined relative to the space‐fixed frame. Therefore, a convention should be used to transform variables from the space‐fixed frame to the body‐fixed frame and vice versa.</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7"/>
          <p:cNvSpPr txBox="1"/>
          <p:nvPr>
            <p:ph type="title"/>
          </p:nvPr>
        </p:nvSpPr>
        <p:spPr>
          <a:xfrm>
            <a:off x="63275" y="108175"/>
            <a:ext cx="4224900" cy="4898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600"/>
              <a:t>Euler Angles and Transformation Matrix:</a:t>
            </a:r>
            <a:endParaRPr sz="2600"/>
          </a:p>
          <a:p>
            <a:pPr indent="0" lvl="0" marL="0" rtl="0" algn="l">
              <a:spcBef>
                <a:spcPts val="0"/>
              </a:spcBef>
              <a:spcAft>
                <a:spcPts val="0"/>
              </a:spcAft>
              <a:buNone/>
            </a:pPr>
            <a:r>
              <a:t/>
            </a:r>
            <a:endParaRPr sz="1600"/>
          </a:p>
          <a:p>
            <a:pPr indent="0" lvl="0" marL="0" rtl="0" algn="l">
              <a:spcBef>
                <a:spcPts val="0"/>
              </a:spcBef>
              <a:spcAft>
                <a:spcPts val="0"/>
              </a:spcAft>
              <a:buNone/>
            </a:pPr>
            <a:r>
              <a:rPr lang="en" sz="1300"/>
              <a:t>In 2D space, three scalar variables (three degrees of freedom) are required to define the rigid body motion: two for coordinates of the center of mass and one for the rotation angle θ.</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rPr lang="en" sz="1300"/>
              <a:t>The rotation by the angle θ around the center of mass is simply done using the following rotation matrix:</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t/>
            </a:r>
            <a:endParaRPr sz="1300"/>
          </a:p>
        </p:txBody>
      </p:sp>
      <p:sp>
        <p:nvSpPr>
          <p:cNvPr id="90" name="Google Shape;90;p17"/>
          <p:cNvSpPr txBox="1"/>
          <p:nvPr>
            <p:ph idx="1" type="body"/>
          </p:nvPr>
        </p:nvSpPr>
        <p:spPr>
          <a:xfrm>
            <a:off x="4441375" y="108175"/>
            <a:ext cx="4612800" cy="4898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 3D space, six scalar variables (six degrees of freedom) are required for defining the rigid body motion: three for the coordinates of the center of mass and three angles for</a:t>
            </a:r>
            <a:endParaRPr/>
          </a:p>
          <a:p>
            <a:pPr indent="0" lvl="0" marL="0" rtl="0" algn="l">
              <a:spcBef>
                <a:spcPts val="1200"/>
              </a:spcBef>
              <a:spcAft>
                <a:spcPts val="0"/>
              </a:spcAft>
              <a:buNone/>
            </a:pPr>
            <a:r>
              <a:rPr lang="en"/>
              <a:t>There is a variety of methods to define the orientation of a body in 3D space. The most well‐known is by using Euler angles.</a:t>
            </a:r>
            <a:endParaRPr/>
          </a:p>
          <a:p>
            <a:pPr indent="0" lvl="0" marL="0" rtl="0" algn="l">
              <a:spcBef>
                <a:spcPts val="1200"/>
              </a:spcBef>
              <a:spcAft>
                <a:spcPts val="0"/>
              </a:spcAft>
              <a:buNone/>
            </a:pPr>
            <a:r>
              <a:rPr lang="en"/>
              <a:t>According to the classical Euler angles, the orientation of the body‐fixed frame is defined by three Euler angles ϕ, θ, and ψ. </a:t>
            </a:r>
            <a:endParaRPr/>
          </a:p>
          <a:p>
            <a:pPr indent="0" lvl="0" marL="0" rtl="0" algn="l">
              <a:spcBef>
                <a:spcPts val="1200"/>
              </a:spcBef>
              <a:spcAft>
                <a:spcPts val="1200"/>
              </a:spcAft>
              <a:buNone/>
            </a:pPr>
            <a:r>
              <a:t/>
            </a:r>
            <a:endParaRPr/>
          </a:p>
        </p:txBody>
      </p:sp>
      <p:pic>
        <p:nvPicPr>
          <p:cNvPr id="91" name="Google Shape;91;p17"/>
          <p:cNvPicPr preferRelativeResize="0"/>
          <p:nvPr/>
        </p:nvPicPr>
        <p:blipFill>
          <a:blip r:embed="rId3">
            <a:alphaModFix/>
          </a:blip>
          <a:stretch>
            <a:fillRect/>
          </a:stretch>
        </p:blipFill>
        <p:spPr>
          <a:xfrm>
            <a:off x="892625" y="2954088"/>
            <a:ext cx="2438400" cy="866775"/>
          </a:xfrm>
          <a:prstGeom prst="rect">
            <a:avLst/>
          </a:prstGeom>
          <a:noFill/>
          <a:ln>
            <a:noFill/>
          </a:ln>
        </p:spPr>
      </p:pic>
      <p:pic>
        <p:nvPicPr>
          <p:cNvPr id="92" name="Google Shape;92;p17"/>
          <p:cNvPicPr preferRelativeResize="0"/>
          <p:nvPr/>
        </p:nvPicPr>
        <p:blipFill>
          <a:blip r:embed="rId4">
            <a:alphaModFix/>
          </a:blip>
          <a:stretch>
            <a:fillRect/>
          </a:stretch>
        </p:blipFill>
        <p:spPr>
          <a:xfrm>
            <a:off x="4954425" y="2486025"/>
            <a:ext cx="3696050" cy="24533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8"/>
          <p:cNvSpPr txBox="1"/>
          <p:nvPr>
            <p:ph type="title"/>
          </p:nvPr>
        </p:nvSpPr>
        <p:spPr>
          <a:xfrm>
            <a:off x="83675" y="108175"/>
            <a:ext cx="4122900" cy="4898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600"/>
              <a:t>Euler Angles:</a:t>
            </a:r>
            <a:endParaRPr sz="2600"/>
          </a:p>
          <a:p>
            <a:pPr indent="0" lvl="0" marL="0" rtl="0" algn="l">
              <a:spcBef>
                <a:spcPts val="0"/>
              </a:spcBef>
              <a:spcAft>
                <a:spcPts val="0"/>
              </a:spcAft>
              <a:buNone/>
            </a:pPr>
            <a:r>
              <a:t/>
            </a:r>
            <a:endParaRPr sz="2600"/>
          </a:p>
          <a:p>
            <a:pPr indent="0" lvl="0" marL="0" rtl="0" algn="l">
              <a:spcBef>
                <a:spcPts val="0"/>
              </a:spcBef>
              <a:spcAft>
                <a:spcPts val="0"/>
              </a:spcAft>
              <a:buNone/>
            </a:pPr>
            <a:r>
              <a:rPr lang="en" sz="1300"/>
              <a:t>Consider the spaced‐fixed frame XYZ. It is desirable to perform a set of rotations to transform this frame to the body‐fixed frame xyz. For this purpose, the following steps should be carried out in sequence:</a:t>
            </a:r>
            <a:endParaRPr sz="1300"/>
          </a:p>
          <a:p>
            <a:pPr indent="0" lvl="0" marL="0" rtl="0" algn="l">
              <a:spcBef>
                <a:spcPts val="0"/>
              </a:spcBef>
              <a:spcAft>
                <a:spcPts val="0"/>
              </a:spcAft>
              <a:buNone/>
            </a:pPr>
            <a:r>
              <a:t/>
            </a:r>
            <a:endParaRPr sz="1300"/>
          </a:p>
          <a:p>
            <a:pPr indent="-311150" lvl="0" marL="457200" rtl="0" algn="l">
              <a:spcBef>
                <a:spcPts val="0"/>
              </a:spcBef>
              <a:spcAft>
                <a:spcPts val="0"/>
              </a:spcAft>
              <a:buSzPts val="1300"/>
              <a:buAutoNum type="arabicPeriod"/>
            </a:pPr>
            <a:r>
              <a:rPr lang="en" sz="1300"/>
              <a:t>First, a rotation is done by ϕ around Z‐axis that results in a new coordinate system x′y′z′.</a:t>
            </a:r>
            <a:endParaRPr sz="1300"/>
          </a:p>
          <a:p>
            <a:pPr indent="0" lvl="0" marL="457200" rtl="0" algn="l">
              <a:spcBef>
                <a:spcPts val="0"/>
              </a:spcBef>
              <a:spcAft>
                <a:spcPts val="0"/>
              </a:spcAft>
              <a:buNone/>
            </a:pPr>
            <a:r>
              <a:t/>
            </a:r>
            <a:endParaRPr sz="1300"/>
          </a:p>
          <a:p>
            <a:pPr indent="-311150" lvl="0" marL="457200" rtl="0" algn="l">
              <a:spcBef>
                <a:spcPts val="0"/>
              </a:spcBef>
              <a:spcAft>
                <a:spcPts val="0"/>
              </a:spcAft>
              <a:buSzPts val="1300"/>
              <a:buAutoNum type="arabicPeriod"/>
            </a:pPr>
            <a:r>
              <a:rPr lang="en" sz="1300"/>
              <a:t>Then, in the x′y′z′ coordinates system, the second rotation is done by θ around x′‐axis, which gives a new coordinate system x″y″z″.</a:t>
            </a:r>
            <a:endParaRPr sz="1300"/>
          </a:p>
          <a:p>
            <a:pPr indent="0" lvl="0" marL="457200" rtl="0" algn="l">
              <a:spcBef>
                <a:spcPts val="0"/>
              </a:spcBef>
              <a:spcAft>
                <a:spcPts val="0"/>
              </a:spcAft>
              <a:buNone/>
            </a:pPr>
            <a:r>
              <a:t/>
            </a:r>
            <a:endParaRPr sz="1300"/>
          </a:p>
          <a:p>
            <a:pPr indent="-311150" lvl="0" marL="457200" rtl="0" algn="l">
              <a:spcBef>
                <a:spcPts val="0"/>
              </a:spcBef>
              <a:spcAft>
                <a:spcPts val="0"/>
              </a:spcAft>
              <a:buSzPts val="1300"/>
              <a:buAutoNum type="arabicPeriod"/>
            </a:pPr>
            <a:r>
              <a:rPr lang="en" sz="1300"/>
              <a:t>Finally, in the x″y″z″ coordinates system, the third rotation is done by ψ around z″‐axis and gives the body‐fixed frame coordinates xyz.</a:t>
            </a:r>
            <a:endParaRPr sz="1300"/>
          </a:p>
        </p:txBody>
      </p:sp>
      <p:sp>
        <p:nvSpPr>
          <p:cNvPr id="98" name="Google Shape;98;p18"/>
          <p:cNvSpPr txBox="1"/>
          <p:nvPr>
            <p:ph idx="1" type="body"/>
          </p:nvPr>
        </p:nvSpPr>
        <p:spPr>
          <a:xfrm>
            <a:off x="4359725" y="0"/>
            <a:ext cx="4784400" cy="5143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99" name="Google Shape;99;p18"/>
          <p:cNvPicPr preferRelativeResize="0"/>
          <p:nvPr/>
        </p:nvPicPr>
        <p:blipFill>
          <a:blip r:embed="rId3">
            <a:alphaModFix/>
          </a:blip>
          <a:stretch>
            <a:fillRect/>
          </a:stretch>
        </p:blipFill>
        <p:spPr>
          <a:xfrm>
            <a:off x="4440569" y="50563"/>
            <a:ext cx="3999275" cy="2521181"/>
          </a:xfrm>
          <a:prstGeom prst="rect">
            <a:avLst/>
          </a:prstGeom>
          <a:noFill/>
          <a:ln>
            <a:noFill/>
          </a:ln>
        </p:spPr>
      </p:pic>
      <p:pic>
        <p:nvPicPr>
          <p:cNvPr id="100" name="Google Shape;100;p18"/>
          <p:cNvPicPr preferRelativeResize="0"/>
          <p:nvPr/>
        </p:nvPicPr>
        <p:blipFill>
          <a:blip r:embed="rId4">
            <a:alphaModFix/>
          </a:blip>
          <a:stretch>
            <a:fillRect/>
          </a:stretch>
        </p:blipFill>
        <p:spPr>
          <a:xfrm>
            <a:off x="4359725" y="3154961"/>
            <a:ext cx="4724400" cy="119913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9"/>
          <p:cNvSpPr txBox="1"/>
          <p:nvPr>
            <p:ph type="title"/>
          </p:nvPr>
        </p:nvSpPr>
        <p:spPr>
          <a:xfrm>
            <a:off x="42850" y="97975"/>
            <a:ext cx="4166400" cy="4888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600"/>
              <a:t>Euler Angles:</a:t>
            </a:r>
            <a:endParaRPr sz="2600"/>
          </a:p>
          <a:p>
            <a:pPr indent="0" lvl="0" marL="0" rtl="0" algn="l">
              <a:spcBef>
                <a:spcPts val="0"/>
              </a:spcBef>
              <a:spcAft>
                <a:spcPts val="0"/>
              </a:spcAft>
              <a:buNone/>
            </a:pPr>
            <a:r>
              <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rPr lang="en" sz="1300"/>
              <a:t>A is the transformation matrix that transforms an arbitrary vector </a:t>
            </a:r>
            <a:r>
              <a:rPr b="1" lang="en" sz="1300"/>
              <a:t>xs</a:t>
            </a:r>
            <a:r>
              <a:rPr lang="en" sz="1300"/>
              <a:t>  in the space‐fixed frame to  </a:t>
            </a:r>
            <a:r>
              <a:rPr b="1" lang="en" sz="1300"/>
              <a:t>xb</a:t>
            </a:r>
            <a:r>
              <a:rPr lang="en" sz="1300"/>
              <a:t> in the body‐fixed frame by the following equation:</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rPr lang="en" sz="1300"/>
              <a:t>Each element of the transformation matrix A is a direct cosine of the angle between an axis of the body‐fixed frame and the space‐fixed frame.</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rPr lang="en" sz="1300"/>
              <a:t>Therefore, the transformation matrix also describes the relative orientation of the two‐coordinate systems with nine parameters. For instance, the first column of A, transforms the unit vector i of the space‐fixed frame to the body‐fixed frame. Similarly, the second column transforms the unit vector j and the third column, the unit vector k</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t/>
            </a:r>
            <a:endParaRPr sz="1300"/>
          </a:p>
        </p:txBody>
      </p:sp>
      <p:sp>
        <p:nvSpPr>
          <p:cNvPr id="106" name="Google Shape;106;p19"/>
          <p:cNvSpPr txBox="1"/>
          <p:nvPr>
            <p:ph idx="1" type="body"/>
          </p:nvPr>
        </p:nvSpPr>
        <p:spPr>
          <a:xfrm>
            <a:off x="4329100" y="0"/>
            <a:ext cx="4815000" cy="54639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0"/>
              </a:spcAft>
              <a:buNone/>
            </a:pPr>
            <a:r>
              <a:rPr lang="en"/>
              <a:t>We are also interested in knowing the relation between the angular velocity of body in the body‐fixed frame and incremental change (time derivatives) of Euler angles. The absolute angular velocity in the body‐fixed frame is the vector sum of time derivatives change of Euler angles:</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Equations 4.8a–4.8c are important relations, since the angular equation of motion is solved in the orthogonal body‐fixed frame and  ωb is obtained, while non‐orthogonal Euler angles are used to represent the orientation. Thus, these equations are used to obtain new orientation of the body in each time‐step of simulation by integrating time derivatives of Euler angles.</a:t>
            </a:r>
            <a:endParaRPr/>
          </a:p>
          <a:p>
            <a:pPr indent="0" lvl="0" marL="0" rtl="0" algn="l">
              <a:spcBef>
                <a:spcPts val="1200"/>
              </a:spcBef>
              <a:spcAft>
                <a:spcPts val="1200"/>
              </a:spcAft>
              <a:buNone/>
            </a:pPr>
            <a:r>
              <a:t/>
            </a:r>
            <a:endParaRPr/>
          </a:p>
        </p:txBody>
      </p:sp>
      <p:sp>
        <p:nvSpPr>
          <p:cNvPr id="107" name="Google Shape;107;p19"/>
          <p:cNvSpPr txBox="1"/>
          <p:nvPr/>
        </p:nvSpPr>
        <p:spPr>
          <a:xfrm>
            <a:off x="1747150" y="1271575"/>
            <a:ext cx="5878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pic>
        <p:nvPicPr>
          <p:cNvPr id="108" name="Google Shape;108;p19"/>
          <p:cNvPicPr preferRelativeResize="0"/>
          <p:nvPr/>
        </p:nvPicPr>
        <p:blipFill>
          <a:blip r:embed="rId3">
            <a:alphaModFix/>
          </a:blip>
          <a:stretch>
            <a:fillRect/>
          </a:stretch>
        </p:blipFill>
        <p:spPr>
          <a:xfrm>
            <a:off x="-17075" y="1554025"/>
            <a:ext cx="4286249" cy="1222817"/>
          </a:xfrm>
          <a:prstGeom prst="rect">
            <a:avLst/>
          </a:prstGeom>
          <a:noFill/>
          <a:ln>
            <a:noFill/>
          </a:ln>
        </p:spPr>
      </p:pic>
      <p:pic>
        <p:nvPicPr>
          <p:cNvPr id="109" name="Google Shape;109;p19"/>
          <p:cNvPicPr preferRelativeResize="0"/>
          <p:nvPr/>
        </p:nvPicPr>
        <p:blipFill>
          <a:blip r:embed="rId4">
            <a:alphaModFix/>
          </a:blip>
          <a:stretch>
            <a:fillRect/>
          </a:stretch>
        </p:blipFill>
        <p:spPr>
          <a:xfrm>
            <a:off x="4329093" y="959325"/>
            <a:ext cx="4572032" cy="1319700"/>
          </a:xfrm>
          <a:prstGeom prst="rect">
            <a:avLst/>
          </a:prstGeom>
          <a:noFill/>
          <a:ln>
            <a:noFill/>
          </a:ln>
        </p:spPr>
      </p:pic>
      <p:pic>
        <p:nvPicPr>
          <p:cNvPr id="110" name="Google Shape;110;p19"/>
          <p:cNvPicPr preferRelativeResize="0"/>
          <p:nvPr/>
        </p:nvPicPr>
        <p:blipFill>
          <a:blip r:embed="rId5">
            <a:alphaModFix/>
          </a:blip>
          <a:stretch>
            <a:fillRect/>
          </a:stretch>
        </p:blipFill>
        <p:spPr>
          <a:xfrm>
            <a:off x="4329100" y="2368614"/>
            <a:ext cx="4814999" cy="142633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0"/>
          <p:cNvSpPr txBox="1"/>
          <p:nvPr>
            <p:ph type="title"/>
          </p:nvPr>
        </p:nvSpPr>
        <p:spPr>
          <a:xfrm>
            <a:off x="73475" y="108175"/>
            <a:ext cx="4122900" cy="4878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600"/>
              <a:t>Equations of Motion:</a:t>
            </a:r>
            <a:endParaRPr sz="2600"/>
          </a:p>
          <a:p>
            <a:pPr indent="0" lvl="0" marL="0" rtl="0" algn="l">
              <a:spcBef>
                <a:spcPts val="0"/>
              </a:spcBef>
              <a:spcAft>
                <a:spcPts val="0"/>
              </a:spcAft>
              <a:buNone/>
            </a:pPr>
            <a:r>
              <a:t/>
            </a:r>
            <a:endParaRPr sz="1600"/>
          </a:p>
          <a:p>
            <a:pPr indent="0" lvl="0" marL="0" rtl="0" algn="l">
              <a:spcBef>
                <a:spcPts val="0"/>
              </a:spcBef>
              <a:spcAft>
                <a:spcPts val="0"/>
              </a:spcAft>
              <a:buNone/>
            </a:pPr>
            <a:r>
              <a:rPr lang="en" sz="1300"/>
              <a:t>The motion of a body in 3D space is defined by translational motion of the center of mass and rotational motion about the center of mass. </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rPr lang="en" sz="1300"/>
              <a:t>The general form of the translational equation of motion of the center mass is:</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rPr lang="en" sz="1300"/>
              <a:t>Where ‘f’ is the sum of forces acting on the center of mass of the body in the space‐fixed frame and  ‘v’ is the translational velocity of the center of mass in the space‐fixed frame. </a:t>
            </a:r>
            <a:endParaRPr sz="1300"/>
          </a:p>
          <a:p>
            <a:pPr indent="0" lvl="0" marL="0" rtl="0" algn="l">
              <a:spcBef>
                <a:spcPts val="0"/>
              </a:spcBef>
              <a:spcAft>
                <a:spcPts val="0"/>
              </a:spcAft>
              <a:buNone/>
            </a:pPr>
            <a:r>
              <a:rPr lang="en" sz="1300"/>
              <a:t>We can solve the translational motion of the center of mass of a non‐spherical body similar to a spherical particle.</a:t>
            </a:r>
            <a:endParaRPr sz="1300"/>
          </a:p>
          <a:p>
            <a:pPr indent="0" lvl="0" marL="0" rtl="0" algn="l">
              <a:spcBef>
                <a:spcPts val="0"/>
              </a:spcBef>
              <a:spcAft>
                <a:spcPts val="0"/>
              </a:spcAft>
              <a:buNone/>
            </a:pPr>
            <a:r>
              <a:rPr lang="en" sz="1300"/>
              <a:t>		</a:t>
            </a:r>
            <a:endParaRPr sz="1300"/>
          </a:p>
          <a:p>
            <a:pPr indent="0" lvl="0" marL="0" rtl="0" algn="l">
              <a:spcBef>
                <a:spcPts val="0"/>
              </a:spcBef>
              <a:spcAft>
                <a:spcPts val="0"/>
              </a:spcAft>
              <a:buNone/>
            </a:pPr>
            <a:r>
              <a:t/>
            </a:r>
            <a:endParaRPr sz="1300"/>
          </a:p>
        </p:txBody>
      </p:sp>
      <p:sp>
        <p:nvSpPr>
          <p:cNvPr id="116" name="Google Shape;116;p20"/>
          <p:cNvSpPr txBox="1"/>
          <p:nvPr>
            <p:ph idx="1" type="body"/>
          </p:nvPr>
        </p:nvSpPr>
        <p:spPr>
          <a:xfrm>
            <a:off x="4461775" y="108175"/>
            <a:ext cx="4531200" cy="4980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Rotational Motion of a 3D body:</a:t>
            </a:r>
            <a:endParaRPr/>
          </a:p>
          <a:p>
            <a:pPr indent="0" lvl="0" marL="0" rtl="0" algn="l">
              <a:spcBef>
                <a:spcPts val="1200"/>
              </a:spcBef>
              <a:spcAft>
                <a:spcPts val="0"/>
              </a:spcAft>
              <a:buNone/>
            </a:pPr>
            <a:r>
              <a:rPr lang="en"/>
              <a:t>The rotational motion of a rigid body in 3D space is given by:</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Diagonal elements of this matrix are called centroidal mass moment of inertia and off‐ diagonal elements are called centroidal mass product of inertia.</a:t>
            </a:r>
            <a:endParaRPr/>
          </a:p>
          <a:p>
            <a:pPr indent="0" lvl="0" marL="0" rtl="0" algn="l">
              <a:spcBef>
                <a:spcPts val="1200"/>
              </a:spcBef>
              <a:spcAft>
                <a:spcPts val="1200"/>
              </a:spcAft>
              <a:buNone/>
            </a:pPr>
            <a:r>
              <a:t/>
            </a:r>
            <a:endParaRPr/>
          </a:p>
        </p:txBody>
      </p:sp>
      <p:pic>
        <p:nvPicPr>
          <p:cNvPr id="117" name="Google Shape;117;p20"/>
          <p:cNvPicPr preferRelativeResize="0"/>
          <p:nvPr/>
        </p:nvPicPr>
        <p:blipFill>
          <a:blip r:embed="rId3">
            <a:alphaModFix/>
          </a:blip>
          <a:stretch>
            <a:fillRect/>
          </a:stretch>
        </p:blipFill>
        <p:spPr>
          <a:xfrm>
            <a:off x="593925" y="1908075"/>
            <a:ext cx="2504675" cy="914725"/>
          </a:xfrm>
          <a:prstGeom prst="rect">
            <a:avLst/>
          </a:prstGeom>
          <a:noFill/>
          <a:ln>
            <a:noFill/>
          </a:ln>
        </p:spPr>
      </p:pic>
      <p:pic>
        <p:nvPicPr>
          <p:cNvPr id="118" name="Google Shape;118;p20"/>
          <p:cNvPicPr preferRelativeResize="0"/>
          <p:nvPr/>
        </p:nvPicPr>
        <p:blipFill>
          <a:blip r:embed="rId4">
            <a:alphaModFix/>
          </a:blip>
          <a:stretch>
            <a:fillRect/>
          </a:stretch>
        </p:blipFill>
        <p:spPr>
          <a:xfrm>
            <a:off x="4461775" y="1070997"/>
            <a:ext cx="4531200" cy="1092528"/>
          </a:xfrm>
          <a:prstGeom prst="rect">
            <a:avLst/>
          </a:prstGeom>
          <a:noFill/>
          <a:ln>
            <a:noFill/>
          </a:ln>
        </p:spPr>
      </p:pic>
      <p:pic>
        <p:nvPicPr>
          <p:cNvPr id="119" name="Google Shape;119;p20"/>
          <p:cNvPicPr preferRelativeResize="0"/>
          <p:nvPr/>
        </p:nvPicPr>
        <p:blipFill>
          <a:blip r:embed="rId5">
            <a:alphaModFix/>
          </a:blip>
          <a:stretch>
            <a:fillRect/>
          </a:stretch>
        </p:blipFill>
        <p:spPr>
          <a:xfrm>
            <a:off x="4434575" y="2289053"/>
            <a:ext cx="4531200" cy="86954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1"/>
          <p:cNvSpPr txBox="1"/>
          <p:nvPr>
            <p:ph type="title"/>
          </p:nvPr>
        </p:nvSpPr>
        <p:spPr>
          <a:xfrm>
            <a:off x="114300" y="159200"/>
            <a:ext cx="4092300" cy="4847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600"/>
              <a:t>Rotational Motion (Euler’s Equations):</a:t>
            </a:r>
            <a:endParaRPr sz="2600"/>
          </a:p>
          <a:p>
            <a:pPr indent="0" lvl="0" marL="0" rtl="0" algn="l">
              <a:spcBef>
                <a:spcPts val="0"/>
              </a:spcBef>
              <a:spcAft>
                <a:spcPts val="0"/>
              </a:spcAft>
              <a:buNone/>
            </a:pPr>
            <a:r>
              <a:t/>
            </a:r>
            <a:endParaRPr sz="1300"/>
          </a:p>
          <a:p>
            <a:pPr indent="0" lvl="0" marL="0" rtl="0" algn="l">
              <a:spcBef>
                <a:spcPts val="0"/>
              </a:spcBef>
              <a:spcAft>
                <a:spcPts val="0"/>
              </a:spcAft>
              <a:buNone/>
            </a:pPr>
            <a:r>
              <a:rPr lang="en" sz="1300"/>
              <a:t>The derivative of angular momentum of the rigid body is obtained by:</a:t>
            </a:r>
            <a:endParaRPr sz="1300"/>
          </a:p>
          <a:p>
            <a:pPr indent="0" lvl="0" marL="0" rtl="0" algn="l">
              <a:spcBef>
                <a:spcPts val="0"/>
              </a:spcBef>
              <a:spcAft>
                <a:spcPts val="0"/>
              </a:spcAft>
              <a:buNone/>
            </a:pPr>
            <a:r>
              <a:rPr lang="en" sz="1300"/>
              <a:t>			</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rPr lang="en" sz="1300"/>
              <a:t>Therefore, the equation of rotational motion around its center of mass in the body‐fixed frame becomes:</a:t>
            </a:r>
            <a:endParaRPr sz="1300"/>
          </a:p>
          <a:p>
            <a:pPr indent="0" lvl="0" marL="0" rtl="0" algn="l">
              <a:spcBef>
                <a:spcPts val="0"/>
              </a:spcBef>
              <a:spcAft>
                <a:spcPts val="0"/>
              </a:spcAft>
              <a:buNone/>
            </a:pPr>
            <a:r>
              <a:rPr lang="en" sz="1300"/>
              <a:t>			</a:t>
            </a:r>
            <a:endParaRPr sz="1300"/>
          </a:p>
        </p:txBody>
      </p:sp>
      <p:sp>
        <p:nvSpPr>
          <p:cNvPr id="125" name="Google Shape;125;p21"/>
          <p:cNvSpPr txBox="1"/>
          <p:nvPr>
            <p:ph idx="1" type="body"/>
          </p:nvPr>
        </p:nvSpPr>
        <p:spPr>
          <a:xfrm>
            <a:off x="4312450" y="57150"/>
            <a:ext cx="4619400" cy="50865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This set of equations should be solved to obtain the rotational velocity of body in the fixed‐ body frame. </a:t>
            </a:r>
            <a:endParaRPr/>
          </a:p>
          <a:p>
            <a:pPr indent="0" lvl="0" marL="0" rtl="0" algn="l">
              <a:spcBef>
                <a:spcPts val="1200"/>
              </a:spcBef>
              <a:spcAft>
                <a:spcPts val="0"/>
              </a:spcAft>
              <a:buNone/>
            </a:pPr>
            <a:r>
              <a:rPr lang="en"/>
              <a:t>If the reference point is kept on the center of mass and the body‐fixed coordinates is aligned to coincide with principal axes of the body, then the off‐diagonal elements of the inertia tensor vanish and the </a:t>
            </a:r>
            <a:r>
              <a:rPr lang="en"/>
              <a:t>given</a:t>
            </a:r>
            <a:r>
              <a:rPr lang="en"/>
              <a:t> matrix equation turns into well known Euler’s Equations:</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where Î 1 , Î 2 , and Î 3 are principal central moments of inertia about the center mass of body.</a:t>
            </a:r>
            <a:endParaRPr/>
          </a:p>
          <a:p>
            <a:pPr indent="0" lvl="0" marL="0" rtl="0" algn="l">
              <a:spcBef>
                <a:spcPts val="1200"/>
              </a:spcBef>
              <a:spcAft>
                <a:spcPts val="0"/>
              </a:spcAft>
              <a:buNone/>
            </a:pPr>
            <a:r>
              <a:rPr lang="en"/>
              <a:t>Since Euler’s equations are simpler and involve less non‐linear terms, we choose the orientation of the body‐fixed frame in a way that it coincides with the principal axes of the body.</a:t>
            </a:r>
            <a:endParaRPr/>
          </a:p>
          <a:p>
            <a:pPr indent="0" lvl="0" marL="0" rtl="0" algn="l">
              <a:spcBef>
                <a:spcPts val="1200"/>
              </a:spcBef>
              <a:spcAft>
                <a:spcPts val="1200"/>
              </a:spcAft>
              <a:buNone/>
            </a:pPr>
            <a:r>
              <a:t/>
            </a:r>
            <a:endParaRPr/>
          </a:p>
        </p:txBody>
      </p:sp>
      <p:pic>
        <p:nvPicPr>
          <p:cNvPr id="126" name="Google Shape;126;p21"/>
          <p:cNvPicPr preferRelativeResize="0"/>
          <p:nvPr/>
        </p:nvPicPr>
        <p:blipFill>
          <a:blip r:embed="rId3">
            <a:alphaModFix/>
          </a:blip>
          <a:stretch>
            <a:fillRect/>
          </a:stretch>
        </p:blipFill>
        <p:spPr>
          <a:xfrm>
            <a:off x="1089898" y="1762700"/>
            <a:ext cx="1998225" cy="501500"/>
          </a:xfrm>
          <a:prstGeom prst="rect">
            <a:avLst/>
          </a:prstGeom>
          <a:noFill/>
          <a:ln>
            <a:noFill/>
          </a:ln>
        </p:spPr>
      </p:pic>
      <p:pic>
        <p:nvPicPr>
          <p:cNvPr id="127" name="Google Shape;127;p21"/>
          <p:cNvPicPr preferRelativeResize="0"/>
          <p:nvPr/>
        </p:nvPicPr>
        <p:blipFill>
          <a:blip r:embed="rId4">
            <a:alphaModFix/>
          </a:blip>
          <a:stretch>
            <a:fillRect/>
          </a:stretch>
        </p:blipFill>
        <p:spPr>
          <a:xfrm>
            <a:off x="917425" y="3243263"/>
            <a:ext cx="2343150" cy="371475"/>
          </a:xfrm>
          <a:prstGeom prst="rect">
            <a:avLst/>
          </a:prstGeom>
          <a:noFill/>
          <a:ln>
            <a:noFill/>
          </a:ln>
        </p:spPr>
      </p:pic>
      <p:pic>
        <p:nvPicPr>
          <p:cNvPr id="128" name="Google Shape;128;p21"/>
          <p:cNvPicPr preferRelativeResize="0"/>
          <p:nvPr/>
        </p:nvPicPr>
        <p:blipFill>
          <a:blip r:embed="rId5">
            <a:alphaModFix/>
          </a:blip>
          <a:stretch>
            <a:fillRect/>
          </a:stretch>
        </p:blipFill>
        <p:spPr>
          <a:xfrm>
            <a:off x="8425" y="3808675"/>
            <a:ext cx="4304025" cy="997950"/>
          </a:xfrm>
          <a:prstGeom prst="rect">
            <a:avLst/>
          </a:prstGeom>
          <a:noFill/>
          <a:ln>
            <a:noFill/>
          </a:ln>
        </p:spPr>
      </p:pic>
      <p:pic>
        <p:nvPicPr>
          <p:cNvPr id="129" name="Google Shape;129;p21"/>
          <p:cNvPicPr preferRelativeResize="0"/>
          <p:nvPr/>
        </p:nvPicPr>
        <p:blipFill>
          <a:blip r:embed="rId6">
            <a:alphaModFix/>
          </a:blip>
          <a:stretch>
            <a:fillRect/>
          </a:stretch>
        </p:blipFill>
        <p:spPr>
          <a:xfrm>
            <a:off x="5503352" y="1845775"/>
            <a:ext cx="1998225" cy="125703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