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753600" cy="7315200"/>
  <p:notesSz cx="6858000" cy="9144000"/>
  <p:embeddedFontLst>
    <p:embeddedFont>
      <p:font typeface="Calibri (MS)" panose="020B0604020202020204" charset="0"/>
      <p:regular r:id="rId11"/>
    </p:embeddedFont>
    <p:embeddedFont>
      <p:font typeface="Arial" panose="020B0604020202020204" pitchFamily="34" charset="0"/>
      <p:regular r:id="rId12"/>
    </p:embeddedFont>
    <p:embeddedFont>
      <p:font typeface="Alfa Slab One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49118C-D862-4B79-A54E-F01C5669A06E}">
          <p14:sldIdLst>
            <p14:sldId id="256"/>
            <p14:sldId id="257"/>
            <p14:sldId id="258"/>
          </p14:sldIdLst>
        </p14:section>
        <p14:section name="Untitled Section" id="{0F4DF3B4-FD30-46EE-BACC-83051D5DA785}">
          <p14:sldIdLst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1805" y="4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0675" y="512763"/>
            <a:ext cx="34226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0675" y="512763"/>
            <a:ext cx="34226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0675" y="512763"/>
            <a:ext cx="34226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0675" y="512763"/>
            <a:ext cx="34226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0675" y="512763"/>
            <a:ext cx="34226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0675" y="512763"/>
            <a:ext cx="34226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0675" y="512763"/>
            <a:ext cx="34226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0675" y="512763"/>
            <a:ext cx="34226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2489" y="1752631"/>
            <a:ext cx="9088640" cy="2919360"/>
            <a:chOff x="0" y="0"/>
            <a:chExt cx="12118187" cy="38924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18187" cy="3892480"/>
            </a:xfrm>
            <a:custGeom>
              <a:avLst/>
              <a:gdLst/>
              <a:ahLst/>
              <a:cxnLst/>
              <a:rect l="l" t="t" r="r" b="b"/>
              <a:pathLst>
                <a:path w="12118187" h="3892480">
                  <a:moveTo>
                    <a:pt x="0" y="0"/>
                  </a:moveTo>
                  <a:lnTo>
                    <a:pt x="12118187" y="0"/>
                  </a:lnTo>
                  <a:lnTo>
                    <a:pt x="12118187" y="3892480"/>
                  </a:lnTo>
                  <a:lnTo>
                    <a:pt x="0" y="38924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2118187" cy="389248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8703"/>
                </a:lnSpc>
              </a:pPr>
              <a:r>
                <a:rPr lang="en-US" sz="7253">
                  <a:solidFill>
                    <a:srgbClr val="FFFFFF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CodeVerse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32480" y="4030755"/>
            <a:ext cx="9088640" cy="1127360"/>
            <a:chOff x="0" y="0"/>
            <a:chExt cx="12118187" cy="150314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118187" cy="1503147"/>
            </a:xfrm>
            <a:custGeom>
              <a:avLst/>
              <a:gdLst/>
              <a:ahLst/>
              <a:cxnLst/>
              <a:rect l="l" t="t" r="r" b="b"/>
              <a:pathLst>
                <a:path w="12118187" h="1503147">
                  <a:moveTo>
                    <a:pt x="0" y="0"/>
                  </a:moveTo>
                  <a:lnTo>
                    <a:pt x="12118187" y="0"/>
                  </a:lnTo>
                  <a:lnTo>
                    <a:pt x="12118187" y="1503147"/>
                  </a:lnTo>
                  <a:lnTo>
                    <a:pt x="0" y="15031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2118187" cy="155077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071"/>
                </a:lnSpc>
              </a:pPr>
              <a:r>
                <a:rPr lang="en-US" sz="2559">
                  <a:solidFill>
                    <a:srgbClr val="888888"/>
                  </a:solidFill>
                  <a:latin typeface="Arial"/>
                  <a:ea typeface="Arial"/>
                  <a:cs typeface="Arial"/>
                  <a:sym typeface="Arial"/>
                </a:rPr>
                <a:t>Round 1: Idea Pitch - Presentation Template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0" y="-529720"/>
            <a:ext cx="2522480" cy="2522480"/>
          </a:xfrm>
          <a:custGeom>
            <a:avLst/>
            <a:gdLst/>
            <a:ahLst/>
            <a:cxnLst/>
            <a:rect l="l" t="t" r="r" b="b"/>
            <a:pathLst>
              <a:path w="2522480" h="2522480">
                <a:moveTo>
                  <a:pt x="0" y="0"/>
                </a:moveTo>
                <a:lnTo>
                  <a:pt x="2522480" y="0"/>
                </a:lnTo>
                <a:lnTo>
                  <a:pt x="2522480" y="2522480"/>
                </a:lnTo>
                <a:lnTo>
                  <a:pt x="0" y="25224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9" name="Freeform 3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4"/>
            <p:cNvSpPr txBox="1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 dirty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Team Introduction</a:t>
              </a:r>
            </a:p>
          </p:txBody>
        </p:sp>
      </p:grpSp>
      <p:grpSp>
        <p:nvGrpSpPr>
          <p:cNvPr id="11" name="Group 5"/>
          <p:cNvGrpSpPr/>
          <p:nvPr/>
        </p:nvGrpSpPr>
        <p:grpSpPr>
          <a:xfrm>
            <a:off x="487680" y="1706880"/>
            <a:ext cx="8778240" cy="4827694"/>
            <a:chOff x="0" y="0"/>
            <a:chExt cx="11704320" cy="6436925"/>
          </a:xfrm>
        </p:grpSpPr>
        <p:sp>
          <p:nvSpPr>
            <p:cNvPr id="12" name="Freeform 6"/>
            <p:cNvSpPr/>
            <p:nvPr/>
          </p:nvSpPr>
          <p:spPr>
            <a:xfrm>
              <a:off x="0" y="0"/>
              <a:ext cx="11704320" cy="6436925"/>
            </a:xfrm>
            <a:custGeom>
              <a:avLst/>
              <a:gdLst/>
              <a:ahLst/>
              <a:cxnLst/>
              <a:rect l="l" t="t" r="r" b="b"/>
              <a:pathLst>
                <a:path w="11704320" h="6436925">
                  <a:moveTo>
                    <a:pt x="0" y="0"/>
                  </a:moveTo>
                  <a:lnTo>
                    <a:pt x="11704320" y="0"/>
                  </a:lnTo>
                  <a:lnTo>
                    <a:pt x="11704320" y="6436925"/>
                  </a:lnTo>
                  <a:lnTo>
                    <a:pt x="0" y="64369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7"/>
            <p:cNvSpPr txBox="1"/>
            <p:nvPr/>
          </p:nvSpPr>
          <p:spPr>
            <a:xfrm>
              <a:off x="0" y="-133350"/>
              <a:ext cx="11704320" cy="65702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676836" lvl="1" indent="-457200" algn="l">
                <a:lnSpc>
                  <a:spcPts val="4710"/>
                </a:lnSpc>
                <a:buFontTx/>
                <a:buChar char="-"/>
              </a:pPr>
              <a:r>
                <a:rPr lang="en-US" sz="3413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Team Name</a:t>
              </a:r>
            </a:p>
            <a:p>
              <a:pPr marL="1134036" lvl="2" indent="-457200">
                <a:lnSpc>
                  <a:spcPts val="4710"/>
                </a:lnSpc>
                <a:buFont typeface="Courier New" panose="02070309020205020404" pitchFamily="49" charset="0"/>
                <a:buChar char="o"/>
              </a:pPr>
              <a:r>
                <a:rPr lang="en-US" sz="3413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Innovate4Impact</a:t>
              </a:r>
              <a:endParaRPr lang="en-US" sz="3413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  <a:p>
              <a:pPr marL="676836" lvl="1" indent="-457200" algn="l">
                <a:lnSpc>
                  <a:spcPts val="4710"/>
                </a:lnSpc>
                <a:buFontTx/>
                <a:buChar char="-"/>
              </a:pPr>
              <a:r>
                <a:rPr lang="en-US" sz="3413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Team </a:t>
              </a:r>
              <a:r>
                <a:rPr lang="en-US" sz="3413" dirty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Members (Name, College</a:t>
              </a:r>
              <a:r>
                <a:rPr lang="en-US" sz="3413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)</a:t>
              </a:r>
            </a:p>
            <a:p>
              <a:pPr marL="1191186" lvl="2" indent="-514350">
                <a:buFont typeface="+mj-lt"/>
                <a:buAutoNum type="arabicPeriod"/>
              </a:pPr>
              <a:r>
                <a:rPr lang="en-US" sz="24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Shreyansh </a:t>
              </a:r>
              <a:r>
                <a:rPr lang="en-US" sz="2400" dirty="0" err="1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Dipak</a:t>
              </a:r>
              <a:r>
                <a:rPr lang="en-US" sz="24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Kumar Pande – VIT Bhopal</a:t>
              </a:r>
            </a:p>
            <a:p>
              <a:pPr marL="1191186" lvl="2" indent="-514350">
                <a:buFont typeface="+mj-lt"/>
                <a:buAutoNum type="arabicPeriod"/>
              </a:pPr>
              <a:r>
                <a:rPr lang="en-US" sz="24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Gopal </a:t>
              </a:r>
              <a:r>
                <a:rPr lang="en-US" sz="2400" dirty="0" err="1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Krishn</a:t>
              </a:r>
              <a:r>
                <a:rPr lang="en-US" sz="24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</a:t>
              </a:r>
              <a:r>
                <a:rPr lang="en-US" sz="2400" dirty="0" err="1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Khoth</a:t>
              </a:r>
              <a:r>
                <a:rPr lang="en-US" sz="24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– VIT Bhopal</a:t>
              </a:r>
            </a:p>
            <a:p>
              <a:pPr marL="1191186" lvl="2" indent="-514350">
                <a:buFont typeface="+mj-lt"/>
                <a:buAutoNum type="arabicPeriod"/>
              </a:pPr>
              <a:r>
                <a:rPr lang="en-US" sz="2400" dirty="0" err="1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Aashutosh</a:t>
              </a:r>
              <a:r>
                <a:rPr lang="en-US" sz="24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Sharma – VIT Bhopal</a:t>
              </a:r>
            </a:p>
            <a:p>
              <a:pPr marL="1191186" lvl="2" indent="-514350">
                <a:buFont typeface="+mj-lt"/>
                <a:buAutoNum type="arabicPeriod"/>
              </a:pPr>
              <a:r>
                <a:rPr lang="en-US" sz="2400" dirty="0" err="1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Navneet</a:t>
              </a:r>
              <a:r>
                <a:rPr lang="en-US" sz="24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Singh – VIT Bhopal</a:t>
              </a:r>
              <a:endParaRPr lang="en-US" sz="3413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  <a:p>
              <a:pPr marL="676836" lvl="1" indent="-457200" algn="l">
                <a:lnSpc>
                  <a:spcPts val="4710"/>
                </a:lnSpc>
                <a:buFontTx/>
                <a:buChar char="-"/>
              </a:pPr>
              <a:r>
                <a:rPr lang="en-US" sz="3413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Contact </a:t>
              </a:r>
              <a:r>
                <a:rPr lang="en-US" sz="3413" dirty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Details of Team </a:t>
              </a:r>
              <a:r>
                <a:rPr lang="en-US" sz="3413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Lead</a:t>
              </a:r>
            </a:p>
            <a:p>
              <a:pPr marL="1134036" lvl="2" indent="-457200">
                <a:lnSpc>
                  <a:spcPts val="4710"/>
                </a:lnSpc>
                <a:buFont typeface="Courier New" panose="02070309020205020404" pitchFamily="49" charset="0"/>
                <a:buChar char="o"/>
              </a:pPr>
              <a:r>
                <a:rPr lang="en-US" sz="2800" dirty="0" err="1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Whatsapp</a:t>
              </a:r>
              <a:r>
                <a:rPr lang="en-US" sz="28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Number: </a:t>
              </a:r>
              <a:r>
                <a:rPr lang="en-US" sz="28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8104435851</a:t>
              </a:r>
              <a:endParaRPr lang="en-US" sz="2800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  <a:p>
              <a:pPr marL="1134036" lvl="2" indent="-457200">
                <a:lnSpc>
                  <a:spcPts val="4710"/>
                </a:lnSpc>
                <a:buFont typeface="Courier New" panose="02070309020205020404" pitchFamily="49" charset="0"/>
                <a:buChar char="o"/>
              </a:pPr>
              <a:r>
                <a:rPr lang="en-US" sz="28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Email ID: shreyansh.23bce10701@vitbhopal.ac.in</a:t>
              </a:r>
              <a:endParaRPr lang="en-US" sz="28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Problem Statement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87680" y="1706880"/>
            <a:ext cx="8778240" cy="4827694"/>
            <a:chOff x="0" y="0"/>
            <a:chExt cx="11704320" cy="64369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704320" cy="6436925"/>
            </a:xfrm>
            <a:custGeom>
              <a:avLst/>
              <a:gdLst/>
              <a:ahLst/>
              <a:cxnLst/>
              <a:rect l="l" t="t" r="r" b="b"/>
              <a:pathLst>
                <a:path w="11704320" h="6436925">
                  <a:moveTo>
                    <a:pt x="0" y="0"/>
                  </a:moveTo>
                  <a:lnTo>
                    <a:pt x="11704320" y="0"/>
                  </a:lnTo>
                  <a:lnTo>
                    <a:pt x="11704320" y="6436925"/>
                  </a:lnTo>
                  <a:lnTo>
                    <a:pt x="0" y="64369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33350"/>
              <a:ext cx="11704320" cy="65702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676836" lvl="1" indent="-457200" algn="l">
                <a:lnSpc>
                  <a:spcPts val="4710"/>
                </a:lnSpc>
                <a:buFontTx/>
                <a:buChar char="-"/>
              </a:pPr>
              <a:r>
                <a:rPr lang="en-US" sz="3413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What </a:t>
              </a:r>
              <a:r>
                <a:rPr lang="en-US" sz="3413" dirty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real-world problem are you addressing</a:t>
              </a:r>
              <a:r>
                <a:rPr lang="en-US" sz="3413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?</a:t>
              </a:r>
            </a:p>
            <a:p>
              <a:pPr marL="219636" lvl="1" algn="l"/>
              <a:endParaRPr lang="en-US" sz="1600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  <a:p>
              <a:pPr marL="219636" lvl="1" algn="l"/>
              <a:r>
                <a:rPr lang="en-US" sz="16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The project aims to solve the problem of communication between the deaf and dumb and average people. Our team noticed that in unless it was news in </a:t>
              </a:r>
              <a:r>
                <a:rPr lang="en-US" sz="1600" dirty="0" err="1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doordarshan</a:t>
              </a:r>
              <a:r>
                <a:rPr lang="en-US" sz="16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or a special report where </a:t>
              </a:r>
              <a:r>
                <a:rPr lang="en-US" sz="1600" dirty="0" err="1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ther</a:t>
              </a:r>
              <a:r>
                <a:rPr lang="en-US" sz="16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</a:t>
              </a:r>
              <a:r>
                <a:rPr lang="en-US" sz="1600" dirty="0" err="1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ei</a:t>
              </a:r>
              <a:r>
                <a:rPr lang="en-US" sz="16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s speech  to sign language interpreter is manually involved there is almost no resource or way for these people to get access to normal news, documentaries and other facts. </a:t>
              </a:r>
              <a:r>
                <a:rPr lang="en-US" sz="1600" dirty="0" err="1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Sowe</a:t>
              </a:r>
              <a:r>
                <a:rPr lang="en-US" sz="16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decided to make an website or an app which solves this issue of communication between two </a:t>
              </a:r>
              <a:r>
                <a:rPr lang="en-US" sz="1600" dirty="0" err="1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peoplesimilar</a:t>
              </a:r>
              <a:r>
                <a:rPr lang="en-US" sz="16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to google translate.</a:t>
              </a:r>
            </a:p>
            <a:p>
              <a:pPr marL="219636" lvl="1" algn="l"/>
              <a:endParaRPr lang="en-US" sz="32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  <a:p>
              <a:pPr marL="676836" lvl="1" indent="-457200" algn="l">
                <a:lnSpc>
                  <a:spcPts val="4710"/>
                </a:lnSpc>
                <a:buFontTx/>
                <a:buChar char="-"/>
              </a:pPr>
              <a:r>
                <a:rPr lang="en-US" sz="3413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Why </a:t>
              </a:r>
              <a:r>
                <a:rPr lang="en-US" sz="3413" dirty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is this problem significant</a:t>
              </a:r>
              <a:r>
                <a:rPr lang="en-US" sz="3413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?</a:t>
              </a:r>
            </a:p>
            <a:p>
              <a:pPr marL="676836" lvl="1" indent="-457200" algn="l">
                <a:lnSpc>
                  <a:spcPts val="4710"/>
                </a:lnSpc>
                <a:buFontTx/>
                <a:buChar char="-"/>
              </a:pPr>
              <a:endParaRPr lang="en-US" sz="1600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  <a:p>
              <a:pPr marL="219636" lvl="1" algn="l"/>
              <a:r>
                <a:rPr lang="en-US" sz="16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The problem is significant in helping in communication of all members of two different communities to be able to easily and fluidly interact with each other.</a:t>
              </a:r>
              <a:endParaRPr lang="en-US" sz="3200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  <a:p>
              <a:pPr marL="676836" lvl="1" indent="-457200" algn="l">
                <a:lnSpc>
                  <a:spcPts val="4710"/>
                </a:lnSpc>
                <a:buFontTx/>
                <a:buChar char="-"/>
              </a:pPr>
              <a:endParaRPr lang="en-US" sz="3413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Proposed Solution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487680" y="1606868"/>
            <a:ext cx="8778240" cy="4927706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676836" lvl="1" indent="-457200" algn="l">
              <a:lnSpc>
                <a:spcPts val="4710"/>
              </a:lnSpc>
              <a:buFontTx/>
              <a:buChar char="-"/>
            </a:pPr>
            <a:r>
              <a:rPr lang="en-US" sz="3413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Overview </a:t>
            </a:r>
            <a:r>
              <a:rPr lang="en-US" sz="3413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of your </a:t>
            </a:r>
            <a:r>
              <a:rPr lang="en-US" sz="3413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solution</a:t>
            </a:r>
          </a:p>
          <a:p>
            <a:pPr marL="219636" lvl="1" algn="l"/>
            <a:r>
              <a:rPr lang="en-US" sz="1600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We are basically making a </a:t>
            </a:r>
            <a:r>
              <a:rPr lang="en-US" sz="1600" dirty="0" err="1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webapp</a:t>
            </a:r>
            <a:r>
              <a:rPr lang="en-US" sz="1600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to act as </a:t>
            </a:r>
            <a:r>
              <a:rPr lang="en-US" sz="1600" dirty="0" err="1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intermediatary</a:t>
            </a:r>
            <a:r>
              <a:rPr lang="en-US" sz="1600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which takes in audio input and converts it to sign language format</a:t>
            </a:r>
          </a:p>
          <a:p>
            <a:pPr marL="219636" lvl="1" algn="l"/>
            <a:endParaRPr lang="en-US" sz="3200" dirty="0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marL="676836" lvl="1" indent="-457200" algn="l">
              <a:lnSpc>
                <a:spcPts val="4710"/>
              </a:lnSpc>
              <a:buFontTx/>
              <a:buChar char="-"/>
            </a:pPr>
            <a:r>
              <a:rPr lang="en-US" sz="3413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Key </a:t>
            </a:r>
            <a:r>
              <a:rPr lang="en-US" sz="3413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features and </a:t>
            </a:r>
            <a:r>
              <a:rPr lang="en-US" sz="3413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functionalities</a:t>
            </a:r>
          </a:p>
          <a:p>
            <a:pPr marL="219636" lvl="1" algn="l"/>
            <a:r>
              <a:rPr lang="en-US" sz="1600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The following will be the key features of the </a:t>
            </a:r>
            <a:r>
              <a:rPr lang="en-US" sz="1600" dirty="0" err="1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webapp</a:t>
            </a:r>
            <a:r>
              <a:rPr lang="en-US" sz="1600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:</a:t>
            </a:r>
          </a:p>
          <a:p>
            <a:pPr marL="505386" lvl="1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Able to take any audio input and able to provide a video output which is basically the sign language version of the input.</a:t>
            </a:r>
          </a:p>
          <a:p>
            <a:pPr marL="505386" lvl="1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We can set the speed of the video.</a:t>
            </a:r>
          </a:p>
          <a:p>
            <a:pPr marL="505386" lvl="1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We can have a 3d model which performs the sign language</a:t>
            </a:r>
          </a:p>
          <a:p>
            <a:pPr marL="676836" lvl="1" indent="-457200" algn="l">
              <a:lnSpc>
                <a:spcPts val="4710"/>
              </a:lnSpc>
              <a:buFontTx/>
              <a:buChar char="-"/>
            </a:pPr>
            <a:r>
              <a:rPr lang="en-US" sz="3413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What </a:t>
            </a:r>
            <a:r>
              <a:rPr lang="en-US" sz="3413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makes your solution unique</a:t>
            </a:r>
            <a:r>
              <a:rPr lang="en-US" sz="3413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?</a:t>
            </a:r>
          </a:p>
          <a:p>
            <a:pPr marL="219636" lvl="1" algn="l"/>
            <a:r>
              <a:rPr lang="en-US" sz="1600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The uniqueness of our solution lies in the fact that what we are </a:t>
            </a:r>
            <a:r>
              <a:rPr lang="en-US" sz="1600" dirty="0" err="1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majing</a:t>
            </a:r>
            <a:r>
              <a:rPr lang="en-US" sz="1600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is the complete opposite of what people </a:t>
            </a:r>
            <a:r>
              <a:rPr lang="en-US" sz="1600" dirty="0" err="1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ususally</a:t>
            </a:r>
            <a:r>
              <a:rPr lang="en-US" sz="1600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make. We are trying to ease the </a:t>
            </a:r>
            <a:r>
              <a:rPr lang="en-US" sz="1600" dirty="0" err="1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commnunication</a:t>
            </a:r>
            <a:r>
              <a:rPr lang="en-US" sz="1600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and hope that one day there will be an automatic audio to sign language translator allowing them to </a:t>
            </a:r>
            <a:r>
              <a:rPr lang="en-US" sz="1600" dirty="0" err="1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enjoythere</a:t>
            </a:r>
            <a:r>
              <a:rPr lang="en-US" sz="1600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basic rights.</a:t>
            </a:r>
            <a:endParaRPr lang="en-US" sz="3413" dirty="0" smtClean="0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marL="676836" lvl="1" indent="-457200" algn="l">
              <a:lnSpc>
                <a:spcPts val="4710"/>
              </a:lnSpc>
              <a:buFontTx/>
              <a:buChar char="-"/>
            </a:pPr>
            <a:endParaRPr lang="en-US" sz="3413" dirty="0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Technical Approach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43840" y="1752600"/>
            <a:ext cx="9265920" cy="4827694"/>
            <a:chOff x="0" y="0"/>
            <a:chExt cx="11704320" cy="64369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704320" cy="6436925"/>
            </a:xfrm>
            <a:custGeom>
              <a:avLst/>
              <a:gdLst/>
              <a:ahLst/>
              <a:cxnLst/>
              <a:rect l="l" t="t" r="r" b="b"/>
              <a:pathLst>
                <a:path w="11704320" h="6436925">
                  <a:moveTo>
                    <a:pt x="0" y="0"/>
                  </a:moveTo>
                  <a:lnTo>
                    <a:pt x="11704320" y="0"/>
                  </a:lnTo>
                  <a:lnTo>
                    <a:pt x="11704320" y="6436925"/>
                  </a:lnTo>
                  <a:lnTo>
                    <a:pt x="0" y="64369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33350"/>
              <a:ext cx="11704320" cy="65702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676836" lvl="1" indent="-457200" algn="l">
                <a:lnSpc>
                  <a:spcPts val="4710"/>
                </a:lnSpc>
                <a:buFontTx/>
                <a:buChar char="-"/>
              </a:pPr>
              <a:r>
                <a:rPr lang="en-US" sz="3413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Tools</a:t>
              </a:r>
              <a:r>
                <a:rPr lang="en-US" sz="3413" dirty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, technologies, and frameworks to be </a:t>
              </a:r>
              <a:r>
                <a:rPr lang="en-US" sz="3413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used</a:t>
              </a:r>
              <a:endParaRPr lang="en-US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  <a:p>
              <a:pPr marL="219636" lvl="1" algn="l"/>
              <a:r>
                <a:rPr lang="en-US" sz="16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The tools ,technologies, and frameworks that were used are:</a:t>
              </a:r>
            </a:p>
            <a:p>
              <a:pPr marL="505386" lvl="1" indent="-285750" algn="l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Python – </a:t>
              </a:r>
              <a:r>
                <a:rPr lang="en-US" sz="1600" dirty="0" err="1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OpenCV</a:t>
              </a:r>
              <a:r>
                <a:rPr lang="en-US" sz="16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, </a:t>
              </a:r>
              <a:r>
                <a:rPr lang="en-US" sz="1600" dirty="0" err="1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FastAPI</a:t>
              </a:r>
              <a:r>
                <a:rPr lang="en-US" sz="16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, </a:t>
              </a:r>
              <a:r>
                <a:rPr lang="en-US" sz="1600" dirty="0" err="1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Tensorflow</a:t>
              </a:r>
              <a:r>
                <a:rPr lang="en-US" sz="16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, </a:t>
              </a:r>
              <a:r>
                <a:rPr lang="en-US" sz="1600" dirty="0" err="1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MediaPipe</a:t>
              </a:r>
              <a:endParaRPr lang="en-US" sz="1600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  <a:p>
              <a:pPr marL="505386" lvl="1" indent="-285750" algn="l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JavaScript – React, Next.js, </a:t>
              </a:r>
              <a:r>
                <a:rPr lang="en-US" sz="1600" dirty="0" err="1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TailWind</a:t>
              </a:r>
              <a:r>
                <a:rPr lang="en-US" sz="16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CSS</a:t>
              </a:r>
            </a:p>
            <a:p>
              <a:pPr marL="505386" lvl="1" indent="-285750" algn="l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Blender for 3d Model</a:t>
              </a:r>
            </a:p>
            <a:p>
              <a:pPr marL="505386" lvl="1" indent="-285750" algn="l">
                <a:buFont typeface="Arial" panose="020B0604020202020204" pitchFamily="34" charset="0"/>
                <a:buChar char="•"/>
              </a:pPr>
              <a:endParaRPr lang="en-US" sz="20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  <a:p>
              <a:pPr marL="676836" lvl="1" indent="-457200" algn="l">
                <a:lnSpc>
                  <a:spcPts val="4710"/>
                </a:lnSpc>
                <a:buFontTx/>
                <a:buChar char="-"/>
              </a:pPr>
              <a:r>
                <a:rPr lang="en-US" sz="3413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Hardware/Software </a:t>
              </a:r>
              <a:r>
                <a:rPr lang="en-US" sz="3413" dirty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details (if applicable</a:t>
              </a:r>
              <a:r>
                <a:rPr lang="en-US" sz="3413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):</a:t>
              </a:r>
            </a:p>
            <a:p>
              <a:pPr marL="219636" lvl="1" algn="l">
                <a:lnSpc>
                  <a:spcPts val="4710"/>
                </a:lnSpc>
              </a:pPr>
              <a:endParaRPr lang="en-US" sz="1600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  <a:p>
              <a:pPr marL="676836" lvl="1" indent="-457200" algn="l">
                <a:lnSpc>
                  <a:spcPts val="4710"/>
                </a:lnSpc>
                <a:buFontTx/>
                <a:buChar char="-"/>
              </a:pPr>
              <a:endParaRPr lang="en-US" sz="3413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  <a:p>
              <a:pPr marL="676836" lvl="1" indent="-457200" algn="l">
                <a:lnSpc>
                  <a:spcPts val="4710"/>
                </a:lnSpc>
                <a:buFontTx/>
                <a:buChar char="-"/>
              </a:pPr>
              <a:r>
                <a:rPr lang="en-US" sz="3413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Workflow </a:t>
              </a:r>
              <a:r>
                <a:rPr lang="en-US" sz="3413" dirty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or architecture diagram (if relevant</a:t>
              </a:r>
              <a:r>
                <a:rPr lang="en-US" sz="3413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):</a:t>
              </a:r>
            </a:p>
            <a:p>
              <a:pPr marL="219636" lvl="1" algn="l"/>
              <a:r>
                <a:rPr lang="en-US" sz="16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Audio Input -&gt; Speech to Text </a:t>
              </a:r>
              <a:r>
                <a:rPr lang="en-US" sz="1600" dirty="0" err="1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Coverter</a:t>
              </a:r>
              <a:r>
                <a:rPr lang="en-US" sz="16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API -&gt; Sign Language Mapper -&gt; Video Output (3D model if time permits).</a:t>
              </a:r>
              <a:endParaRPr lang="en-US" sz="3200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  <a:p>
              <a:pPr marL="676836" lvl="1" indent="-457200" algn="l">
                <a:lnSpc>
                  <a:spcPts val="4710"/>
                </a:lnSpc>
                <a:buFontTx/>
                <a:buChar char="-"/>
              </a:pPr>
              <a:endParaRPr lang="en-US" sz="3413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Feasibility and Impact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87680" y="1706880"/>
            <a:ext cx="8778240" cy="4827694"/>
            <a:chOff x="0" y="0"/>
            <a:chExt cx="11704320" cy="64369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704320" cy="6436925"/>
            </a:xfrm>
            <a:custGeom>
              <a:avLst/>
              <a:gdLst/>
              <a:ahLst/>
              <a:cxnLst/>
              <a:rect l="l" t="t" r="r" b="b"/>
              <a:pathLst>
                <a:path w="11704320" h="6436925">
                  <a:moveTo>
                    <a:pt x="0" y="0"/>
                  </a:moveTo>
                  <a:lnTo>
                    <a:pt x="11704320" y="0"/>
                  </a:lnTo>
                  <a:lnTo>
                    <a:pt x="11704320" y="6436925"/>
                  </a:lnTo>
                  <a:lnTo>
                    <a:pt x="0" y="64369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33350"/>
              <a:ext cx="11704320" cy="65702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676836" lvl="1" indent="-457200" algn="l">
                <a:lnSpc>
                  <a:spcPts val="4710"/>
                </a:lnSpc>
                <a:buFontTx/>
                <a:buChar char="-"/>
              </a:pPr>
              <a:r>
                <a:rPr lang="en-US" sz="3413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How </a:t>
              </a:r>
              <a:r>
                <a:rPr lang="en-US" sz="3413" dirty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feasible is your solution (time, cost, resources</a:t>
              </a:r>
              <a:r>
                <a:rPr lang="en-US" sz="3413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)?</a:t>
              </a:r>
            </a:p>
            <a:p>
              <a:pPr marL="219636" lvl="1"/>
              <a:r>
                <a:rPr lang="en-US" sz="20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Prototype can be expected to be completed during the timeframe of the hackathon with a working text to image mapper.</a:t>
              </a:r>
              <a:br>
                <a:rPr lang="en-US" sz="20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</a:br>
              <a:r>
                <a:rPr lang="en-US" sz="20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Cost is NIL and resources required are also NIL. </a:t>
              </a:r>
            </a:p>
            <a:p>
              <a:pPr marL="219636" lvl="1"/>
              <a:endParaRPr lang="en-US" sz="3200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  <a:p>
              <a:pPr marL="676836" lvl="1" indent="-457200" algn="l">
                <a:lnSpc>
                  <a:spcPts val="4710"/>
                </a:lnSpc>
                <a:buFontTx/>
                <a:buChar char="-"/>
              </a:pPr>
              <a:r>
                <a:rPr lang="en-US" sz="3413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Expected impact or benefits of your solution</a:t>
              </a:r>
            </a:p>
            <a:p>
              <a:pPr marL="219636" lvl="1" algn="l">
                <a:lnSpc>
                  <a:spcPts val="4710"/>
                </a:lnSpc>
              </a:pPr>
              <a:r>
                <a:rPr lang="en-US" sz="20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Benefit of deaf and dumb community as a whole.</a:t>
              </a:r>
              <a:endParaRPr lang="en-US" sz="3413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Timeline and Goals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66898" y="1371600"/>
            <a:ext cx="8778240" cy="4827694"/>
            <a:chOff x="0" y="0"/>
            <a:chExt cx="11704320" cy="64369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704320" cy="6436925"/>
            </a:xfrm>
            <a:custGeom>
              <a:avLst/>
              <a:gdLst/>
              <a:ahLst/>
              <a:cxnLst/>
              <a:rect l="l" t="t" r="r" b="b"/>
              <a:pathLst>
                <a:path w="11704320" h="6436925">
                  <a:moveTo>
                    <a:pt x="0" y="0"/>
                  </a:moveTo>
                  <a:lnTo>
                    <a:pt x="11704320" y="0"/>
                  </a:lnTo>
                  <a:lnTo>
                    <a:pt x="11704320" y="6436925"/>
                  </a:lnTo>
                  <a:lnTo>
                    <a:pt x="0" y="64369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33350"/>
              <a:ext cx="11704320" cy="65702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676836" lvl="1" indent="-457200" algn="l">
                <a:lnSpc>
                  <a:spcPts val="4710"/>
                </a:lnSpc>
                <a:buFontTx/>
                <a:buChar char="-"/>
              </a:pPr>
              <a:r>
                <a:rPr lang="en-US" sz="3413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Plan </a:t>
              </a:r>
              <a:r>
                <a:rPr lang="en-US" sz="3413" dirty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of action for the </a:t>
              </a:r>
              <a:r>
                <a:rPr lang="en-US" sz="3413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hackathon</a:t>
              </a:r>
            </a:p>
            <a:p>
              <a:pPr marL="1019736" lvl="2" indent="-34290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30-05-2025: Generate the basic template</a:t>
              </a:r>
            </a:p>
            <a:p>
              <a:pPr marL="1019736" lvl="2" indent="-34290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15-06-2025: Complete the mapper and make a online react website to showcase its live demonstration</a:t>
              </a:r>
            </a:p>
            <a:p>
              <a:pPr marL="1019736" lvl="2" indent="-34290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12-07-2025: Refine the project add 3d model and live video translation feature and add more features to make it user friendly for the deaf and dumb.</a:t>
              </a:r>
              <a:endParaRPr lang="en-US" sz="3413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  <a:p>
              <a:pPr marL="676836" lvl="1" indent="-457200" algn="l">
                <a:lnSpc>
                  <a:spcPts val="4710"/>
                </a:lnSpc>
                <a:buFontTx/>
                <a:buChar char="-"/>
              </a:pPr>
              <a:r>
                <a:rPr lang="en-US" sz="3413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Key </a:t>
              </a:r>
              <a:r>
                <a:rPr lang="en-US" sz="3413" dirty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milestones and </a:t>
              </a:r>
              <a:r>
                <a:rPr lang="en-US" sz="3413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deliverables</a:t>
              </a:r>
            </a:p>
            <a:p>
              <a:pPr marL="1019736" lvl="2" indent="-34290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Template completion</a:t>
              </a:r>
            </a:p>
            <a:p>
              <a:pPr marL="1019736" lvl="2" indent="-34290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Working Prototype</a:t>
              </a:r>
            </a:p>
            <a:p>
              <a:pPr marL="1019736" lvl="2" indent="-34290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Try to include regional dialect</a:t>
              </a:r>
            </a:p>
            <a:p>
              <a:pPr marL="1019736" lvl="2" indent="-34290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Make it 3d style</a:t>
              </a:r>
              <a:endParaRPr lang="en-US" sz="3413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  <a:p>
              <a:pPr marL="676836" lvl="1" indent="-457200" algn="l">
                <a:lnSpc>
                  <a:spcPts val="4710"/>
                </a:lnSpc>
                <a:buFontTx/>
                <a:buChar char="-"/>
              </a:pPr>
              <a:r>
                <a:rPr lang="en-US" sz="3413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Final objectives</a:t>
              </a:r>
            </a:p>
            <a:p>
              <a:pPr marL="219636" lvl="1" algn="l"/>
              <a:r>
                <a:rPr lang="en-US" sz="24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A full on working prototype such that it can </a:t>
              </a:r>
              <a:r>
                <a:rPr lang="en-US" sz="2400" dirty="0" err="1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bbe</a:t>
              </a:r>
              <a:r>
                <a:rPr lang="en-US" sz="24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used by news and other industries to make their content more freely accessible to the deaf and dumb</a:t>
              </a:r>
              <a:endParaRPr lang="en-US" sz="2800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  <a:p>
              <a:pPr marL="219636" lvl="1" algn="l">
                <a:lnSpc>
                  <a:spcPts val="4710"/>
                </a:lnSpc>
              </a:pPr>
              <a:endParaRPr lang="en-US" sz="3413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Conclusion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87680" y="1548948"/>
            <a:ext cx="8778240" cy="4827694"/>
            <a:chOff x="0" y="0"/>
            <a:chExt cx="11704320" cy="64369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704320" cy="6436925"/>
            </a:xfrm>
            <a:custGeom>
              <a:avLst/>
              <a:gdLst/>
              <a:ahLst/>
              <a:cxnLst/>
              <a:rect l="l" t="t" r="r" b="b"/>
              <a:pathLst>
                <a:path w="11704320" h="6436925">
                  <a:moveTo>
                    <a:pt x="0" y="0"/>
                  </a:moveTo>
                  <a:lnTo>
                    <a:pt x="11704320" y="0"/>
                  </a:lnTo>
                  <a:lnTo>
                    <a:pt x="11704320" y="6436925"/>
                  </a:lnTo>
                  <a:lnTo>
                    <a:pt x="0" y="64369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33350"/>
              <a:ext cx="11704320" cy="65702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676836" lvl="1" indent="-457200" algn="l">
                <a:lnSpc>
                  <a:spcPts val="4710"/>
                </a:lnSpc>
                <a:buFontTx/>
                <a:buChar char="-"/>
              </a:pPr>
              <a:r>
                <a:rPr lang="en-US" sz="3413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Summary </a:t>
              </a:r>
              <a:r>
                <a:rPr lang="en-US" sz="3413" dirty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of your idea and its </a:t>
              </a:r>
              <a:r>
                <a:rPr lang="en-US" sz="3413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importance</a:t>
              </a:r>
            </a:p>
            <a:p>
              <a:pPr marL="219636" lvl="1" algn="l"/>
              <a:endParaRPr lang="en-US" sz="20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  <a:p>
              <a:pPr marL="219636" lvl="1" algn="l"/>
              <a:r>
                <a:rPr lang="en-US" sz="2400" dirty="0" err="1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SignBridge</a:t>
              </a:r>
              <a:r>
                <a:rPr lang="en-US" sz="24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aims to bridge the gap and help achieve easy and normal communication between normal and deaf and dumb people by helping them understand each other.</a:t>
              </a:r>
            </a:p>
            <a:p>
              <a:pPr marL="219636" lvl="1" algn="l"/>
              <a:endParaRPr lang="en-US" sz="24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  <a:p>
              <a:pPr marL="676836" lvl="1" indent="-457200" algn="l">
                <a:lnSpc>
                  <a:spcPts val="4710"/>
                </a:lnSpc>
                <a:buFontTx/>
                <a:buChar char="-"/>
              </a:pPr>
              <a:r>
                <a:rPr lang="en-US" sz="3413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What </a:t>
              </a:r>
              <a:r>
                <a:rPr lang="en-US" sz="3413" dirty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do you aim to achieve</a:t>
              </a:r>
              <a:r>
                <a:rPr lang="en-US" sz="3413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?</a:t>
              </a:r>
              <a:endParaRPr lang="en-US" sz="24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  <a:p>
              <a:pPr marL="219636" lvl="1" algn="l"/>
              <a:r>
                <a:rPr lang="en-US" sz="24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A user friendly and accessible system that can help break the language and communication barriers between two communities.</a:t>
              </a:r>
            </a:p>
            <a:p>
              <a:pPr marL="219636" lvl="1" algn="l"/>
              <a:endParaRPr lang="en-US" sz="24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  <a:p>
              <a:pPr marL="676836" lvl="1" indent="-457200" algn="l">
                <a:lnSpc>
                  <a:spcPts val="4710"/>
                </a:lnSpc>
                <a:buFontTx/>
                <a:buChar char="-"/>
              </a:pPr>
              <a:r>
                <a:rPr lang="en-US" sz="3413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Why </a:t>
              </a:r>
              <a:r>
                <a:rPr lang="en-US" sz="3413" dirty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should your idea be considered</a:t>
              </a:r>
              <a:r>
                <a:rPr lang="en-US" sz="3413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?</a:t>
              </a:r>
            </a:p>
            <a:p>
              <a:pPr marL="219636" lvl="1" algn="l"/>
              <a:r>
                <a:rPr lang="en-US" sz="24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Our idea should be considered because it promotes inclusivity and equality while also addressing the undeserved need of with </a:t>
              </a:r>
              <a:r>
                <a:rPr lang="en-US" sz="2400" dirty="0" err="1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practicle</a:t>
              </a:r>
              <a:r>
                <a:rPr lang="en-US" sz="24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and scalable tech.</a:t>
              </a:r>
            </a:p>
            <a:p>
              <a:pPr marL="676836" lvl="1" indent="-457200" algn="l">
                <a:lnSpc>
                  <a:spcPts val="4710"/>
                </a:lnSpc>
                <a:buFontTx/>
                <a:buChar char="-"/>
              </a:pPr>
              <a:endParaRPr lang="en-US" sz="3413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  <a:p>
              <a:pPr marL="219636" lvl="1" algn="l">
                <a:lnSpc>
                  <a:spcPts val="4710"/>
                </a:lnSpc>
              </a:pPr>
              <a:endParaRPr lang="en-US" sz="3413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664</Words>
  <Application>Microsoft Office PowerPoint</Application>
  <PresentationFormat>Custom</PresentationFormat>
  <Paragraphs>88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 (MS)</vt:lpstr>
      <vt:lpstr>Arial</vt:lpstr>
      <vt:lpstr>Courier New</vt:lpstr>
      <vt:lpstr>Alfa Slab One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CodeVerse_Hackathon_Presentation_Template.pptx</dc:title>
  <cp:lastModifiedBy>Shreyansh Pande</cp:lastModifiedBy>
  <cp:revision>13</cp:revision>
  <dcterms:created xsi:type="dcterms:W3CDTF">2006-08-16T00:00:00Z</dcterms:created>
  <dcterms:modified xsi:type="dcterms:W3CDTF">2025-05-20T10:06:19Z</dcterms:modified>
  <dc:identifier>DAGngU3RgaQ</dc:identifier>
</cp:coreProperties>
</file>