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61" r:id="rId4"/>
    <p:sldId id="260" r:id="rId5"/>
    <p:sldId id="257" r:id="rId6"/>
    <p:sldId id="262" r:id="rId7"/>
    <p:sldId id="263" r:id="rId8"/>
    <p:sldId id="258" r:id="rId9"/>
    <p:sldId id="264" r:id="rId10"/>
    <p:sldId id="265" r:id="rId11"/>
    <p:sldId id="266" r:id="rId12"/>
    <p:sldId id="268" r:id="rId13"/>
    <p:sldId id="267" r:id="rId14"/>
    <p:sldId id="270" r:id="rId15"/>
    <p:sldId id="271" r:id="rId16"/>
    <p:sldId id="269" r:id="rId17"/>
    <p:sldId id="273" r:id="rId18"/>
    <p:sldId id="272"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94"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4B21DF-2160-423E-B513-DCAE0E0434F9}" type="datetimeFigureOut">
              <a:rPr lang="en-IN" smtClean="0"/>
              <a:t>16-02-2017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387FD6-6D28-4D84-8B5A-C89574F2003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IN" dirty="0" err="1" smtClean="0"/>
              <a:t>Downsampling</a:t>
            </a:r>
            <a:r>
              <a:rPr lang="en-IN" baseline="0" dirty="0" smtClean="0"/>
              <a:t> is enough as repetition freq of 3kHz means that data is limited to 1.5kHz</a:t>
            </a:r>
          </a:p>
          <a:p>
            <a:pPr>
              <a:buFont typeface="Arial" pitchFamily="34" charset="0"/>
              <a:buChar char="•"/>
            </a:pPr>
            <a:r>
              <a:rPr lang="en-IN" baseline="0" dirty="0" smtClean="0"/>
              <a:t>No zero padding when taking FT</a:t>
            </a:r>
          </a:p>
          <a:p>
            <a:endParaRPr lang="en-IN" dirty="0"/>
          </a:p>
        </p:txBody>
      </p:sp>
      <p:sp>
        <p:nvSpPr>
          <p:cNvPr id="4" name="Slide Number Placeholder 3"/>
          <p:cNvSpPr>
            <a:spLocks noGrp="1"/>
          </p:cNvSpPr>
          <p:nvPr>
            <p:ph type="sldNum" sz="quarter" idx="10"/>
          </p:nvPr>
        </p:nvSpPr>
        <p:spPr/>
        <p:txBody>
          <a:bodyPr/>
          <a:lstStyle/>
          <a:p>
            <a:fld id="{C5F2CF61-12CA-4964-AE56-4AAEB6DD24B1}"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516463C-7A70-486D-8F56-0D28E4A1E742}" type="datetimeFigureOut">
              <a:rPr lang="en-IN" smtClean="0"/>
              <a:t>16-02-2017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2128B2-8DB8-469B-B6B1-7CB3A580007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16463C-7A70-486D-8F56-0D28E4A1E742}" type="datetimeFigureOut">
              <a:rPr lang="en-IN" smtClean="0"/>
              <a:t>16-02-2017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2128B2-8DB8-469B-B6B1-7CB3A580007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16463C-7A70-486D-8F56-0D28E4A1E742}" type="datetimeFigureOut">
              <a:rPr lang="en-IN" smtClean="0"/>
              <a:t>16-02-2017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2128B2-8DB8-469B-B6B1-7CB3A580007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16463C-7A70-486D-8F56-0D28E4A1E742}" type="datetimeFigureOut">
              <a:rPr lang="en-IN" smtClean="0"/>
              <a:t>16-02-2017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2128B2-8DB8-469B-B6B1-7CB3A580007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16463C-7A70-486D-8F56-0D28E4A1E742}" type="datetimeFigureOut">
              <a:rPr lang="en-IN" smtClean="0"/>
              <a:t>16-02-2017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2128B2-8DB8-469B-B6B1-7CB3A580007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516463C-7A70-486D-8F56-0D28E4A1E742}" type="datetimeFigureOut">
              <a:rPr lang="en-IN" smtClean="0"/>
              <a:t>16-02-2017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2128B2-8DB8-469B-B6B1-7CB3A580007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516463C-7A70-486D-8F56-0D28E4A1E742}" type="datetimeFigureOut">
              <a:rPr lang="en-IN" smtClean="0"/>
              <a:t>16-02-2017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2128B2-8DB8-469B-B6B1-7CB3A580007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516463C-7A70-486D-8F56-0D28E4A1E742}" type="datetimeFigureOut">
              <a:rPr lang="en-IN" smtClean="0"/>
              <a:t>16-02-2017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2128B2-8DB8-469B-B6B1-7CB3A580007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6463C-7A70-486D-8F56-0D28E4A1E742}" type="datetimeFigureOut">
              <a:rPr lang="en-IN" smtClean="0"/>
              <a:t>16-02-2017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2128B2-8DB8-469B-B6B1-7CB3A580007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16463C-7A70-486D-8F56-0D28E4A1E742}" type="datetimeFigureOut">
              <a:rPr lang="en-IN" smtClean="0"/>
              <a:t>16-02-2017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2128B2-8DB8-469B-B6B1-7CB3A580007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16463C-7A70-486D-8F56-0D28E4A1E742}" type="datetimeFigureOut">
              <a:rPr lang="en-IN" smtClean="0"/>
              <a:t>16-02-2017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2128B2-8DB8-469B-B6B1-7CB3A580007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6463C-7A70-486D-8F56-0D28E4A1E742}" type="datetimeFigureOut">
              <a:rPr lang="en-IN" smtClean="0"/>
              <a:t>16-02-2017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128B2-8DB8-469B-B6B1-7CB3A580007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Outline of C++ code for FHR determination from audio recording</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Envelope detection-debugging</a:t>
            </a:r>
            <a:endParaRPr lang="en-IN" b="1" dirty="0"/>
          </a:p>
        </p:txBody>
      </p:sp>
      <p:sp>
        <p:nvSpPr>
          <p:cNvPr id="3" name="Content Placeholder 2"/>
          <p:cNvSpPr>
            <a:spLocks noGrp="1"/>
          </p:cNvSpPr>
          <p:nvPr>
            <p:ph idx="1"/>
          </p:nvPr>
        </p:nvSpPr>
        <p:spPr>
          <a:xfrm>
            <a:off x="467544" y="4221088"/>
            <a:ext cx="8219256" cy="1905075"/>
          </a:xfrm>
        </p:spPr>
        <p:txBody>
          <a:bodyPr>
            <a:normAutofit fontScale="77500" lnSpcReduction="20000"/>
          </a:bodyPr>
          <a:lstStyle/>
          <a:p>
            <a:r>
              <a:rPr lang="en-US" dirty="0" smtClean="0"/>
              <a:t>The filter coefficients are currently printed on the console. These should not vary if the same formula is used. A constant scaling is acceptable.</a:t>
            </a:r>
          </a:p>
          <a:p>
            <a:r>
              <a:rPr lang="en-US" dirty="0" smtClean="0"/>
              <a:t>The envelope data is printed in outfile3.  The envelope should “trace” the major peaks and troughs in the signal.</a:t>
            </a:r>
            <a:endParaRPr lang="en-IN" dirty="0"/>
          </a:p>
        </p:txBody>
      </p:sp>
      <p:pic>
        <p:nvPicPr>
          <p:cNvPr id="7170" name="Picture 2"/>
          <p:cNvPicPr>
            <a:picLocks noChangeAspect="1" noChangeArrowheads="1"/>
          </p:cNvPicPr>
          <p:nvPr/>
        </p:nvPicPr>
        <p:blipFill>
          <a:blip r:embed="rId2" cstate="print"/>
          <a:srcRect/>
          <a:stretch>
            <a:fillRect/>
          </a:stretch>
        </p:blipFill>
        <p:spPr bwMode="auto">
          <a:xfrm>
            <a:off x="251520" y="1340768"/>
            <a:ext cx="6334125" cy="2524125"/>
          </a:xfrm>
          <a:prstGeom prst="rect">
            <a:avLst/>
          </a:prstGeom>
          <a:noFill/>
          <a:ln w="9525">
            <a:noFill/>
            <a:miter lim="800000"/>
            <a:headEnd/>
            <a:tailEnd/>
          </a:ln>
        </p:spPr>
      </p:pic>
      <p:sp>
        <p:nvSpPr>
          <p:cNvPr id="5" name="Rectangle 4"/>
          <p:cNvSpPr/>
          <p:nvPr/>
        </p:nvSpPr>
        <p:spPr>
          <a:xfrm>
            <a:off x="6804248" y="1844824"/>
            <a:ext cx="2088232"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Filtering</a:t>
            </a:r>
            <a:endParaRPr lang="en-US" b="1" dirty="0" smtClean="0">
              <a:solidFill>
                <a:schemeClr val="tx1"/>
              </a:solidFill>
            </a:endParaRPr>
          </a:p>
          <a:p>
            <a:r>
              <a:rPr lang="en-US" dirty="0" smtClean="0">
                <a:solidFill>
                  <a:schemeClr val="tx1"/>
                </a:solidFill>
              </a:rPr>
              <a:t>y</a:t>
            </a:r>
            <a:r>
              <a:rPr lang="en-US" dirty="0" smtClean="0">
                <a:solidFill>
                  <a:schemeClr val="tx1"/>
                </a:solidFill>
              </a:rPr>
              <a:t>(n) </a:t>
            </a:r>
            <a:r>
              <a:rPr lang="en-US" dirty="0" smtClean="0">
                <a:solidFill>
                  <a:schemeClr val="tx1"/>
                </a:solidFill>
              </a:rPr>
              <a:t>= </a:t>
            </a:r>
            <a:r>
              <a:rPr lang="en-US" dirty="0" smtClean="0">
                <a:solidFill>
                  <a:schemeClr val="tx1"/>
                </a:solidFill>
              </a:rPr>
              <a:t>∑</a:t>
            </a:r>
            <a:r>
              <a:rPr lang="en-US" baseline="-25000" dirty="0" err="1" smtClean="0">
                <a:solidFill>
                  <a:schemeClr val="tx1"/>
                </a:solidFill>
              </a:rPr>
              <a:t>m</a:t>
            </a:r>
            <a:r>
              <a:rPr lang="en-US" dirty="0" err="1" smtClean="0">
                <a:solidFill>
                  <a:schemeClr val="tx1"/>
                </a:solidFill>
              </a:rPr>
              <a:t>x</a:t>
            </a:r>
            <a:r>
              <a:rPr lang="en-US" dirty="0" smtClean="0">
                <a:solidFill>
                  <a:schemeClr val="tx1"/>
                </a:solidFill>
              </a:rPr>
              <a:t>(m)f(n-m)</a:t>
            </a:r>
            <a:endParaRPr lang="en-US" dirty="0" smtClean="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ACF calculation</a:t>
            </a:r>
            <a:endParaRPr lang="en-IN" b="1" dirty="0"/>
          </a:p>
        </p:txBody>
      </p:sp>
      <p:pic>
        <p:nvPicPr>
          <p:cNvPr id="9218" name="Picture 2"/>
          <p:cNvPicPr>
            <a:picLocks noChangeAspect="1" noChangeArrowheads="1"/>
          </p:cNvPicPr>
          <p:nvPr/>
        </p:nvPicPr>
        <p:blipFill>
          <a:blip r:embed="rId2" cstate="print"/>
          <a:srcRect/>
          <a:stretch>
            <a:fillRect/>
          </a:stretch>
        </p:blipFill>
        <p:spPr bwMode="auto">
          <a:xfrm>
            <a:off x="251520" y="2204864"/>
            <a:ext cx="6296025" cy="3533775"/>
          </a:xfrm>
          <a:prstGeom prst="rect">
            <a:avLst/>
          </a:prstGeom>
          <a:noFill/>
          <a:ln w="9525">
            <a:noFill/>
            <a:miter lim="800000"/>
            <a:headEnd/>
            <a:tailEnd/>
          </a:ln>
        </p:spPr>
      </p:pic>
      <p:sp>
        <p:nvSpPr>
          <p:cNvPr id="5" name="Oval 4"/>
          <p:cNvSpPr/>
          <p:nvPr/>
        </p:nvSpPr>
        <p:spPr>
          <a:xfrm>
            <a:off x="251520" y="2132856"/>
            <a:ext cx="4032448" cy="1008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cxnSp>
        <p:nvCxnSpPr>
          <p:cNvPr id="7" name="Straight Arrow Connector 6"/>
          <p:cNvCxnSpPr/>
          <p:nvPr/>
        </p:nvCxnSpPr>
        <p:spPr>
          <a:xfrm flipH="1">
            <a:off x="4283968" y="2636912"/>
            <a:ext cx="252028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76256" y="2204864"/>
            <a:ext cx="2051720" cy="923330"/>
          </a:xfrm>
          <a:prstGeom prst="rect">
            <a:avLst/>
          </a:prstGeom>
          <a:noFill/>
        </p:spPr>
        <p:txBody>
          <a:bodyPr wrap="square" rtlCol="0">
            <a:spAutoFit/>
          </a:bodyPr>
          <a:lstStyle/>
          <a:p>
            <a:r>
              <a:rPr lang="en-US" dirty="0" smtClean="0"/>
              <a:t>Norm = sum of square of all samples</a:t>
            </a:r>
            <a:endParaRPr lang="en-IN" dirty="0"/>
          </a:p>
        </p:txBody>
      </p:sp>
      <p:sp>
        <p:nvSpPr>
          <p:cNvPr id="11" name="Oval 10"/>
          <p:cNvSpPr/>
          <p:nvPr/>
        </p:nvSpPr>
        <p:spPr>
          <a:xfrm>
            <a:off x="251520" y="3789040"/>
            <a:ext cx="4032448" cy="1008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cxnSp>
        <p:nvCxnSpPr>
          <p:cNvPr id="12" name="Straight Arrow Connector 11"/>
          <p:cNvCxnSpPr/>
          <p:nvPr/>
        </p:nvCxnSpPr>
        <p:spPr>
          <a:xfrm flipH="1">
            <a:off x="4283968" y="4293096"/>
            <a:ext cx="252028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804248" y="3873822"/>
            <a:ext cx="2051720" cy="1200329"/>
          </a:xfrm>
          <a:prstGeom prst="rect">
            <a:avLst/>
          </a:prstGeom>
          <a:noFill/>
        </p:spPr>
        <p:txBody>
          <a:bodyPr wrap="square" rtlCol="0">
            <a:spAutoFit/>
          </a:bodyPr>
          <a:lstStyle/>
          <a:p>
            <a:r>
              <a:rPr lang="en-US" dirty="0" smtClean="0"/>
              <a:t>ACF = sum of product of signal with a shifted version of itself </a:t>
            </a:r>
          </a:p>
        </p:txBody>
      </p:sp>
      <p:sp>
        <p:nvSpPr>
          <p:cNvPr id="14" name="Rectangle 13"/>
          <p:cNvSpPr/>
          <p:nvPr/>
        </p:nvSpPr>
        <p:spPr>
          <a:xfrm>
            <a:off x="323528" y="548680"/>
            <a:ext cx="2232248" cy="8194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R(j</a:t>
            </a:r>
            <a:r>
              <a:rPr lang="en-US" dirty="0" smtClean="0">
                <a:solidFill>
                  <a:schemeClr val="tx1"/>
                </a:solidFill>
              </a:rPr>
              <a:t>) = ∑</a:t>
            </a:r>
            <a:r>
              <a:rPr lang="en-US" baseline="-25000" dirty="0" err="1" smtClean="0">
                <a:solidFill>
                  <a:schemeClr val="tx1"/>
                </a:solidFill>
              </a:rPr>
              <a:t>n</a:t>
            </a:r>
            <a:r>
              <a:rPr lang="en-US" dirty="0" err="1" smtClean="0">
                <a:solidFill>
                  <a:schemeClr val="tx1"/>
                </a:solidFill>
              </a:rPr>
              <a:t>x</a:t>
            </a:r>
            <a:r>
              <a:rPr lang="en-US" dirty="0" smtClean="0">
                <a:solidFill>
                  <a:schemeClr val="tx1"/>
                </a:solidFill>
              </a:rPr>
              <a:t>(n)x(</a:t>
            </a:r>
            <a:r>
              <a:rPr lang="en-US" dirty="0" err="1" smtClean="0">
                <a:solidFill>
                  <a:schemeClr val="tx1"/>
                </a:solidFill>
              </a:rPr>
              <a:t>n+j</a:t>
            </a:r>
            <a:r>
              <a:rPr lang="en-US" dirty="0" smtClean="0">
                <a:solidFill>
                  <a:schemeClr val="tx1"/>
                </a:solidFill>
              </a:rPr>
              <a:t>)</a:t>
            </a:r>
          </a:p>
          <a:p>
            <a:r>
              <a:rPr lang="en-US" dirty="0" smtClean="0">
                <a:solidFill>
                  <a:schemeClr val="tx1"/>
                </a:solidFill>
              </a:rPr>
              <a:t>R(j) &lt;- R(j)/R(0)</a:t>
            </a:r>
            <a:endParaRPr lang="en-IN" dirty="0">
              <a:solidFill>
                <a:schemeClr val="tx1"/>
              </a:solidFill>
            </a:endParaRPr>
          </a:p>
        </p:txBody>
      </p:sp>
      <p:cxnSp>
        <p:nvCxnSpPr>
          <p:cNvPr id="15" name="Straight Arrow Connector 14"/>
          <p:cNvCxnSpPr/>
          <p:nvPr/>
        </p:nvCxnSpPr>
        <p:spPr>
          <a:xfrm flipH="1" flipV="1">
            <a:off x="4211960" y="5229200"/>
            <a:ext cx="2592288" cy="7920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804248" y="5805264"/>
            <a:ext cx="2051720" cy="369332"/>
          </a:xfrm>
          <a:prstGeom prst="rect">
            <a:avLst/>
          </a:prstGeom>
          <a:noFill/>
        </p:spPr>
        <p:txBody>
          <a:bodyPr wrap="square" rtlCol="0">
            <a:spAutoFit/>
          </a:bodyPr>
          <a:lstStyle/>
          <a:p>
            <a:r>
              <a:rPr lang="en-US" dirty="0" smtClean="0"/>
              <a:t>Normalization</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ACF calculation</a:t>
            </a:r>
            <a:endParaRPr lang="en-IN" b="1"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251520" y="1556792"/>
            <a:ext cx="6296025" cy="3533775"/>
          </a:xfrm>
          <a:prstGeom prst="rect">
            <a:avLst/>
          </a:prstGeom>
          <a:noFill/>
          <a:ln w="9525">
            <a:noFill/>
            <a:miter lim="800000"/>
            <a:headEnd/>
            <a:tailEnd/>
          </a:ln>
        </p:spPr>
      </p:pic>
      <p:sp>
        <p:nvSpPr>
          <p:cNvPr id="5" name="TextBox 4"/>
          <p:cNvSpPr txBox="1"/>
          <p:nvPr/>
        </p:nvSpPr>
        <p:spPr>
          <a:xfrm>
            <a:off x="323528" y="5157192"/>
            <a:ext cx="6696744" cy="1477328"/>
          </a:xfrm>
          <a:prstGeom prst="rect">
            <a:avLst/>
          </a:prstGeom>
          <a:noFill/>
        </p:spPr>
        <p:txBody>
          <a:bodyPr wrap="square" rtlCol="0">
            <a:spAutoFit/>
          </a:bodyPr>
          <a:lstStyle/>
          <a:p>
            <a:pPr>
              <a:buFont typeface="Arial" pitchFamily="34" charset="0"/>
              <a:buChar char="•"/>
            </a:pPr>
            <a:r>
              <a:rPr lang="en-US" dirty="0" err="1" smtClean="0"/>
              <a:t>Lag_min</a:t>
            </a:r>
            <a:r>
              <a:rPr lang="en-US" dirty="0" smtClean="0"/>
              <a:t> and </a:t>
            </a:r>
            <a:r>
              <a:rPr lang="en-US" dirty="0" err="1" smtClean="0"/>
              <a:t>lag_max</a:t>
            </a:r>
            <a:r>
              <a:rPr lang="en-US" dirty="0" smtClean="0"/>
              <a:t> correspond to the minimum and maximum lag for which ACF has to be computed (defined at start of code).</a:t>
            </a:r>
          </a:p>
          <a:p>
            <a:endParaRPr lang="en-US" dirty="0"/>
          </a:p>
          <a:p>
            <a:pPr>
              <a:buFont typeface="Arial" pitchFamily="34" charset="0"/>
              <a:buChar char="•"/>
            </a:pPr>
            <a:r>
              <a:rPr lang="en-US" dirty="0" err="1" smtClean="0"/>
              <a:t>Acf_jump</a:t>
            </a:r>
            <a:r>
              <a:rPr lang="en-US" dirty="0" smtClean="0"/>
              <a:t> is set to 10, i.e., ACF is calculated for </a:t>
            </a:r>
            <a:r>
              <a:rPr lang="en-US" dirty="0" err="1" smtClean="0"/>
              <a:t>lag_min</a:t>
            </a:r>
            <a:r>
              <a:rPr lang="en-US" dirty="0" smtClean="0"/>
              <a:t>, lag_min+10,  </a:t>
            </a:r>
            <a:r>
              <a:rPr lang="en-US" dirty="0" err="1" smtClean="0"/>
              <a:t>lag_min</a:t>
            </a:r>
            <a:r>
              <a:rPr lang="en-US" dirty="0" smtClean="0"/>
              <a:t> + 20 and so on to save computation time</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ACF calculation</a:t>
            </a:r>
            <a:endParaRPr lang="en-IN" b="1"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395536" y="1556792"/>
            <a:ext cx="8229600" cy="394246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Interval determination</a:t>
            </a:r>
            <a:endParaRPr lang="en-IN" b="1"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673890" y="1600200"/>
            <a:ext cx="7796220" cy="452596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Interval determination</a:t>
            </a:r>
            <a:endParaRPr lang="en-IN" b="1" dirty="0"/>
          </a:p>
        </p:txBody>
      </p:sp>
      <p:sp>
        <p:nvSpPr>
          <p:cNvPr id="3" name="Content Placeholder 2"/>
          <p:cNvSpPr>
            <a:spLocks noGrp="1"/>
          </p:cNvSpPr>
          <p:nvPr>
            <p:ph idx="1"/>
          </p:nvPr>
        </p:nvSpPr>
        <p:spPr/>
        <p:txBody>
          <a:bodyPr/>
          <a:lstStyle/>
          <a:p>
            <a:r>
              <a:rPr lang="en-US" dirty="0" smtClean="0"/>
              <a:t>Lag at which peak ACF value occurs is found.</a:t>
            </a:r>
          </a:p>
          <a:p>
            <a:r>
              <a:rPr lang="en-US" dirty="0" smtClean="0"/>
              <a:t>FHR (in </a:t>
            </a:r>
            <a:r>
              <a:rPr lang="en-US" dirty="0" err="1" smtClean="0"/>
              <a:t>bpm</a:t>
            </a:r>
            <a:r>
              <a:rPr lang="en-US" dirty="0" smtClean="0"/>
              <a:t>)= 60*</a:t>
            </a:r>
            <a:r>
              <a:rPr lang="en-US" dirty="0" err="1" smtClean="0"/>
              <a:t>samp_rate</a:t>
            </a:r>
            <a:r>
              <a:rPr lang="en-US" dirty="0" smtClean="0"/>
              <a:t>/lag – the sample rate here is 4.41kHz (due to </a:t>
            </a:r>
            <a:r>
              <a:rPr lang="en-US" dirty="0" err="1" smtClean="0"/>
              <a:t>downsampling</a:t>
            </a:r>
            <a:r>
              <a:rPr lang="en-US" dirty="0" smtClean="0"/>
              <a:t>)</a:t>
            </a:r>
          </a:p>
          <a:p>
            <a:r>
              <a:rPr lang="en-US" dirty="0" smtClean="0"/>
              <a:t>FHR value is ignored if present value differs by  more than 50bpm from the last determined FHR value</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Interval determination</a:t>
            </a:r>
            <a:endParaRPr lang="en-IN" b="1"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395536" y="1556792"/>
            <a:ext cx="8229600" cy="3942468"/>
          </a:xfrm>
          <a:prstGeom prst="rect">
            <a:avLst/>
          </a:prstGeom>
          <a:noFill/>
          <a:ln w="9525">
            <a:noFill/>
            <a:miter lim="800000"/>
            <a:headEnd/>
            <a:tailEnd/>
          </a:ln>
        </p:spPr>
      </p:pic>
      <p:sp>
        <p:nvSpPr>
          <p:cNvPr id="5" name="TextBox 4"/>
          <p:cNvSpPr txBox="1"/>
          <p:nvPr/>
        </p:nvSpPr>
        <p:spPr>
          <a:xfrm>
            <a:off x="755576" y="5733256"/>
            <a:ext cx="7704856" cy="646331"/>
          </a:xfrm>
          <a:prstGeom prst="rect">
            <a:avLst/>
          </a:prstGeom>
          <a:noFill/>
        </p:spPr>
        <p:txBody>
          <a:bodyPr wrap="square" rtlCol="0">
            <a:spAutoFit/>
          </a:bodyPr>
          <a:lstStyle/>
          <a:p>
            <a:r>
              <a:rPr lang="en-US" dirty="0" smtClean="0"/>
              <a:t>ACF peak occurs at a lag of around 1890 samples. This corresponds to an FHR of about 140 </a:t>
            </a:r>
            <a:r>
              <a:rPr lang="en-US" dirty="0" err="1" smtClean="0"/>
              <a:t>bpm</a:t>
            </a:r>
            <a:r>
              <a:rPr lang="en-US" dirty="0" smtClean="0"/>
              <a:t>.</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Interval determination</a:t>
            </a:r>
            <a:endParaRPr lang="en-IN" b="1"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467544" y="1556792"/>
            <a:ext cx="8229600" cy="3908757"/>
          </a:xfrm>
          <a:prstGeom prst="rect">
            <a:avLst/>
          </a:prstGeom>
          <a:noFill/>
          <a:ln w="9525">
            <a:noFill/>
            <a:miter lim="800000"/>
            <a:headEnd/>
            <a:tailEnd/>
          </a:ln>
        </p:spPr>
      </p:pic>
      <p:sp>
        <p:nvSpPr>
          <p:cNvPr id="5" name="TextBox 4"/>
          <p:cNvSpPr txBox="1"/>
          <p:nvPr/>
        </p:nvSpPr>
        <p:spPr>
          <a:xfrm>
            <a:off x="467544" y="5662989"/>
            <a:ext cx="8244408" cy="646331"/>
          </a:xfrm>
          <a:prstGeom prst="rect">
            <a:avLst/>
          </a:prstGeom>
          <a:noFill/>
        </p:spPr>
        <p:txBody>
          <a:bodyPr wrap="square" rtlCol="0">
            <a:spAutoFit/>
          </a:bodyPr>
          <a:lstStyle/>
          <a:p>
            <a:r>
              <a:rPr lang="en-US" dirty="0" smtClean="0"/>
              <a:t>This trace does not match the wanted result exactly, especially the spikes towards the end. </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Debugging</a:t>
            </a:r>
            <a:endParaRPr lang="en-IN" b="1" dirty="0"/>
          </a:p>
        </p:txBody>
      </p:sp>
      <p:sp>
        <p:nvSpPr>
          <p:cNvPr id="3" name="Content Placeholder 2"/>
          <p:cNvSpPr>
            <a:spLocks noGrp="1"/>
          </p:cNvSpPr>
          <p:nvPr>
            <p:ph idx="1"/>
          </p:nvPr>
        </p:nvSpPr>
        <p:spPr/>
        <p:txBody>
          <a:bodyPr/>
          <a:lstStyle/>
          <a:p>
            <a:r>
              <a:rPr lang="en-US" dirty="0" smtClean="0"/>
              <a:t>The ACF calculation should only occur between </a:t>
            </a:r>
            <a:r>
              <a:rPr lang="en-US" dirty="0" err="1" smtClean="0"/>
              <a:t>lag_min</a:t>
            </a:r>
            <a:r>
              <a:rPr lang="en-US" dirty="0" smtClean="0"/>
              <a:t> and </a:t>
            </a:r>
            <a:r>
              <a:rPr lang="en-US" dirty="0" err="1" smtClean="0"/>
              <a:t>lag_max</a:t>
            </a:r>
            <a:r>
              <a:rPr lang="en-US" dirty="0" smtClean="0"/>
              <a:t> – it is highly likely that there are bigger ACF peaks at smaller lags</a:t>
            </a:r>
          </a:p>
          <a:p>
            <a:r>
              <a:rPr lang="en-US" dirty="0" smtClean="0"/>
              <a:t>The calculated FHR for NST_Normal.wav should mainly lie between 130bpm and 160bpm</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Debugging</a:t>
            </a:r>
            <a:endParaRPr lang="en-IN" b="1" dirty="0"/>
          </a:p>
        </p:txBody>
      </p:sp>
      <p:sp>
        <p:nvSpPr>
          <p:cNvPr id="3" name="Content Placeholder 2"/>
          <p:cNvSpPr>
            <a:spLocks noGrp="1"/>
          </p:cNvSpPr>
          <p:nvPr>
            <p:ph idx="1"/>
          </p:nvPr>
        </p:nvSpPr>
        <p:spPr/>
        <p:txBody>
          <a:bodyPr>
            <a:normAutofit fontScale="92500"/>
          </a:bodyPr>
          <a:lstStyle/>
          <a:p>
            <a:r>
              <a:rPr lang="en-US" dirty="0" smtClean="0"/>
              <a:t>A simple check for whether the file/audio is being read correctly could be simply plot the data of all the frames and see if it matches how the waveform is supposed to look like (in any audio waveform </a:t>
            </a:r>
            <a:r>
              <a:rPr lang="en-US" dirty="0" err="1" smtClean="0"/>
              <a:t>visualizer</a:t>
            </a:r>
            <a:r>
              <a:rPr lang="en-US" dirty="0" smtClean="0"/>
              <a:t>, say </a:t>
            </a:r>
            <a:r>
              <a:rPr lang="en-US" dirty="0" err="1" smtClean="0"/>
              <a:t>Praat</a:t>
            </a:r>
            <a:r>
              <a:rPr lang="en-US" dirty="0" smtClean="0"/>
              <a:t> or Audacity)</a:t>
            </a:r>
          </a:p>
          <a:p>
            <a:r>
              <a:rPr lang="en-US" dirty="0" smtClean="0"/>
              <a:t>The ACF can be checked at each hop to see if the peak is not occurring at either </a:t>
            </a:r>
            <a:r>
              <a:rPr lang="en-US" dirty="0" err="1" smtClean="0"/>
              <a:t>lag_min</a:t>
            </a:r>
            <a:r>
              <a:rPr lang="en-US" dirty="0" smtClean="0"/>
              <a:t> or </a:t>
            </a:r>
            <a:r>
              <a:rPr lang="en-US" dirty="0" err="1" smtClean="0"/>
              <a:t>lag_max</a:t>
            </a:r>
            <a:r>
              <a:rPr lang="en-US" dirty="0" smtClean="0"/>
              <a:t> – this is likely to be </a:t>
            </a:r>
            <a:r>
              <a:rPr lang="en-US" dirty="0" err="1" smtClean="0"/>
              <a:t>erronous</a:t>
            </a:r>
            <a:r>
              <a:rPr lang="en-US" dirty="0" smtClean="0"/>
              <a:t> for clear audio</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Processing steps</a:t>
            </a:r>
            <a:endParaRPr lang="en-IN" sz="3600" b="1" dirty="0"/>
          </a:p>
        </p:txBody>
      </p:sp>
      <p:sp>
        <p:nvSpPr>
          <p:cNvPr id="4" name="Rectangle 3"/>
          <p:cNvSpPr/>
          <p:nvPr/>
        </p:nvSpPr>
        <p:spPr>
          <a:xfrm>
            <a:off x="1547664" y="2276872"/>
            <a:ext cx="2088232"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smtClean="0">
                <a:solidFill>
                  <a:schemeClr val="tx1"/>
                </a:solidFill>
              </a:rPr>
              <a:t>Downsampling</a:t>
            </a:r>
            <a:r>
              <a:rPr lang="en-US" dirty="0" smtClean="0">
                <a:solidFill>
                  <a:schemeClr val="tx1"/>
                </a:solidFill>
              </a:rPr>
              <a:t> from 44.1kHz to 4.41kHz</a:t>
            </a:r>
            <a:endParaRPr lang="en-IN" dirty="0">
              <a:solidFill>
                <a:schemeClr val="tx1"/>
              </a:solidFill>
            </a:endParaRPr>
          </a:p>
        </p:txBody>
      </p:sp>
      <p:sp>
        <p:nvSpPr>
          <p:cNvPr id="5" name="Rectangle 4"/>
          <p:cNvSpPr/>
          <p:nvPr/>
        </p:nvSpPr>
        <p:spPr>
          <a:xfrm>
            <a:off x="4283968" y="1916832"/>
            <a:ext cx="3312368" cy="1512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rPr>
              <a:t>Envelope detection</a:t>
            </a:r>
          </a:p>
          <a:p>
            <a:pPr marL="342900" indent="-342900">
              <a:buAutoNum type="arabicParenR"/>
            </a:pPr>
            <a:r>
              <a:rPr lang="en-US" sz="1600" dirty="0" smtClean="0">
                <a:solidFill>
                  <a:schemeClr val="tx1"/>
                </a:solidFill>
              </a:rPr>
              <a:t>A(n) = |IFT(FT(s(n))</a:t>
            </a:r>
            <a:r>
              <a:rPr lang="en-US" sz="1600" dirty="0" smtClean="0">
                <a:solidFill>
                  <a:schemeClr val="tx1"/>
                </a:solidFill>
                <a:latin typeface="Arial"/>
                <a:cs typeface="Arial"/>
              </a:rPr>
              <a:t>×2U(f))|</a:t>
            </a:r>
            <a:endParaRPr lang="en-US" sz="1600" dirty="0" smtClean="0">
              <a:solidFill>
                <a:schemeClr val="tx1"/>
              </a:solidFill>
            </a:endParaRPr>
          </a:p>
          <a:p>
            <a:pPr marL="342900" indent="-342900"/>
            <a:r>
              <a:rPr lang="en-US" sz="1600" dirty="0" smtClean="0">
                <a:solidFill>
                  <a:schemeClr val="tx1"/>
                </a:solidFill>
              </a:rPr>
              <a:t>	</a:t>
            </a:r>
            <a:r>
              <a:rPr lang="en-US" sz="1600" b="1" dirty="0" smtClean="0">
                <a:solidFill>
                  <a:schemeClr val="tx1"/>
                </a:solidFill>
              </a:rPr>
              <a:t>same as</a:t>
            </a:r>
            <a:r>
              <a:rPr lang="en-US" sz="1600" dirty="0" smtClean="0">
                <a:solidFill>
                  <a:schemeClr val="tx1"/>
                </a:solidFill>
              </a:rPr>
              <a:t> A(n) = √(s</a:t>
            </a:r>
            <a:r>
              <a:rPr lang="en-US" sz="1600" baseline="30000" dirty="0" smtClean="0">
                <a:solidFill>
                  <a:schemeClr val="tx1"/>
                </a:solidFill>
              </a:rPr>
              <a:t>2</a:t>
            </a:r>
            <a:r>
              <a:rPr lang="en-US" sz="1600" dirty="0" smtClean="0">
                <a:solidFill>
                  <a:schemeClr val="tx1"/>
                </a:solidFill>
              </a:rPr>
              <a:t>(n)+s^</a:t>
            </a:r>
            <a:r>
              <a:rPr lang="en-US" sz="1600" baseline="30000" dirty="0" smtClean="0">
                <a:solidFill>
                  <a:schemeClr val="tx1"/>
                </a:solidFill>
              </a:rPr>
              <a:t>2 </a:t>
            </a:r>
            <a:r>
              <a:rPr lang="en-US" sz="1600" dirty="0" smtClean="0">
                <a:solidFill>
                  <a:schemeClr val="tx1"/>
                </a:solidFill>
              </a:rPr>
              <a:t>(n))</a:t>
            </a:r>
          </a:p>
          <a:p>
            <a:pPr marL="342900" indent="-342900">
              <a:buAutoNum type="arabicParenR"/>
            </a:pPr>
            <a:r>
              <a:rPr lang="en-US" sz="1600" dirty="0" smtClean="0">
                <a:solidFill>
                  <a:schemeClr val="tx1"/>
                </a:solidFill>
              </a:rPr>
              <a:t>A(n) passed through 120</a:t>
            </a:r>
            <a:r>
              <a:rPr lang="en-US" sz="1600" baseline="30000" dirty="0" smtClean="0">
                <a:solidFill>
                  <a:schemeClr val="tx1"/>
                </a:solidFill>
              </a:rPr>
              <a:t>th</a:t>
            </a:r>
            <a:r>
              <a:rPr lang="en-US" sz="1600" dirty="0" smtClean="0">
                <a:solidFill>
                  <a:schemeClr val="tx1"/>
                </a:solidFill>
              </a:rPr>
              <a:t> order FIR LPF</a:t>
            </a:r>
          </a:p>
          <a:p>
            <a:endParaRPr lang="en-IN" sz="1600" dirty="0">
              <a:solidFill>
                <a:schemeClr val="tx1"/>
              </a:solidFill>
            </a:endParaRPr>
          </a:p>
        </p:txBody>
      </p:sp>
      <p:cxnSp>
        <p:nvCxnSpPr>
          <p:cNvPr id="10" name="Straight Arrow Connector 9"/>
          <p:cNvCxnSpPr/>
          <p:nvPr/>
        </p:nvCxnSpPr>
        <p:spPr>
          <a:xfrm>
            <a:off x="3707968" y="2780928"/>
            <a:ext cx="576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707904" y="2348880"/>
            <a:ext cx="537327" cy="369332"/>
          </a:xfrm>
          <a:prstGeom prst="rect">
            <a:avLst/>
          </a:prstGeom>
          <a:noFill/>
        </p:spPr>
        <p:txBody>
          <a:bodyPr wrap="none" rtlCol="0">
            <a:spAutoFit/>
          </a:bodyPr>
          <a:lstStyle/>
          <a:p>
            <a:r>
              <a:rPr lang="en-US" dirty="0" smtClean="0"/>
              <a:t>s(n)</a:t>
            </a:r>
            <a:endParaRPr lang="en-IN" dirty="0"/>
          </a:p>
        </p:txBody>
      </p:sp>
      <p:cxnSp>
        <p:nvCxnSpPr>
          <p:cNvPr id="19" name="Straight Arrow Connector 18"/>
          <p:cNvCxnSpPr>
            <a:stCxn id="5" idx="3"/>
          </p:cNvCxnSpPr>
          <p:nvPr/>
        </p:nvCxnSpPr>
        <p:spPr>
          <a:xfrm flipH="1">
            <a:off x="6588224" y="2672916"/>
            <a:ext cx="1008112" cy="2052228"/>
          </a:xfrm>
          <a:prstGeom prst="bentConnector4">
            <a:avLst>
              <a:gd name="adj1" fmla="val -22676"/>
              <a:gd name="adj2" fmla="val 9954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660232" y="4293096"/>
            <a:ext cx="546945" cy="369332"/>
          </a:xfrm>
          <a:prstGeom prst="rect">
            <a:avLst/>
          </a:prstGeom>
          <a:noFill/>
        </p:spPr>
        <p:txBody>
          <a:bodyPr wrap="none" rtlCol="0">
            <a:spAutoFit/>
          </a:bodyPr>
          <a:lstStyle/>
          <a:p>
            <a:r>
              <a:rPr lang="en-US" dirty="0" smtClean="0"/>
              <a:t>x(n)</a:t>
            </a:r>
            <a:endParaRPr lang="en-IN" dirty="0"/>
          </a:p>
        </p:txBody>
      </p:sp>
      <p:sp>
        <p:nvSpPr>
          <p:cNvPr id="22" name="Rectangle 21"/>
          <p:cNvSpPr/>
          <p:nvPr/>
        </p:nvSpPr>
        <p:spPr>
          <a:xfrm>
            <a:off x="4499992" y="4221088"/>
            <a:ext cx="2088232"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ACF calculation</a:t>
            </a:r>
          </a:p>
          <a:p>
            <a:r>
              <a:rPr lang="en-US" dirty="0" smtClean="0">
                <a:solidFill>
                  <a:schemeClr val="tx1"/>
                </a:solidFill>
              </a:rPr>
              <a:t>R(j) = ∑</a:t>
            </a:r>
            <a:r>
              <a:rPr lang="en-US" baseline="-25000" dirty="0" err="1" smtClean="0">
                <a:solidFill>
                  <a:schemeClr val="tx1"/>
                </a:solidFill>
              </a:rPr>
              <a:t>n</a:t>
            </a:r>
            <a:r>
              <a:rPr lang="en-US" dirty="0" err="1" smtClean="0">
                <a:solidFill>
                  <a:schemeClr val="tx1"/>
                </a:solidFill>
              </a:rPr>
              <a:t>x</a:t>
            </a:r>
            <a:r>
              <a:rPr lang="en-US" dirty="0" smtClean="0">
                <a:solidFill>
                  <a:schemeClr val="tx1"/>
                </a:solidFill>
              </a:rPr>
              <a:t>(n)x(</a:t>
            </a:r>
            <a:r>
              <a:rPr lang="en-US" dirty="0" err="1" smtClean="0">
                <a:solidFill>
                  <a:schemeClr val="tx1"/>
                </a:solidFill>
              </a:rPr>
              <a:t>n+j</a:t>
            </a:r>
            <a:r>
              <a:rPr lang="en-US" dirty="0" smtClean="0">
                <a:solidFill>
                  <a:schemeClr val="tx1"/>
                </a:solidFill>
              </a:rPr>
              <a:t>)</a:t>
            </a:r>
          </a:p>
          <a:p>
            <a:r>
              <a:rPr lang="en-US" dirty="0" smtClean="0">
                <a:solidFill>
                  <a:schemeClr val="tx1"/>
                </a:solidFill>
              </a:rPr>
              <a:t>R(j) &lt;- R(j)/R(0)</a:t>
            </a:r>
            <a:endParaRPr lang="en-IN" dirty="0">
              <a:solidFill>
                <a:schemeClr val="tx1"/>
              </a:solidFill>
            </a:endParaRPr>
          </a:p>
        </p:txBody>
      </p:sp>
      <p:cxnSp>
        <p:nvCxnSpPr>
          <p:cNvPr id="23" name="Straight Arrow Connector 22"/>
          <p:cNvCxnSpPr/>
          <p:nvPr/>
        </p:nvCxnSpPr>
        <p:spPr>
          <a:xfrm flipH="1">
            <a:off x="3851920" y="4725144"/>
            <a:ext cx="64807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851920" y="4293096"/>
            <a:ext cx="512384" cy="369332"/>
          </a:xfrm>
          <a:prstGeom prst="rect">
            <a:avLst/>
          </a:prstGeom>
          <a:noFill/>
        </p:spPr>
        <p:txBody>
          <a:bodyPr wrap="none" rtlCol="0">
            <a:spAutoFit/>
          </a:bodyPr>
          <a:lstStyle/>
          <a:p>
            <a:r>
              <a:rPr lang="en-US" dirty="0" smtClean="0"/>
              <a:t>R(j)</a:t>
            </a:r>
            <a:endParaRPr lang="en-IN" dirty="0"/>
          </a:p>
        </p:txBody>
      </p:sp>
      <p:sp>
        <p:nvSpPr>
          <p:cNvPr id="25" name="Rectangle 24"/>
          <p:cNvSpPr/>
          <p:nvPr/>
        </p:nvSpPr>
        <p:spPr>
          <a:xfrm>
            <a:off x="1475656" y="3501008"/>
            <a:ext cx="2376264" cy="2592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Interval calculation</a:t>
            </a:r>
          </a:p>
          <a:p>
            <a:r>
              <a:rPr lang="en-US" dirty="0" smtClean="0">
                <a:solidFill>
                  <a:schemeClr val="tx1"/>
                </a:solidFill>
              </a:rPr>
              <a:t>Find location and value of highest ACF peak in the range of lags </a:t>
            </a:r>
            <a:r>
              <a:rPr lang="en-US" dirty="0" err="1" smtClean="0">
                <a:solidFill>
                  <a:schemeClr val="tx1"/>
                </a:solidFill>
              </a:rPr>
              <a:t>corr</a:t>
            </a:r>
            <a:r>
              <a:rPr lang="en-US" dirty="0" smtClean="0">
                <a:solidFill>
                  <a:schemeClr val="tx1"/>
                </a:solidFill>
              </a:rPr>
              <a:t> to 60bpm to 300bpm</a:t>
            </a:r>
          </a:p>
          <a:p>
            <a:endParaRPr lang="en-US" dirty="0" smtClean="0">
              <a:solidFill>
                <a:schemeClr val="tx1"/>
              </a:solidFill>
            </a:endParaRPr>
          </a:p>
          <a:p>
            <a:r>
              <a:rPr lang="en-US" dirty="0" smtClean="0">
                <a:solidFill>
                  <a:schemeClr val="tx1"/>
                </a:solidFill>
              </a:rPr>
              <a:t>FHR (in </a:t>
            </a:r>
            <a:r>
              <a:rPr lang="en-US" dirty="0" err="1" smtClean="0">
                <a:solidFill>
                  <a:schemeClr val="tx1"/>
                </a:solidFill>
              </a:rPr>
              <a:t>bpm</a:t>
            </a:r>
            <a:r>
              <a:rPr lang="en-US" dirty="0" smtClean="0">
                <a:solidFill>
                  <a:schemeClr val="tx1"/>
                </a:solidFill>
              </a:rPr>
              <a:t>) = 60000/interval (in ms)</a:t>
            </a:r>
          </a:p>
          <a:p>
            <a:endParaRPr lang="en-IN" dirty="0">
              <a:solidFill>
                <a:schemeClr val="tx1"/>
              </a:solidFill>
            </a:endParaRPr>
          </a:p>
        </p:txBody>
      </p:sp>
      <p:cxnSp>
        <p:nvCxnSpPr>
          <p:cNvPr id="29" name="Straight Arrow Connector 28"/>
          <p:cNvCxnSpPr/>
          <p:nvPr/>
        </p:nvCxnSpPr>
        <p:spPr>
          <a:xfrm>
            <a:off x="2483768" y="1700808"/>
            <a:ext cx="0" cy="5760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7584" y="1340768"/>
            <a:ext cx="3259034" cy="369332"/>
          </a:xfrm>
          <a:prstGeom prst="rect">
            <a:avLst/>
          </a:prstGeom>
          <a:noFill/>
        </p:spPr>
        <p:txBody>
          <a:bodyPr wrap="none" rtlCol="0">
            <a:spAutoFit/>
          </a:bodyPr>
          <a:lstStyle/>
          <a:p>
            <a:r>
              <a:rPr lang="en-US" dirty="0" smtClean="0"/>
              <a:t>Frame of 1.5s, hop length of 0.2s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ctr">
              <a:buNone/>
            </a:pPr>
            <a:endParaRPr lang="en-US" b="1" dirty="0" smtClean="0"/>
          </a:p>
          <a:p>
            <a:pPr algn="ctr">
              <a:buNone/>
            </a:pPr>
            <a:endParaRPr lang="en-US" b="1" dirty="0"/>
          </a:p>
          <a:p>
            <a:pPr algn="ctr">
              <a:buNone/>
            </a:pPr>
            <a:endParaRPr lang="en-US" b="1" dirty="0" smtClean="0"/>
          </a:p>
          <a:p>
            <a:pPr algn="ctr">
              <a:buNone/>
            </a:pPr>
            <a:r>
              <a:rPr lang="en-US" b="1" dirty="0" smtClean="0"/>
              <a:t>Thank you!</a:t>
            </a:r>
            <a:endParaRPr lang="en-IN"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Downsampling</a:t>
            </a:r>
            <a:endParaRPr lang="en-IN" b="1" dirty="0"/>
          </a:p>
        </p:txBody>
      </p:sp>
      <p:sp>
        <p:nvSpPr>
          <p:cNvPr id="3" name="Content Placeholder 2"/>
          <p:cNvSpPr>
            <a:spLocks noGrp="1"/>
          </p:cNvSpPr>
          <p:nvPr>
            <p:ph idx="1"/>
          </p:nvPr>
        </p:nvSpPr>
        <p:spPr>
          <a:xfrm>
            <a:off x="457200" y="3140968"/>
            <a:ext cx="8229600" cy="2985195"/>
          </a:xfrm>
        </p:spPr>
        <p:txBody>
          <a:bodyPr/>
          <a:lstStyle/>
          <a:p>
            <a:r>
              <a:rPr lang="en-US" dirty="0" smtClean="0"/>
              <a:t>The </a:t>
            </a:r>
            <a:r>
              <a:rPr lang="en-US" i="1" dirty="0" err="1" smtClean="0"/>
              <a:t>downsample</a:t>
            </a:r>
            <a:r>
              <a:rPr lang="en-US" dirty="0" smtClean="0"/>
              <a:t> function decimates the input signal from the original sampling rate (Fs) to Fs/decimate</a:t>
            </a:r>
          </a:p>
          <a:p>
            <a:r>
              <a:rPr lang="en-US" dirty="0" smtClean="0"/>
              <a:t>Here decimate = 10, Fs = 44.1kHz, so output sample rate is 4.41kHz</a:t>
            </a:r>
            <a:endParaRPr lang="en-IN" dirty="0"/>
          </a:p>
        </p:txBody>
      </p:sp>
      <p:pic>
        <p:nvPicPr>
          <p:cNvPr id="4098" name="Picture 2"/>
          <p:cNvPicPr>
            <a:picLocks noChangeAspect="1" noChangeArrowheads="1"/>
          </p:cNvPicPr>
          <p:nvPr/>
        </p:nvPicPr>
        <p:blipFill>
          <a:blip r:embed="rId2" cstate="print"/>
          <a:srcRect/>
          <a:stretch>
            <a:fillRect/>
          </a:stretch>
        </p:blipFill>
        <p:spPr bwMode="auto">
          <a:xfrm>
            <a:off x="611560" y="1268760"/>
            <a:ext cx="5715000" cy="16764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Downsampling</a:t>
            </a:r>
            <a:endParaRPr lang="en-IN" b="1"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611560" y="1556792"/>
            <a:ext cx="5885911" cy="4525963"/>
          </a:xfrm>
          <a:prstGeom prst="rect">
            <a:avLst/>
          </a:prstGeom>
          <a:noFill/>
          <a:ln w="9525">
            <a:noFill/>
            <a:miter lim="800000"/>
            <a:headEnd/>
            <a:tailEnd/>
          </a:ln>
        </p:spPr>
      </p:pic>
      <p:sp>
        <p:nvSpPr>
          <p:cNvPr id="5" name="Oval 4"/>
          <p:cNvSpPr/>
          <p:nvPr/>
        </p:nvSpPr>
        <p:spPr>
          <a:xfrm>
            <a:off x="683568" y="2204864"/>
            <a:ext cx="4824536"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p:nvPr/>
        </p:nvCxnSpPr>
        <p:spPr>
          <a:xfrm flipH="1">
            <a:off x="5580112" y="2636912"/>
            <a:ext cx="136815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020272" y="1844824"/>
            <a:ext cx="1917897" cy="1477328"/>
          </a:xfrm>
          <a:prstGeom prst="rect">
            <a:avLst/>
          </a:prstGeom>
          <a:noFill/>
        </p:spPr>
        <p:txBody>
          <a:bodyPr wrap="square" rtlCol="0">
            <a:spAutoFit/>
          </a:bodyPr>
          <a:lstStyle/>
          <a:p>
            <a:r>
              <a:rPr lang="en-US" dirty="0" smtClean="0"/>
              <a:t>Filter coefficients – these have to be computed based on the formula used</a:t>
            </a:r>
            <a:endParaRPr lang="en-IN" dirty="0"/>
          </a:p>
        </p:txBody>
      </p:sp>
      <p:sp>
        <p:nvSpPr>
          <p:cNvPr id="11" name="Oval 10"/>
          <p:cNvSpPr/>
          <p:nvPr/>
        </p:nvSpPr>
        <p:spPr>
          <a:xfrm>
            <a:off x="683568" y="4437112"/>
            <a:ext cx="4824536" cy="12241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cxnSp>
        <p:nvCxnSpPr>
          <p:cNvPr id="12" name="Straight Arrow Connector 11"/>
          <p:cNvCxnSpPr/>
          <p:nvPr/>
        </p:nvCxnSpPr>
        <p:spPr>
          <a:xfrm flipH="1">
            <a:off x="5652120" y="5085184"/>
            <a:ext cx="136815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164288" y="4869160"/>
            <a:ext cx="1650389" cy="923330"/>
          </a:xfrm>
          <a:prstGeom prst="rect">
            <a:avLst/>
          </a:prstGeom>
          <a:noFill/>
        </p:spPr>
        <p:txBody>
          <a:bodyPr wrap="square" rtlCol="0">
            <a:spAutoFit/>
          </a:bodyPr>
          <a:lstStyle/>
          <a:p>
            <a:r>
              <a:rPr lang="en-US" dirty="0" err="1" smtClean="0"/>
              <a:t>Downsampling</a:t>
            </a:r>
            <a:r>
              <a:rPr lang="en-US" dirty="0" smtClean="0"/>
              <a:t> – errors likely to occur here</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Downsampling</a:t>
            </a:r>
            <a:r>
              <a:rPr lang="en-US" b="1" dirty="0" smtClean="0"/>
              <a:t> - Example</a:t>
            </a:r>
            <a:endParaRPr lang="en-IN" b="1"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23528" y="2204864"/>
            <a:ext cx="8229600" cy="39758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Downsampling</a:t>
            </a:r>
            <a:r>
              <a:rPr lang="en-US" b="1" dirty="0" smtClean="0"/>
              <a:t> – Example zoomed</a:t>
            </a:r>
            <a:endParaRPr lang="en-IN" b="1"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395536" y="1844824"/>
            <a:ext cx="8229600" cy="393853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Downsampling</a:t>
            </a:r>
            <a:r>
              <a:rPr lang="en-US" b="1" dirty="0" smtClean="0"/>
              <a:t> - Debugging</a:t>
            </a:r>
            <a:endParaRPr lang="en-IN" b="1" dirty="0"/>
          </a:p>
        </p:txBody>
      </p:sp>
      <p:sp>
        <p:nvSpPr>
          <p:cNvPr id="3" name="Content Placeholder 2"/>
          <p:cNvSpPr>
            <a:spLocks noGrp="1"/>
          </p:cNvSpPr>
          <p:nvPr>
            <p:ph idx="1"/>
          </p:nvPr>
        </p:nvSpPr>
        <p:spPr>
          <a:xfrm>
            <a:off x="457200" y="3140968"/>
            <a:ext cx="8229600" cy="3312368"/>
          </a:xfrm>
        </p:spPr>
        <p:txBody>
          <a:bodyPr>
            <a:normAutofit lnSpcReduction="10000"/>
          </a:bodyPr>
          <a:lstStyle/>
          <a:p>
            <a:r>
              <a:rPr lang="en-US" dirty="0" smtClean="0"/>
              <a:t>Outfile1 and outfile2 are files into which the data read and the </a:t>
            </a:r>
            <a:r>
              <a:rPr lang="en-US" dirty="0" err="1" smtClean="0"/>
              <a:t>downsampled</a:t>
            </a:r>
            <a:r>
              <a:rPr lang="en-US" dirty="0" smtClean="0"/>
              <a:t> output are printed</a:t>
            </a:r>
            <a:endParaRPr lang="en-IN" dirty="0" smtClean="0"/>
          </a:p>
          <a:p>
            <a:r>
              <a:rPr lang="en-US" dirty="0" smtClean="0"/>
              <a:t>Plots of the data in these files should give results similar to those shown before if </a:t>
            </a:r>
            <a:r>
              <a:rPr lang="en-US" dirty="0" err="1" smtClean="0"/>
              <a:t>downsampling</a:t>
            </a:r>
            <a:r>
              <a:rPr lang="en-US" dirty="0" smtClean="0"/>
              <a:t> has been implemented correctly</a:t>
            </a:r>
          </a:p>
        </p:txBody>
      </p:sp>
      <p:pic>
        <p:nvPicPr>
          <p:cNvPr id="4098" name="Picture 2"/>
          <p:cNvPicPr>
            <a:picLocks noChangeAspect="1" noChangeArrowheads="1"/>
          </p:cNvPicPr>
          <p:nvPr/>
        </p:nvPicPr>
        <p:blipFill>
          <a:blip r:embed="rId2" cstate="print"/>
          <a:srcRect/>
          <a:stretch>
            <a:fillRect/>
          </a:stretch>
        </p:blipFill>
        <p:spPr bwMode="auto">
          <a:xfrm>
            <a:off x="611560" y="1268760"/>
            <a:ext cx="5715000" cy="1676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Envelope detection</a:t>
            </a:r>
            <a:endParaRPr lang="en-IN" b="1" dirty="0"/>
          </a:p>
        </p:txBody>
      </p:sp>
      <p:sp>
        <p:nvSpPr>
          <p:cNvPr id="3" name="Content Placeholder 2"/>
          <p:cNvSpPr>
            <a:spLocks noGrp="1"/>
          </p:cNvSpPr>
          <p:nvPr>
            <p:ph idx="1"/>
          </p:nvPr>
        </p:nvSpPr>
        <p:spPr>
          <a:xfrm>
            <a:off x="4716016" y="1628800"/>
            <a:ext cx="3970784" cy="4497363"/>
          </a:xfrm>
        </p:spPr>
        <p:txBody>
          <a:bodyPr>
            <a:normAutofit lnSpcReduction="10000"/>
          </a:bodyPr>
          <a:lstStyle/>
          <a:p>
            <a:r>
              <a:rPr lang="en-US" dirty="0" smtClean="0"/>
              <a:t>Hilbert transform of </a:t>
            </a:r>
            <a:r>
              <a:rPr lang="en-US" dirty="0" err="1" smtClean="0"/>
              <a:t>downsampled</a:t>
            </a:r>
            <a:r>
              <a:rPr lang="en-US" dirty="0" smtClean="0"/>
              <a:t> signal found</a:t>
            </a:r>
          </a:p>
          <a:p>
            <a:r>
              <a:rPr lang="en-US" dirty="0" smtClean="0"/>
              <a:t>Uses FFT which has been implemented in the code – library may be used instead</a:t>
            </a:r>
          </a:p>
          <a:p>
            <a:r>
              <a:rPr lang="en-US" dirty="0" smtClean="0"/>
              <a:t>Envelope found by filtering</a:t>
            </a:r>
            <a:endParaRPr lang="en-IN" dirty="0"/>
          </a:p>
        </p:txBody>
      </p:sp>
      <p:pic>
        <p:nvPicPr>
          <p:cNvPr id="2051" name="Picture 3"/>
          <p:cNvPicPr>
            <a:picLocks noChangeAspect="1" noChangeArrowheads="1"/>
          </p:cNvPicPr>
          <p:nvPr/>
        </p:nvPicPr>
        <p:blipFill>
          <a:blip r:embed="rId2" cstate="print"/>
          <a:srcRect/>
          <a:stretch>
            <a:fillRect/>
          </a:stretch>
        </p:blipFill>
        <p:spPr bwMode="auto">
          <a:xfrm>
            <a:off x="395536" y="1556792"/>
            <a:ext cx="4111168" cy="4654152"/>
          </a:xfrm>
          <a:prstGeom prst="rect">
            <a:avLst/>
          </a:prstGeom>
          <a:noFill/>
          <a:ln w="9525">
            <a:noFill/>
            <a:miter lim="800000"/>
            <a:headEnd/>
            <a:tailEnd/>
          </a:ln>
        </p:spPr>
      </p:pic>
      <p:sp>
        <p:nvSpPr>
          <p:cNvPr id="6" name="Oval 5"/>
          <p:cNvSpPr/>
          <p:nvPr/>
        </p:nvSpPr>
        <p:spPr>
          <a:xfrm>
            <a:off x="323528" y="3645024"/>
            <a:ext cx="4032448" cy="24482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cxnSp>
        <p:nvCxnSpPr>
          <p:cNvPr id="7" name="Straight Arrow Connector 6"/>
          <p:cNvCxnSpPr/>
          <p:nvPr/>
        </p:nvCxnSpPr>
        <p:spPr>
          <a:xfrm flipH="1">
            <a:off x="4283968" y="5085184"/>
            <a:ext cx="43204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Envelope detection</a:t>
            </a:r>
            <a:endParaRPr lang="en-IN" b="1" dirty="0"/>
          </a:p>
        </p:txBody>
      </p:sp>
      <p:sp>
        <p:nvSpPr>
          <p:cNvPr id="5" name="TextBox 4"/>
          <p:cNvSpPr txBox="1"/>
          <p:nvPr/>
        </p:nvSpPr>
        <p:spPr>
          <a:xfrm>
            <a:off x="683569" y="5517232"/>
            <a:ext cx="8460432" cy="646331"/>
          </a:xfrm>
          <a:prstGeom prst="rect">
            <a:avLst/>
          </a:prstGeom>
          <a:noFill/>
        </p:spPr>
        <p:txBody>
          <a:bodyPr wrap="square" rtlCol="0">
            <a:spAutoFit/>
          </a:bodyPr>
          <a:lstStyle/>
          <a:p>
            <a:r>
              <a:rPr lang="en-US" dirty="0" smtClean="0"/>
              <a:t>Envelope is slightly shifted in time to the signal due to delay introduced by filtering. This delay is not an issue as the output is shifted by just 27ms  (=121/4410 s).</a:t>
            </a:r>
            <a:endParaRPr lang="en-IN" dirty="0"/>
          </a:p>
        </p:txBody>
      </p:sp>
      <p:pic>
        <p:nvPicPr>
          <p:cNvPr id="6149" name="Picture 5"/>
          <p:cNvPicPr>
            <a:picLocks noGrp="1" noChangeAspect="1" noChangeArrowheads="1"/>
          </p:cNvPicPr>
          <p:nvPr>
            <p:ph idx="1"/>
          </p:nvPr>
        </p:nvPicPr>
        <p:blipFill>
          <a:blip r:embed="rId2" cstate="print"/>
          <a:srcRect/>
          <a:stretch>
            <a:fillRect/>
          </a:stretch>
        </p:blipFill>
        <p:spPr bwMode="auto">
          <a:xfrm>
            <a:off x="467544" y="1484784"/>
            <a:ext cx="8229600" cy="3929831"/>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634</Words>
  <Application>Microsoft Office PowerPoint</Application>
  <PresentationFormat>On-screen Show (4:3)</PresentationFormat>
  <Paragraphs>73</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Outline of C++ code for FHR determination from audio recording</vt:lpstr>
      <vt:lpstr>Processing steps</vt:lpstr>
      <vt:lpstr>Downsampling</vt:lpstr>
      <vt:lpstr>Downsampling</vt:lpstr>
      <vt:lpstr>Downsampling - Example</vt:lpstr>
      <vt:lpstr>Downsampling – Example zoomed</vt:lpstr>
      <vt:lpstr>Downsampling - Debugging</vt:lpstr>
      <vt:lpstr>Envelope detection</vt:lpstr>
      <vt:lpstr>Envelope detection</vt:lpstr>
      <vt:lpstr>Envelope detection-debugging</vt:lpstr>
      <vt:lpstr>ACF calculation</vt:lpstr>
      <vt:lpstr>ACF calculation</vt:lpstr>
      <vt:lpstr>ACF calculation</vt:lpstr>
      <vt:lpstr>Interval determination</vt:lpstr>
      <vt:lpstr>Interval determination</vt:lpstr>
      <vt:lpstr>Interval determination</vt:lpstr>
      <vt:lpstr>Interval determination</vt:lpstr>
      <vt:lpstr>Debugging</vt:lpstr>
      <vt:lpstr>Debugging</vt:lpstr>
      <vt:lpstr>Slide 20</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shoryaconsul</dc:creator>
  <cp:lastModifiedBy>shoryaconsul</cp:lastModifiedBy>
  <cp:revision>29</cp:revision>
  <dcterms:created xsi:type="dcterms:W3CDTF">2017-02-16T06:55:21Z</dcterms:created>
  <dcterms:modified xsi:type="dcterms:W3CDTF">2017-02-16T10:37:16Z</dcterms:modified>
</cp:coreProperties>
</file>