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25"/>
  </p:notesMasterIdLst>
  <p:sldIdLst>
    <p:sldId id="281" r:id="rId2"/>
    <p:sldId id="296" r:id="rId3"/>
    <p:sldId id="262" r:id="rId4"/>
    <p:sldId id="263" r:id="rId5"/>
    <p:sldId id="256" r:id="rId6"/>
    <p:sldId id="258" r:id="rId7"/>
    <p:sldId id="257" r:id="rId8"/>
    <p:sldId id="264" r:id="rId9"/>
    <p:sldId id="265" r:id="rId10"/>
    <p:sldId id="267" r:id="rId11"/>
    <p:sldId id="268" r:id="rId12"/>
    <p:sldId id="269" r:id="rId13"/>
    <p:sldId id="270" r:id="rId14"/>
    <p:sldId id="282" r:id="rId15"/>
    <p:sldId id="285" r:id="rId16"/>
    <p:sldId id="295" r:id="rId17"/>
    <p:sldId id="294" r:id="rId18"/>
    <p:sldId id="297" r:id="rId19"/>
    <p:sldId id="298" r:id="rId20"/>
    <p:sldId id="288" r:id="rId21"/>
    <p:sldId id="292" r:id="rId22"/>
    <p:sldId id="293"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43" y="2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2000" b="1" dirty="0">
                <a:latin typeface="Times New Roman" panose="02020603050405020304" pitchFamily="18" charset="0"/>
                <a:cs typeface="Times New Roman" panose="02020603050405020304" pitchFamily="18" charset="0"/>
              </a:rPr>
              <a:t>Job</a:t>
            </a:r>
            <a:r>
              <a:rPr lang="en-IN" sz="2000" b="1" baseline="0" dirty="0">
                <a:latin typeface="Times New Roman" panose="02020603050405020304" pitchFamily="18" charset="0"/>
                <a:cs typeface="Times New Roman" panose="02020603050405020304" pitchFamily="18" charset="0"/>
              </a:rPr>
              <a:t> Level  and Average Monthly Income</a:t>
            </a:r>
          </a:p>
          <a:p>
            <a:pPr>
              <a:defRPr/>
            </a:pPr>
            <a:endParaRPr lang="en-IN" sz="2000" dirty="0">
              <a:latin typeface="Times New Roman" panose="02020603050405020304" pitchFamily="18" charset="0"/>
              <a:cs typeface="Times New Roman" panose="02020603050405020304" pitchFamily="18" charset="0"/>
            </a:endParaRPr>
          </a:p>
        </c:rich>
      </c:tx>
      <c:layout>
        <c:manualLayout>
          <c:xMode val="edge"/>
          <c:yMode val="edge"/>
          <c:x val="0.30170022301828398"/>
          <c:y val="8.2239904640802001E-3"/>
        </c:manualLayout>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783243414789002E-2"/>
          <c:y val="0.185207456404089"/>
          <c:w val="0.92132021580450696"/>
          <c:h val="0.601142513529766"/>
        </c:manualLayout>
      </c:layout>
      <c:barChart>
        <c:barDir val="bar"/>
        <c:grouping val="percentStacked"/>
        <c:varyColors val="0"/>
        <c:ser>
          <c:idx val="0"/>
          <c:order val="0"/>
          <c:tx>
            <c:strRef>
              <c:f>'past Employee'!$C$592</c:f>
              <c:strCache>
                <c:ptCount val="1"/>
                <c:pt idx="0">
                  <c:v>Average monthly
salary</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Employee'!$B$593:$B$597</c:f>
              <c:numCache>
                <c:formatCode>General</c:formatCode>
                <c:ptCount val="5"/>
                <c:pt idx="0">
                  <c:v>1</c:v>
                </c:pt>
                <c:pt idx="1">
                  <c:v>2</c:v>
                </c:pt>
                <c:pt idx="2">
                  <c:v>3</c:v>
                </c:pt>
                <c:pt idx="3">
                  <c:v>4</c:v>
                </c:pt>
                <c:pt idx="4">
                  <c:v>5</c:v>
                </c:pt>
              </c:numCache>
            </c:numRef>
          </c:cat>
          <c:val>
            <c:numRef>
              <c:f>'past Employee'!$C$593:$C$597</c:f>
              <c:numCache>
                <c:formatCode>General</c:formatCode>
                <c:ptCount val="5"/>
                <c:pt idx="0">
                  <c:v>2598.1258741258698</c:v>
                </c:pt>
                <c:pt idx="1">
                  <c:v>5759.7884615384601</c:v>
                </c:pt>
                <c:pt idx="2">
                  <c:v>9388.40625</c:v>
                </c:pt>
                <c:pt idx="3">
                  <c:v>13150.4</c:v>
                </c:pt>
                <c:pt idx="4">
                  <c:v>19463.8</c:v>
                </c:pt>
              </c:numCache>
            </c:numRef>
          </c:val>
          <c:extLst>
            <c:ext xmlns:c16="http://schemas.microsoft.com/office/drawing/2014/chart" uri="{C3380CC4-5D6E-409C-BE32-E72D297353CC}">
              <c16:uniqueId val="{00000000-A3E7-4BED-B6E8-27ED87277901}"/>
            </c:ext>
          </c:extLst>
        </c:ser>
        <c:ser>
          <c:idx val="1"/>
          <c:order val="1"/>
          <c:tx>
            <c:strRef>
              <c:f>'past Employee'!$D$592</c:f>
              <c:strCache>
                <c:ptCount val="1"/>
                <c:pt idx="0">
                  <c:v>difference between salary </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Employee'!$B$593:$B$597</c:f>
              <c:numCache>
                <c:formatCode>General</c:formatCode>
                <c:ptCount val="5"/>
                <c:pt idx="0">
                  <c:v>1</c:v>
                </c:pt>
                <c:pt idx="1">
                  <c:v>2</c:v>
                </c:pt>
                <c:pt idx="2">
                  <c:v>3</c:v>
                </c:pt>
                <c:pt idx="3">
                  <c:v>4</c:v>
                </c:pt>
                <c:pt idx="4">
                  <c:v>5</c:v>
                </c:pt>
              </c:numCache>
            </c:numRef>
          </c:cat>
          <c:val>
            <c:numRef>
              <c:f>'past Employee'!$D$593:$D$597</c:f>
              <c:numCache>
                <c:formatCode>General</c:formatCode>
                <c:ptCount val="5"/>
                <c:pt idx="0">
                  <c:v>54.891991407755498</c:v>
                </c:pt>
                <c:pt idx="1">
                  <c:v>38.649986928948003</c:v>
                </c:pt>
                <c:pt idx="2">
                  <c:v>28.6074473019832</c:v>
                </c:pt>
                <c:pt idx="3">
                  <c:v>32.4366259414914</c:v>
                </c:pt>
              </c:numCache>
            </c:numRef>
          </c:val>
          <c:extLst>
            <c:ext xmlns:c16="http://schemas.microsoft.com/office/drawing/2014/chart" uri="{C3380CC4-5D6E-409C-BE32-E72D297353CC}">
              <c16:uniqueId val="{00000001-A3E7-4BED-B6E8-27ED87277901}"/>
            </c:ext>
          </c:extLst>
        </c:ser>
        <c:dLbls>
          <c:showLegendKey val="0"/>
          <c:showVal val="1"/>
          <c:showCatName val="0"/>
          <c:showSerName val="0"/>
          <c:showPercent val="0"/>
          <c:showBubbleSize val="0"/>
        </c:dLbls>
        <c:gapWidth val="150"/>
        <c:overlap val="100"/>
        <c:axId val="145753216"/>
        <c:axId val="145755136"/>
      </c:barChart>
      <c:catAx>
        <c:axId val="145753216"/>
        <c:scaling>
          <c:orientation val="minMax"/>
        </c:scaling>
        <c:delete val="0"/>
        <c:axPos val="l"/>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Job</a:t>
                </a:r>
                <a:r>
                  <a:rPr lang="en-IN" baseline="0"/>
                  <a:t> Level</a:t>
                </a:r>
              </a:p>
            </c:rich>
          </c:tx>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5755136"/>
        <c:crosses val="autoZero"/>
        <c:auto val="1"/>
        <c:lblAlgn val="ctr"/>
        <c:lblOffset val="100"/>
        <c:noMultiLvlLbl val="0"/>
      </c:catAx>
      <c:valAx>
        <c:axId val="1457551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5753216"/>
        <c:crosses val="autoZero"/>
        <c:crossBetween val="between"/>
      </c:valAx>
      <c:spPr>
        <a:noFill/>
        <a:ln>
          <a:noFill/>
        </a:ln>
        <a:effectLst/>
      </c:spPr>
    </c:plotArea>
    <c:legend>
      <c:legendPos val="b"/>
      <c:layout>
        <c:manualLayout>
          <c:xMode val="edge"/>
          <c:yMode val="edge"/>
          <c:x val="0.18129957393068"/>
          <c:y val="0.88387796539897401"/>
          <c:w val="0.64169161446520695"/>
          <c:h val="8.7914073070466295E-2"/>
        </c:manualLayout>
      </c:layout>
      <c:overlay val="0"/>
      <c:spPr>
        <a:noFill/>
        <a:ln>
          <a:noFill/>
        </a:ln>
        <a:effectLst/>
      </c:spPr>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ANALYSIS.xlsx]past Employee!PivotTable10</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b="1" dirty="0">
                <a:latin typeface="Times New Roman" panose="02020603050405020304" pitchFamily="18" charset="0"/>
                <a:cs typeface="Times New Roman" panose="02020603050405020304" pitchFamily="18" charset="0"/>
              </a:rPr>
              <a:t>JOB</a:t>
            </a:r>
            <a:r>
              <a:rPr lang="en-IN" b="1" baseline="0" dirty="0">
                <a:latin typeface="Times New Roman" panose="02020603050405020304" pitchFamily="18" charset="0"/>
                <a:cs typeface="Times New Roman" panose="02020603050405020304" pitchFamily="18" charset="0"/>
              </a:rPr>
              <a:t> LEVEL AND MARITAL STATUS</a:t>
            </a:r>
          </a:p>
          <a:p>
            <a:pPr>
              <a:defRPr/>
            </a:pPr>
            <a:endParaRPr lang="en-IN"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3051247524342302E-2"/>
          <c:y val="0.10064285714285701"/>
          <c:w val="0.87008412381460198"/>
          <c:h val="0.74077390326209203"/>
        </c:manualLayout>
      </c:layout>
      <c:barChart>
        <c:barDir val="col"/>
        <c:grouping val="clustered"/>
        <c:varyColors val="0"/>
        <c:ser>
          <c:idx val="0"/>
          <c:order val="0"/>
          <c:tx>
            <c:strRef>
              <c:f>'past Employee'!$N$292:$N$293</c:f>
              <c:strCache>
                <c:ptCount val="1"/>
                <c:pt idx="0">
                  <c:v>Divorced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Employee'!$M$294:$M$299</c:f>
              <c:numCache>
                <c:formatCode>General</c:formatCode>
                <c:ptCount val="5"/>
                <c:pt idx="0">
                  <c:v>1</c:v>
                </c:pt>
                <c:pt idx="1">
                  <c:v>2</c:v>
                </c:pt>
                <c:pt idx="2">
                  <c:v>3</c:v>
                </c:pt>
                <c:pt idx="3">
                  <c:v>4</c:v>
                </c:pt>
                <c:pt idx="4">
                  <c:v>5</c:v>
                </c:pt>
              </c:numCache>
            </c:numRef>
          </c:cat>
          <c:val>
            <c:numRef>
              <c:f>'past Employee'!$N$294:$N$299</c:f>
              <c:numCache>
                <c:formatCode>General</c:formatCode>
                <c:ptCount val="5"/>
                <c:pt idx="0">
                  <c:v>23</c:v>
                </c:pt>
                <c:pt idx="1">
                  <c:v>5</c:v>
                </c:pt>
                <c:pt idx="2">
                  <c:v>4</c:v>
                </c:pt>
                <c:pt idx="3">
                  <c:v>1</c:v>
                </c:pt>
              </c:numCache>
            </c:numRef>
          </c:val>
          <c:extLst>
            <c:ext xmlns:c16="http://schemas.microsoft.com/office/drawing/2014/chart" uri="{C3380CC4-5D6E-409C-BE32-E72D297353CC}">
              <c16:uniqueId val="{00000000-D665-4DB0-869F-CF74740D857B}"/>
            </c:ext>
          </c:extLst>
        </c:ser>
        <c:ser>
          <c:idx val="1"/>
          <c:order val="1"/>
          <c:tx>
            <c:strRef>
              <c:f>'past Employee'!$O$292:$O$293</c:f>
              <c:strCache>
                <c:ptCount val="1"/>
                <c:pt idx="0">
                  <c:v>Married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Employee'!$M$294:$M$299</c:f>
              <c:numCache>
                <c:formatCode>General</c:formatCode>
                <c:ptCount val="5"/>
                <c:pt idx="0">
                  <c:v>1</c:v>
                </c:pt>
                <c:pt idx="1">
                  <c:v>2</c:v>
                </c:pt>
                <c:pt idx="2">
                  <c:v>3</c:v>
                </c:pt>
                <c:pt idx="3">
                  <c:v>4</c:v>
                </c:pt>
                <c:pt idx="4">
                  <c:v>5</c:v>
                </c:pt>
              </c:numCache>
            </c:numRef>
          </c:cat>
          <c:val>
            <c:numRef>
              <c:f>'past Employee'!$O$294:$O$299</c:f>
              <c:numCache>
                <c:formatCode>General</c:formatCode>
                <c:ptCount val="5"/>
                <c:pt idx="0">
                  <c:v>42</c:v>
                </c:pt>
                <c:pt idx="1">
                  <c:v>21</c:v>
                </c:pt>
                <c:pt idx="2">
                  <c:v>17</c:v>
                </c:pt>
                <c:pt idx="3">
                  <c:v>1</c:v>
                </c:pt>
                <c:pt idx="4">
                  <c:v>3</c:v>
                </c:pt>
              </c:numCache>
            </c:numRef>
          </c:val>
          <c:extLst>
            <c:ext xmlns:c16="http://schemas.microsoft.com/office/drawing/2014/chart" uri="{C3380CC4-5D6E-409C-BE32-E72D297353CC}">
              <c16:uniqueId val="{00000001-D665-4DB0-869F-CF74740D857B}"/>
            </c:ext>
          </c:extLst>
        </c:ser>
        <c:ser>
          <c:idx val="2"/>
          <c:order val="2"/>
          <c:tx>
            <c:strRef>
              <c:f>'past Employee'!$P$292:$P$293</c:f>
              <c:strCache>
                <c:ptCount val="1"/>
                <c:pt idx="0">
                  <c:v>Single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'past Employee'!$M$294:$M$299</c:f>
              <c:numCache>
                <c:formatCode>General</c:formatCode>
                <c:ptCount val="5"/>
                <c:pt idx="0">
                  <c:v>1</c:v>
                </c:pt>
                <c:pt idx="1">
                  <c:v>2</c:v>
                </c:pt>
                <c:pt idx="2">
                  <c:v>3</c:v>
                </c:pt>
                <c:pt idx="3">
                  <c:v>4</c:v>
                </c:pt>
                <c:pt idx="4">
                  <c:v>5</c:v>
                </c:pt>
              </c:numCache>
            </c:numRef>
          </c:cat>
          <c:val>
            <c:numRef>
              <c:f>'past Employee'!$P$294:$P$299</c:f>
              <c:numCache>
                <c:formatCode>General</c:formatCode>
                <c:ptCount val="5"/>
                <c:pt idx="0">
                  <c:v>78</c:v>
                </c:pt>
                <c:pt idx="1">
                  <c:v>26</c:v>
                </c:pt>
                <c:pt idx="2">
                  <c:v>11</c:v>
                </c:pt>
                <c:pt idx="3">
                  <c:v>3</c:v>
                </c:pt>
                <c:pt idx="4">
                  <c:v>2</c:v>
                </c:pt>
              </c:numCache>
            </c:numRef>
          </c:val>
          <c:extLst>
            <c:ext xmlns:c16="http://schemas.microsoft.com/office/drawing/2014/chart" uri="{C3380CC4-5D6E-409C-BE32-E72D297353CC}">
              <c16:uniqueId val="{00000002-D665-4DB0-869F-CF74740D857B}"/>
            </c:ext>
          </c:extLst>
        </c:ser>
        <c:dLbls>
          <c:showLegendKey val="0"/>
          <c:showVal val="1"/>
          <c:showCatName val="0"/>
          <c:showSerName val="0"/>
          <c:showPercent val="0"/>
          <c:showBubbleSize val="0"/>
        </c:dLbls>
        <c:gapWidth val="219"/>
        <c:overlap val="-27"/>
        <c:axId val="147796736"/>
        <c:axId val="147798656"/>
      </c:barChart>
      <c:catAx>
        <c:axId val="147796736"/>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b="1" dirty="0">
                    <a:latin typeface="Times New Roman" panose="02020603050405020304" pitchFamily="18" charset="0"/>
                    <a:cs typeface="Times New Roman" panose="02020603050405020304" pitchFamily="18" charset="0"/>
                  </a:rPr>
                  <a:t>JOB</a:t>
                </a:r>
                <a:r>
                  <a:rPr lang="en-IN" b="1" baseline="0" dirty="0">
                    <a:latin typeface="Times New Roman" panose="02020603050405020304" pitchFamily="18" charset="0"/>
                    <a:cs typeface="Times New Roman" panose="02020603050405020304" pitchFamily="18" charset="0"/>
                  </a:rPr>
                  <a:t> LEVEL</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7798656"/>
        <c:crosses val="autoZero"/>
        <c:auto val="1"/>
        <c:lblAlgn val="ctr"/>
        <c:lblOffset val="100"/>
        <c:noMultiLvlLbl val="0"/>
      </c:catAx>
      <c:valAx>
        <c:axId val="147798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400" b="1" dirty="0">
                    <a:latin typeface="Times New Roman" panose="02020603050405020304" pitchFamily="18" charset="0"/>
                    <a:cs typeface="Times New Roman" panose="02020603050405020304" pitchFamily="18" charset="0"/>
                  </a:rPr>
                  <a:t>COUNT</a:t>
                </a:r>
                <a:r>
                  <a:rPr lang="en-IN" sz="1400" b="1" baseline="0" dirty="0">
                    <a:latin typeface="Times New Roman" panose="02020603050405020304" pitchFamily="18" charset="0"/>
                    <a:cs typeface="Times New Roman" panose="02020603050405020304" pitchFamily="18" charset="0"/>
                  </a:rPr>
                  <a:t> OF EMPLOYEES</a:t>
                </a:r>
              </a:p>
              <a:p>
                <a:pPr>
                  <a:defRPr sz="1400" b="1">
                    <a:latin typeface="Times New Roman" panose="02020603050405020304" pitchFamily="18" charset="0"/>
                    <a:cs typeface="Times New Roman" panose="02020603050405020304" pitchFamily="18" charset="0"/>
                  </a:defRPr>
                </a:pPr>
                <a:endParaRPr lang="en-IN" sz="1400" b="1" dirty="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lang="en-US"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77967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7E46F-F9B9-409B-A8FF-F2260E1B009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IN"/>
        </a:p>
      </dgm:t>
    </dgm:pt>
    <dgm:pt modelId="{1ABE2660-9C05-4B6F-9D10-CC822C3B9F50}">
      <dgm:prSet phldrT="[Text]"/>
      <dgm:spPr/>
      <dgm:t>
        <a:bodyPr/>
        <a:lstStyle/>
        <a:p>
          <a:r>
            <a:rPr lang="en-IN" b="1" dirty="0"/>
            <a:t>Factors Affecting Attrition</a:t>
          </a:r>
        </a:p>
      </dgm:t>
    </dgm:pt>
    <dgm:pt modelId="{C3A85233-07F9-4517-981C-C83E075AFA31}" type="parTrans" cxnId="{10623677-EB10-426F-9D0E-F8331F28937E}">
      <dgm:prSet/>
      <dgm:spPr/>
      <dgm:t>
        <a:bodyPr/>
        <a:lstStyle/>
        <a:p>
          <a:endParaRPr lang="en-IN"/>
        </a:p>
      </dgm:t>
    </dgm:pt>
    <dgm:pt modelId="{5B8988F6-7A39-459D-830B-A8E7070DD001}" type="sibTrans" cxnId="{10623677-EB10-426F-9D0E-F8331F28937E}">
      <dgm:prSet/>
      <dgm:spPr/>
      <dgm:t>
        <a:bodyPr/>
        <a:lstStyle/>
        <a:p>
          <a:endParaRPr lang="en-IN"/>
        </a:p>
      </dgm:t>
    </dgm:pt>
    <dgm:pt modelId="{95C83EE1-62D7-45AC-BBAE-C71DE654EC67}">
      <dgm:prSet phldrT="[Text]"/>
      <dgm:spPr/>
      <dgm:t>
        <a:bodyPr/>
        <a:lstStyle/>
        <a:p>
          <a:r>
            <a:rPr lang="en-IN" b="1" dirty="0"/>
            <a:t>Machine Learning model to Predict Attrition Rate </a:t>
          </a:r>
        </a:p>
      </dgm:t>
    </dgm:pt>
    <dgm:pt modelId="{9BD0F24D-5D89-4E68-9369-485BA5A96F29}" type="parTrans" cxnId="{C80860BE-C2E6-40AA-9D00-2A43DD369BC7}">
      <dgm:prSet/>
      <dgm:spPr/>
      <dgm:t>
        <a:bodyPr/>
        <a:lstStyle/>
        <a:p>
          <a:endParaRPr lang="en-IN"/>
        </a:p>
      </dgm:t>
    </dgm:pt>
    <dgm:pt modelId="{E6AC976B-630C-4FB5-9A1A-01E228B343CB}" type="sibTrans" cxnId="{C80860BE-C2E6-40AA-9D00-2A43DD369BC7}">
      <dgm:prSet/>
      <dgm:spPr/>
      <dgm:t>
        <a:bodyPr/>
        <a:lstStyle/>
        <a:p>
          <a:endParaRPr lang="en-IN"/>
        </a:p>
      </dgm:t>
    </dgm:pt>
    <dgm:pt modelId="{9A770354-CB1A-49EB-B311-2F8879D0056E}">
      <dgm:prSet phldrT="[Text]"/>
      <dgm:spPr/>
      <dgm:t>
        <a:bodyPr/>
        <a:lstStyle/>
        <a:p>
          <a:r>
            <a:rPr lang="en-IN" b="1" dirty="0"/>
            <a:t>ML model to Predict monthly income </a:t>
          </a:r>
        </a:p>
      </dgm:t>
    </dgm:pt>
    <dgm:pt modelId="{55C221DD-46C5-415F-B53A-4E088305A47F}" type="parTrans" cxnId="{90F44096-2C6C-42EE-A217-31F2C990EF79}">
      <dgm:prSet/>
      <dgm:spPr/>
      <dgm:t>
        <a:bodyPr/>
        <a:lstStyle/>
        <a:p>
          <a:endParaRPr lang="en-IN"/>
        </a:p>
      </dgm:t>
    </dgm:pt>
    <dgm:pt modelId="{6CF347BC-80A1-44D3-BA83-AA3768B71900}" type="sibTrans" cxnId="{90F44096-2C6C-42EE-A217-31F2C990EF79}">
      <dgm:prSet/>
      <dgm:spPr/>
      <dgm:t>
        <a:bodyPr/>
        <a:lstStyle/>
        <a:p>
          <a:endParaRPr lang="en-IN"/>
        </a:p>
      </dgm:t>
    </dgm:pt>
    <dgm:pt modelId="{2E5D3433-84E2-4A77-9F22-A76578E21D70}" type="pres">
      <dgm:prSet presAssocID="{46D7E46F-F9B9-409B-A8FF-F2260E1B009F}" presName="diagram" presStyleCnt="0">
        <dgm:presLayoutVars>
          <dgm:dir/>
          <dgm:resizeHandles val="exact"/>
        </dgm:presLayoutVars>
      </dgm:prSet>
      <dgm:spPr/>
    </dgm:pt>
    <dgm:pt modelId="{FB001789-628F-4E41-A16A-C51387D01A97}" type="pres">
      <dgm:prSet presAssocID="{1ABE2660-9C05-4B6F-9D10-CC822C3B9F50}" presName="node" presStyleLbl="node1" presStyleIdx="0" presStyleCnt="3">
        <dgm:presLayoutVars>
          <dgm:bulletEnabled val="1"/>
        </dgm:presLayoutVars>
      </dgm:prSet>
      <dgm:spPr/>
    </dgm:pt>
    <dgm:pt modelId="{3B51CEA3-4C79-4349-851B-9139D28726E4}" type="pres">
      <dgm:prSet presAssocID="{5B8988F6-7A39-459D-830B-A8E7070DD001}" presName="sibTrans" presStyleCnt="0"/>
      <dgm:spPr/>
    </dgm:pt>
    <dgm:pt modelId="{7FDE1C9B-F809-4B73-949B-C22F362F9833}" type="pres">
      <dgm:prSet presAssocID="{95C83EE1-62D7-45AC-BBAE-C71DE654EC67}" presName="node" presStyleLbl="node1" presStyleIdx="1" presStyleCnt="3">
        <dgm:presLayoutVars>
          <dgm:bulletEnabled val="1"/>
        </dgm:presLayoutVars>
      </dgm:prSet>
      <dgm:spPr/>
    </dgm:pt>
    <dgm:pt modelId="{2F1862AD-855E-4B5D-8850-A4BAA84AA6C0}" type="pres">
      <dgm:prSet presAssocID="{E6AC976B-630C-4FB5-9A1A-01E228B343CB}" presName="sibTrans" presStyleCnt="0"/>
      <dgm:spPr/>
    </dgm:pt>
    <dgm:pt modelId="{6DAAFE01-81D0-4589-89B1-504CA508096E}" type="pres">
      <dgm:prSet presAssocID="{9A770354-CB1A-49EB-B311-2F8879D0056E}" presName="node" presStyleLbl="node1" presStyleIdx="2" presStyleCnt="3">
        <dgm:presLayoutVars>
          <dgm:bulletEnabled val="1"/>
        </dgm:presLayoutVars>
      </dgm:prSet>
      <dgm:spPr/>
    </dgm:pt>
  </dgm:ptLst>
  <dgm:cxnLst>
    <dgm:cxn modelId="{396D5810-6E60-4698-97F7-CC937E94EFDF}" type="presOf" srcId="{46D7E46F-F9B9-409B-A8FF-F2260E1B009F}" destId="{2E5D3433-84E2-4A77-9F22-A76578E21D70}" srcOrd="0" destOrd="0" presId="urn:microsoft.com/office/officeart/2005/8/layout/default"/>
    <dgm:cxn modelId="{10623677-EB10-426F-9D0E-F8331F28937E}" srcId="{46D7E46F-F9B9-409B-A8FF-F2260E1B009F}" destId="{1ABE2660-9C05-4B6F-9D10-CC822C3B9F50}" srcOrd="0" destOrd="0" parTransId="{C3A85233-07F9-4517-981C-C83E075AFA31}" sibTransId="{5B8988F6-7A39-459D-830B-A8E7070DD001}"/>
    <dgm:cxn modelId="{72E83F7E-70B5-49E4-A902-8550CB6DCA96}" type="presOf" srcId="{1ABE2660-9C05-4B6F-9D10-CC822C3B9F50}" destId="{FB001789-628F-4E41-A16A-C51387D01A97}" srcOrd="0" destOrd="0" presId="urn:microsoft.com/office/officeart/2005/8/layout/default"/>
    <dgm:cxn modelId="{90F44096-2C6C-42EE-A217-31F2C990EF79}" srcId="{46D7E46F-F9B9-409B-A8FF-F2260E1B009F}" destId="{9A770354-CB1A-49EB-B311-2F8879D0056E}" srcOrd="2" destOrd="0" parTransId="{55C221DD-46C5-415F-B53A-4E088305A47F}" sibTransId="{6CF347BC-80A1-44D3-BA83-AA3768B71900}"/>
    <dgm:cxn modelId="{C80860BE-C2E6-40AA-9D00-2A43DD369BC7}" srcId="{46D7E46F-F9B9-409B-A8FF-F2260E1B009F}" destId="{95C83EE1-62D7-45AC-BBAE-C71DE654EC67}" srcOrd="1" destOrd="0" parTransId="{9BD0F24D-5D89-4E68-9369-485BA5A96F29}" sibTransId="{E6AC976B-630C-4FB5-9A1A-01E228B343CB}"/>
    <dgm:cxn modelId="{DDCCC6BF-7CE0-47AC-9978-D3CC200AE32A}" type="presOf" srcId="{9A770354-CB1A-49EB-B311-2F8879D0056E}" destId="{6DAAFE01-81D0-4589-89B1-504CA508096E}" srcOrd="0" destOrd="0" presId="urn:microsoft.com/office/officeart/2005/8/layout/default"/>
    <dgm:cxn modelId="{B7D88DDF-2B61-45CE-9E33-169ACC928745}" type="presOf" srcId="{95C83EE1-62D7-45AC-BBAE-C71DE654EC67}" destId="{7FDE1C9B-F809-4B73-949B-C22F362F9833}" srcOrd="0" destOrd="0" presId="urn:microsoft.com/office/officeart/2005/8/layout/default"/>
    <dgm:cxn modelId="{1A51B7FE-B5F8-47DE-89AC-66B02B3FC384}" type="presParOf" srcId="{2E5D3433-84E2-4A77-9F22-A76578E21D70}" destId="{FB001789-628F-4E41-A16A-C51387D01A97}" srcOrd="0" destOrd="0" presId="urn:microsoft.com/office/officeart/2005/8/layout/default"/>
    <dgm:cxn modelId="{96AAD65A-0F5D-4EF8-A684-ADF12B424C95}" type="presParOf" srcId="{2E5D3433-84E2-4A77-9F22-A76578E21D70}" destId="{3B51CEA3-4C79-4349-851B-9139D28726E4}" srcOrd="1" destOrd="0" presId="urn:microsoft.com/office/officeart/2005/8/layout/default"/>
    <dgm:cxn modelId="{3EBBF2DB-F47B-47F9-BC23-3CBC77B746C7}" type="presParOf" srcId="{2E5D3433-84E2-4A77-9F22-A76578E21D70}" destId="{7FDE1C9B-F809-4B73-949B-C22F362F9833}" srcOrd="2" destOrd="0" presId="urn:microsoft.com/office/officeart/2005/8/layout/default"/>
    <dgm:cxn modelId="{0FCE3593-053F-448F-96E7-DC6B54414C47}" type="presParOf" srcId="{2E5D3433-84E2-4A77-9F22-A76578E21D70}" destId="{2F1862AD-855E-4B5D-8850-A4BAA84AA6C0}" srcOrd="3" destOrd="0" presId="urn:microsoft.com/office/officeart/2005/8/layout/default"/>
    <dgm:cxn modelId="{54702FB4-012B-4A1B-BCA1-1AC17F26A0DA}" type="presParOf" srcId="{2E5D3433-84E2-4A77-9F22-A76578E21D70}" destId="{6DAAFE01-81D0-4589-89B1-504CA508096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861C2-2422-47BF-8B7D-17733EFD25D9}" type="doc">
      <dgm:prSet loTypeId="urn:microsoft.com/office/officeart/2005/8/layout/chart3" loCatId="cycle" qsTypeId="urn:microsoft.com/office/officeart/2005/8/quickstyle/simple1" qsCatId="simple" csTypeId="urn:microsoft.com/office/officeart/2005/8/colors/colorful1" csCatId="colorful" phldr="1"/>
      <dgm:spPr/>
      <dgm:t>
        <a:bodyPr/>
        <a:lstStyle/>
        <a:p>
          <a:endParaRPr lang="en-IN"/>
        </a:p>
      </dgm:t>
    </dgm:pt>
    <dgm:pt modelId="{8102EBD4-8D8A-4371-8312-6D7E8BC122C7}">
      <dgm:prSet phldrT="[Text]"/>
      <dgm:spPr/>
      <dgm:t>
        <a:bodyPr/>
        <a:lstStyle/>
        <a:p>
          <a:r>
            <a:rPr lang="en-IN" dirty="0">
              <a:latin typeface="Times New Roman" panose="02020603050405020304" pitchFamily="18" charset="0"/>
              <a:cs typeface="Times New Roman" panose="02020603050405020304" pitchFamily="18" charset="0"/>
            </a:rPr>
            <a:t>Avg. Monthly Income </a:t>
          </a:r>
          <a:endParaRPr lang="en-IN" dirty="0"/>
        </a:p>
      </dgm:t>
    </dgm:pt>
    <dgm:pt modelId="{0CA6321D-EC39-4BD8-A177-72E0AB86B8BC}" type="parTrans" cxnId="{6849D90B-1987-4A0B-AF1D-BD5269B21F7C}">
      <dgm:prSet/>
      <dgm:spPr/>
      <dgm:t>
        <a:bodyPr/>
        <a:lstStyle/>
        <a:p>
          <a:endParaRPr lang="en-IN"/>
        </a:p>
      </dgm:t>
    </dgm:pt>
    <dgm:pt modelId="{E5591A1D-A1D1-4771-91FB-BB79E961C35B}" type="sibTrans" cxnId="{6849D90B-1987-4A0B-AF1D-BD5269B21F7C}">
      <dgm:prSet/>
      <dgm:spPr/>
      <dgm:t>
        <a:bodyPr/>
        <a:lstStyle/>
        <a:p>
          <a:endParaRPr lang="en-IN"/>
        </a:p>
      </dgm:t>
    </dgm:pt>
    <dgm:pt modelId="{82A7368B-1B70-4F9D-A085-781D99EA1D46}">
      <dgm:prSet phldrT="[Text]"/>
      <dgm:spPr/>
      <dgm:t>
        <a:bodyPr/>
        <a:lstStyle/>
        <a:p>
          <a:r>
            <a:rPr lang="en-IN" dirty="0">
              <a:latin typeface="Times New Roman" panose="02020603050405020304" pitchFamily="18" charset="0"/>
              <a:cs typeface="Times New Roman" panose="02020603050405020304" pitchFamily="18" charset="0"/>
            </a:rPr>
            <a:t>Years with company </a:t>
          </a:r>
          <a:endParaRPr lang="en-IN" dirty="0"/>
        </a:p>
      </dgm:t>
    </dgm:pt>
    <dgm:pt modelId="{3612B751-753F-471D-BB63-7BA2778E0EE9}" type="parTrans" cxnId="{B4B7874C-3652-481B-9CD6-A012E7F8610F}">
      <dgm:prSet/>
      <dgm:spPr/>
      <dgm:t>
        <a:bodyPr/>
        <a:lstStyle/>
        <a:p>
          <a:endParaRPr lang="en-IN"/>
        </a:p>
      </dgm:t>
    </dgm:pt>
    <dgm:pt modelId="{41BC8359-8C47-4E81-80F5-552FAD0EE4B2}" type="sibTrans" cxnId="{B4B7874C-3652-481B-9CD6-A012E7F8610F}">
      <dgm:prSet/>
      <dgm:spPr/>
      <dgm:t>
        <a:bodyPr/>
        <a:lstStyle/>
        <a:p>
          <a:endParaRPr lang="en-IN"/>
        </a:p>
      </dgm:t>
    </dgm:pt>
    <dgm:pt modelId="{161580F3-B9B5-4A4D-B16C-C3B5DC2443DC}">
      <dgm:prSet phldrT="[Text]"/>
      <dgm:spPr/>
      <dgm:t>
        <a:bodyPr/>
        <a:lstStyle/>
        <a:p>
          <a:r>
            <a:rPr lang="en-IN" dirty="0">
              <a:latin typeface="Times New Roman" panose="02020603050405020304" pitchFamily="18" charset="0"/>
              <a:cs typeface="Times New Roman" panose="02020603050405020304" pitchFamily="18" charset="0"/>
            </a:rPr>
            <a:t>Marital Status</a:t>
          </a:r>
          <a:endParaRPr lang="en-IN" dirty="0"/>
        </a:p>
      </dgm:t>
    </dgm:pt>
    <dgm:pt modelId="{62969D84-8E55-4A21-B13D-9CA2ED7138DC}" type="parTrans" cxnId="{5892E9C7-FBF7-4FE3-BBBB-AE5F17DAE3B3}">
      <dgm:prSet/>
      <dgm:spPr/>
      <dgm:t>
        <a:bodyPr/>
        <a:lstStyle/>
        <a:p>
          <a:endParaRPr lang="en-IN"/>
        </a:p>
      </dgm:t>
    </dgm:pt>
    <dgm:pt modelId="{78BE862B-B793-477D-B534-AF059ECBF354}" type="sibTrans" cxnId="{5892E9C7-FBF7-4FE3-BBBB-AE5F17DAE3B3}">
      <dgm:prSet/>
      <dgm:spPr/>
      <dgm:t>
        <a:bodyPr/>
        <a:lstStyle/>
        <a:p>
          <a:endParaRPr lang="en-IN"/>
        </a:p>
      </dgm:t>
    </dgm:pt>
    <dgm:pt modelId="{23C1FA3A-FE2A-4DA8-9CD7-4E257C5D6AAB}">
      <dgm:prSet phldrT="[Text]"/>
      <dgm:spPr/>
      <dgm:t>
        <a:bodyPr/>
        <a:lstStyle/>
        <a:p>
          <a:r>
            <a:rPr lang="en-IN" dirty="0">
              <a:latin typeface="Times New Roman" panose="02020603050405020304" pitchFamily="18" charset="0"/>
              <a:cs typeface="Times New Roman" panose="02020603050405020304" pitchFamily="18" charset="0"/>
            </a:rPr>
            <a:t>Distance  from Home</a:t>
          </a:r>
          <a:endParaRPr lang="en-IN" dirty="0"/>
        </a:p>
      </dgm:t>
    </dgm:pt>
    <dgm:pt modelId="{DFCCFE5D-988C-402A-89DE-FF815EA7E613}" type="parTrans" cxnId="{0E20380B-EDEC-4919-AFCB-C1D55076EA21}">
      <dgm:prSet/>
      <dgm:spPr/>
      <dgm:t>
        <a:bodyPr/>
        <a:lstStyle/>
        <a:p>
          <a:endParaRPr lang="en-IN"/>
        </a:p>
      </dgm:t>
    </dgm:pt>
    <dgm:pt modelId="{E459AF90-9267-4692-952A-F1677C26A86B}" type="sibTrans" cxnId="{0E20380B-EDEC-4919-AFCB-C1D55076EA21}">
      <dgm:prSet/>
      <dgm:spPr/>
      <dgm:t>
        <a:bodyPr/>
        <a:lstStyle/>
        <a:p>
          <a:endParaRPr lang="en-IN"/>
        </a:p>
      </dgm:t>
    </dgm:pt>
    <dgm:pt modelId="{DB30490E-B9BE-4685-9A8F-9A8ED6B13B2D}">
      <dgm:prSet phldrT="[Text]"/>
      <dgm:spPr/>
      <dgm:t>
        <a:bodyPr/>
        <a:lstStyle/>
        <a:p>
          <a:r>
            <a:rPr lang="en-IN" dirty="0"/>
            <a:t>Years with current manager</a:t>
          </a:r>
        </a:p>
      </dgm:t>
    </dgm:pt>
    <dgm:pt modelId="{67A46644-7929-4E8B-AB60-5E3FFA255CAA}" type="parTrans" cxnId="{BCCD6667-56D5-46F5-894D-7AD9F78ACC99}">
      <dgm:prSet/>
      <dgm:spPr/>
      <dgm:t>
        <a:bodyPr/>
        <a:lstStyle/>
        <a:p>
          <a:endParaRPr lang="en-IN"/>
        </a:p>
      </dgm:t>
    </dgm:pt>
    <dgm:pt modelId="{A39814DF-25BB-409D-8BD8-87998905742B}" type="sibTrans" cxnId="{BCCD6667-56D5-46F5-894D-7AD9F78ACC99}">
      <dgm:prSet/>
      <dgm:spPr/>
      <dgm:t>
        <a:bodyPr/>
        <a:lstStyle/>
        <a:p>
          <a:endParaRPr lang="en-IN"/>
        </a:p>
      </dgm:t>
    </dgm:pt>
    <dgm:pt modelId="{730F9E85-B015-4B5C-8AF6-59C85A9F7AFA}" type="pres">
      <dgm:prSet presAssocID="{DC8861C2-2422-47BF-8B7D-17733EFD25D9}" presName="compositeShape" presStyleCnt="0">
        <dgm:presLayoutVars>
          <dgm:chMax val="7"/>
          <dgm:dir/>
          <dgm:resizeHandles val="exact"/>
        </dgm:presLayoutVars>
      </dgm:prSet>
      <dgm:spPr/>
    </dgm:pt>
    <dgm:pt modelId="{2EEE55D1-7353-47CB-BD42-7CE390285B38}" type="pres">
      <dgm:prSet presAssocID="{DC8861C2-2422-47BF-8B7D-17733EFD25D9}" presName="wedge1" presStyleLbl="node1" presStyleIdx="0" presStyleCnt="5" custLinFactNeighborX="-3787" custLinFactNeighborY="4747"/>
      <dgm:spPr/>
    </dgm:pt>
    <dgm:pt modelId="{D216A2FD-D182-4210-A9B7-29894766CEFD}" type="pres">
      <dgm:prSet presAssocID="{DC8861C2-2422-47BF-8B7D-17733EFD25D9}" presName="wedge1Tx" presStyleLbl="node1" presStyleIdx="0" presStyleCnt="5">
        <dgm:presLayoutVars>
          <dgm:chMax val="0"/>
          <dgm:chPref val="0"/>
          <dgm:bulletEnabled val="1"/>
        </dgm:presLayoutVars>
      </dgm:prSet>
      <dgm:spPr/>
    </dgm:pt>
    <dgm:pt modelId="{5B97CD26-93EA-4018-A4AF-D0DA32C6DC84}" type="pres">
      <dgm:prSet presAssocID="{DC8861C2-2422-47BF-8B7D-17733EFD25D9}" presName="wedge2" presStyleLbl="node1" presStyleIdx="1" presStyleCnt="5"/>
      <dgm:spPr/>
    </dgm:pt>
    <dgm:pt modelId="{08FCC631-CAEB-4149-8A7D-A0F17CB80810}" type="pres">
      <dgm:prSet presAssocID="{DC8861C2-2422-47BF-8B7D-17733EFD25D9}" presName="wedge2Tx" presStyleLbl="node1" presStyleIdx="1" presStyleCnt="5">
        <dgm:presLayoutVars>
          <dgm:chMax val="0"/>
          <dgm:chPref val="0"/>
          <dgm:bulletEnabled val="1"/>
        </dgm:presLayoutVars>
      </dgm:prSet>
      <dgm:spPr/>
    </dgm:pt>
    <dgm:pt modelId="{EC6BE0A1-EB98-4FDB-A42A-A440E11ABBA3}" type="pres">
      <dgm:prSet presAssocID="{DC8861C2-2422-47BF-8B7D-17733EFD25D9}" presName="wedge3" presStyleLbl="node1" presStyleIdx="2" presStyleCnt="5"/>
      <dgm:spPr/>
    </dgm:pt>
    <dgm:pt modelId="{B4E309DC-D90B-4B58-B3BD-D6FD4AA17BC9}" type="pres">
      <dgm:prSet presAssocID="{DC8861C2-2422-47BF-8B7D-17733EFD25D9}" presName="wedge3Tx" presStyleLbl="node1" presStyleIdx="2" presStyleCnt="5">
        <dgm:presLayoutVars>
          <dgm:chMax val="0"/>
          <dgm:chPref val="0"/>
          <dgm:bulletEnabled val="1"/>
        </dgm:presLayoutVars>
      </dgm:prSet>
      <dgm:spPr/>
    </dgm:pt>
    <dgm:pt modelId="{8658C71C-016D-4EFB-9972-4D3DF812E11A}" type="pres">
      <dgm:prSet presAssocID="{DC8861C2-2422-47BF-8B7D-17733EFD25D9}" presName="wedge4" presStyleLbl="node1" presStyleIdx="3" presStyleCnt="5"/>
      <dgm:spPr/>
    </dgm:pt>
    <dgm:pt modelId="{616520E6-B09B-4813-B804-885058869ACD}" type="pres">
      <dgm:prSet presAssocID="{DC8861C2-2422-47BF-8B7D-17733EFD25D9}" presName="wedge4Tx" presStyleLbl="node1" presStyleIdx="3" presStyleCnt="5">
        <dgm:presLayoutVars>
          <dgm:chMax val="0"/>
          <dgm:chPref val="0"/>
          <dgm:bulletEnabled val="1"/>
        </dgm:presLayoutVars>
      </dgm:prSet>
      <dgm:spPr/>
    </dgm:pt>
    <dgm:pt modelId="{1BF0C002-BDFF-48C6-BE89-DE642B4BD55A}" type="pres">
      <dgm:prSet presAssocID="{DC8861C2-2422-47BF-8B7D-17733EFD25D9}" presName="wedge5" presStyleLbl="node1" presStyleIdx="4" presStyleCnt="5"/>
      <dgm:spPr/>
    </dgm:pt>
    <dgm:pt modelId="{7922E34A-D332-4C17-A6EC-1B2CE8CC62EC}" type="pres">
      <dgm:prSet presAssocID="{DC8861C2-2422-47BF-8B7D-17733EFD25D9}" presName="wedge5Tx" presStyleLbl="node1" presStyleIdx="4" presStyleCnt="5">
        <dgm:presLayoutVars>
          <dgm:chMax val="0"/>
          <dgm:chPref val="0"/>
          <dgm:bulletEnabled val="1"/>
        </dgm:presLayoutVars>
      </dgm:prSet>
      <dgm:spPr/>
    </dgm:pt>
  </dgm:ptLst>
  <dgm:cxnLst>
    <dgm:cxn modelId="{72FE2D01-6BF8-4189-9DCA-38075E6E4A21}" type="presOf" srcId="{8102EBD4-8D8A-4371-8312-6D7E8BC122C7}" destId="{2EEE55D1-7353-47CB-BD42-7CE390285B38}" srcOrd="0" destOrd="0" presId="urn:microsoft.com/office/officeart/2005/8/layout/chart3"/>
    <dgm:cxn modelId="{0E20380B-EDEC-4919-AFCB-C1D55076EA21}" srcId="{DC8861C2-2422-47BF-8B7D-17733EFD25D9}" destId="{23C1FA3A-FE2A-4DA8-9CD7-4E257C5D6AAB}" srcOrd="3" destOrd="0" parTransId="{DFCCFE5D-988C-402A-89DE-FF815EA7E613}" sibTransId="{E459AF90-9267-4692-952A-F1677C26A86B}"/>
    <dgm:cxn modelId="{6849D90B-1987-4A0B-AF1D-BD5269B21F7C}" srcId="{DC8861C2-2422-47BF-8B7D-17733EFD25D9}" destId="{8102EBD4-8D8A-4371-8312-6D7E8BC122C7}" srcOrd="0" destOrd="0" parTransId="{0CA6321D-EC39-4BD8-A177-72E0AB86B8BC}" sibTransId="{E5591A1D-A1D1-4771-91FB-BB79E961C35B}"/>
    <dgm:cxn modelId="{0DC24115-4336-4A8A-AF89-DE160B30E478}" type="presOf" srcId="{DB30490E-B9BE-4685-9A8F-9A8ED6B13B2D}" destId="{7922E34A-D332-4C17-A6EC-1B2CE8CC62EC}" srcOrd="1" destOrd="0" presId="urn:microsoft.com/office/officeart/2005/8/layout/chart3"/>
    <dgm:cxn modelId="{8DCF501A-3BA1-49F5-846C-FBD58F8B644F}" type="presOf" srcId="{161580F3-B9B5-4A4D-B16C-C3B5DC2443DC}" destId="{EC6BE0A1-EB98-4FDB-A42A-A440E11ABBA3}" srcOrd="0" destOrd="0" presId="urn:microsoft.com/office/officeart/2005/8/layout/chart3"/>
    <dgm:cxn modelId="{7ADAD765-50CA-4193-98B3-8173689B5E60}" type="presOf" srcId="{23C1FA3A-FE2A-4DA8-9CD7-4E257C5D6AAB}" destId="{8658C71C-016D-4EFB-9972-4D3DF812E11A}" srcOrd="0" destOrd="0" presId="urn:microsoft.com/office/officeart/2005/8/layout/chart3"/>
    <dgm:cxn modelId="{BCCD6667-56D5-46F5-894D-7AD9F78ACC99}" srcId="{DC8861C2-2422-47BF-8B7D-17733EFD25D9}" destId="{DB30490E-B9BE-4685-9A8F-9A8ED6B13B2D}" srcOrd="4" destOrd="0" parTransId="{67A46644-7929-4E8B-AB60-5E3FFA255CAA}" sibTransId="{A39814DF-25BB-409D-8BD8-87998905742B}"/>
    <dgm:cxn modelId="{B4B7874C-3652-481B-9CD6-A012E7F8610F}" srcId="{DC8861C2-2422-47BF-8B7D-17733EFD25D9}" destId="{82A7368B-1B70-4F9D-A085-781D99EA1D46}" srcOrd="1" destOrd="0" parTransId="{3612B751-753F-471D-BB63-7BA2778E0EE9}" sibTransId="{41BC8359-8C47-4E81-80F5-552FAD0EE4B2}"/>
    <dgm:cxn modelId="{F998AB77-8EAD-40A6-A272-5D4DBD52DC17}" type="presOf" srcId="{23C1FA3A-FE2A-4DA8-9CD7-4E257C5D6AAB}" destId="{616520E6-B09B-4813-B804-885058869ACD}" srcOrd="1" destOrd="0" presId="urn:microsoft.com/office/officeart/2005/8/layout/chart3"/>
    <dgm:cxn modelId="{C2C1CC92-3175-4111-971E-EB44174F76B2}" type="presOf" srcId="{DB30490E-B9BE-4685-9A8F-9A8ED6B13B2D}" destId="{1BF0C002-BDFF-48C6-BE89-DE642B4BD55A}" srcOrd="0" destOrd="0" presId="urn:microsoft.com/office/officeart/2005/8/layout/chart3"/>
    <dgm:cxn modelId="{ADF3CBA9-12EF-4701-B414-7744BCDC48C5}" type="presOf" srcId="{82A7368B-1B70-4F9D-A085-781D99EA1D46}" destId="{5B97CD26-93EA-4018-A4AF-D0DA32C6DC84}" srcOrd="0" destOrd="0" presId="urn:microsoft.com/office/officeart/2005/8/layout/chart3"/>
    <dgm:cxn modelId="{CBD9CEC7-7F23-4349-8953-A58328D85F67}" type="presOf" srcId="{82A7368B-1B70-4F9D-A085-781D99EA1D46}" destId="{08FCC631-CAEB-4149-8A7D-A0F17CB80810}" srcOrd="1" destOrd="0" presId="urn:microsoft.com/office/officeart/2005/8/layout/chart3"/>
    <dgm:cxn modelId="{5892E9C7-FBF7-4FE3-BBBB-AE5F17DAE3B3}" srcId="{DC8861C2-2422-47BF-8B7D-17733EFD25D9}" destId="{161580F3-B9B5-4A4D-B16C-C3B5DC2443DC}" srcOrd="2" destOrd="0" parTransId="{62969D84-8E55-4A21-B13D-9CA2ED7138DC}" sibTransId="{78BE862B-B793-477D-B534-AF059ECBF354}"/>
    <dgm:cxn modelId="{E38F14CA-326D-4C1F-A658-4C71C8533CE3}" type="presOf" srcId="{8102EBD4-8D8A-4371-8312-6D7E8BC122C7}" destId="{D216A2FD-D182-4210-A9B7-29894766CEFD}" srcOrd="1" destOrd="0" presId="urn:microsoft.com/office/officeart/2005/8/layout/chart3"/>
    <dgm:cxn modelId="{366CBAF9-6974-4ECC-A902-D07413BCB315}" type="presOf" srcId="{DC8861C2-2422-47BF-8B7D-17733EFD25D9}" destId="{730F9E85-B015-4B5C-8AF6-59C85A9F7AFA}" srcOrd="0" destOrd="0" presId="urn:microsoft.com/office/officeart/2005/8/layout/chart3"/>
    <dgm:cxn modelId="{88368DFF-C076-418A-8060-BB0E4D4EC17D}" type="presOf" srcId="{161580F3-B9B5-4A4D-B16C-C3B5DC2443DC}" destId="{B4E309DC-D90B-4B58-B3BD-D6FD4AA17BC9}" srcOrd="1" destOrd="0" presId="urn:microsoft.com/office/officeart/2005/8/layout/chart3"/>
    <dgm:cxn modelId="{26158B57-EA2B-4844-B17E-E8C077918BFD}" type="presParOf" srcId="{730F9E85-B015-4B5C-8AF6-59C85A9F7AFA}" destId="{2EEE55D1-7353-47CB-BD42-7CE390285B38}" srcOrd="0" destOrd="0" presId="urn:microsoft.com/office/officeart/2005/8/layout/chart3"/>
    <dgm:cxn modelId="{BD5A9C0A-EABD-4BA5-8285-AF1C74D1753B}" type="presParOf" srcId="{730F9E85-B015-4B5C-8AF6-59C85A9F7AFA}" destId="{D216A2FD-D182-4210-A9B7-29894766CEFD}" srcOrd="1" destOrd="0" presId="urn:microsoft.com/office/officeart/2005/8/layout/chart3"/>
    <dgm:cxn modelId="{BBFA1202-EDEF-4D6B-B3BB-3C6322CB1C72}" type="presParOf" srcId="{730F9E85-B015-4B5C-8AF6-59C85A9F7AFA}" destId="{5B97CD26-93EA-4018-A4AF-D0DA32C6DC84}" srcOrd="2" destOrd="0" presId="urn:microsoft.com/office/officeart/2005/8/layout/chart3"/>
    <dgm:cxn modelId="{0D4D5D96-C8B6-42FB-91D8-C7D53ABFC265}" type="presParOf" srcId="{730F9E85-B015-4B5C-8AF6-59C85A9F7AFA}" destId="{08FCC631-CAEB-4149-8A7D-A0F17CB80810}" srcOrd="3" destOrd="0" presId="urn:microsoft.com/office/officeart/2005/8/layout/chart3"/>
    <dgm:cxn modelId="{5041F886-ED84-4EE7-BA6F-7C9AAD2965B7}" type="presParOf" srcId="{730F9E85-B015-4B5C-8AF6-59C85A9F7AFA}" destId="{EC6BE0A1-EB98-4FDB-A42A-A440E11ABBA3}" srcOrd="4" destOrd="0" presId="urn:microsoft.com/office/officeart/2005/8/layout/chart3"/>
    <dgm:cxn modelId="{7D360DF7-5192-4BBD-892C-45987B01650C}" type="presParOf" srcId="{730F9E85-B015-4B5C-8AF6-59C85A9F7AFA}" destId="{B4E309DC-D90B-4B58-B3BD-D6FD4AA17BC9}" srcOrd="5" destOrd="0" presId="urn:microsoft.com/office/officeart/2005/8/layout/chart3"/>
    <dgm:cxn modelId="{A79B5FAD-EA0B-42CE-AF17-D8C8B7A27FC0}" type="presParOf" srcId="{730F9E85-B015-4B5C-8AF6-59C85A9F7AFA}" destId="{8658C71C-016D-4EFB-9972-4D3DF812E11A}" srcOrd="6" destOrd="0" presId="urn:microsoft.com/office/officeart/2005/8/layout/chart3"/>
    <dgm:cxn modelId="{5753F5D1-132C-42B4-A52F-6582B53B8CDB}" type="presParOf" srcId="{730F9E85-B015-4B5C-8AF6-59C85A9F7AFA}" destId="{616520E6-B09B-4813-B804-885058869ACD}" srcOrd="7" destOrd="0" presId="urn:microsoft.com/office/officeart/2005/8/layout/chart3"/>
    <dgm:cxn modelId="{35297372-8512-4E9C-8EF6-0EE5D46718F3}" type="presParOf" srcId="{730F9E85-B015-4B5C-8AF6-59C85A9F7AFA}" destId="{1BF0C002-BDFF-48C6-BE89-DE642B4BD55A}" srcOrd="8" destOrd="0" presId="urn:microsoft.com/office/officeart/2005/8/layout/chart3"/>
    <dgm:cxn modelId="{ABDE7842-959E-4CD6-BCCD-1A3EC603F1F9}" type="presParOf" srcId="{730F9E85-B015-4B5C-8AF6-59C85A9F7AFA}" destId="{7922E34A-D332-4C17-A6EC-1B2CE8CC62EC}"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B048D2-E463-4E3F-92C5-1C712AC4E1CF}"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IN"/>
        </a:p>
      </dgm:t>
    </dgm:pt>
    <dgm:pt modelId="{50F2A15B-FAD4-47AC-839C-2BA9594FBBAE}">
      <dgm:prSet phldrT="[Text]"/>
      <dgm:spPr/>
      <dgm:t>
        <a:bodyPr/>
        <a:lstStyle/>
        <a:p>
          <a:pPr>
            <a:buFont typeface="Arial" panose="020B0604020202020204" pitchFamily="34" charset="0"/>
            <a:buChar char="•"/>
          </a:pPr>
          <a:r>
            <a:rPr lang="en-US" dirty="0"/>
            <a:t>Data Split 70% train &amp; 30% test.</a:t>
          </a:r>
          <a:endParaRPr lang="en-IN" dirty="0"/>
        </a:p>
      </dgm:t>
    </dgm:pt>
    <dgm:pt modelId="{410F3435-1423-48DC-99FA-A04111CD0156}" type="parTrans" cxnId="{AA449744-F5C0-4DC5-8950-C53415394B3E}">
      <dgm:prSet/>
      <dgm:spPr/>
      <dgm:t>
        <a:bodyPr/>
        <a:lstStyle/>
        <a:p>
          <a:endParaRPr lang="en-IN"/>
        </a:p>
      </dgm:t>
    </dgm:pt>
    <dgm:pt modelId="{549C537F-FA46-4BA4-AC53-B2CE1A8C9CC5}" type="sibTrans" cxnId="{AA449744-F5C0-4DC5-8950-C53415394B3E}">
      <dgm:prSet/>
      <dgm:spPr/>
      <dgm:t>
        <a:bodyPr/>
        <a:lstStyle/>
        <a:p>
          <a:endParaRPr lang="en-IN"/>
        </a:p>
      </dgm:t>
    </dgm:pt>
    <dgm:pt modelId="{F48C6C11-B8AA-445C-9267-CF9A0DEBE1FF}">
      <dgm:prSet phldrT="[Text]"/>
      <dgm:spPr/>
      <dgm:t>
        <a:bodyPr/>
        <a:lstStyle/>
        <a:p>
          <a:r>
            <a:rPr lang="en-IN" dirty="0"/>
            <a:t>Target : Attrition</a:t>
          </a:r>
        </a:p>
      </dgm:t>
    </dgm:pt>
    <dgm:pt modelId="{04867927-D003-4697-83B8-396E1D27D6A7}" type="parTrans" cxnId="{83A0973C-C4F0-4EAC-859D-3E11E3269E51}">
      <dgm:prSet/>
      <dgm:spPr/>
      <dgm:t>
        <a:bodyPr/>
        <a:lstStyle/>
        <a:p>
          <a:endParaRPr lang="en-IN"/>
        </a:p>
      </dgm:t>
    </dgm:pt>
    <dgm:pt modelId="{7912D7DE-BC02-4D53-B7AA-5F40A58AEE1D}" type="sibTrans" cxnId="{83A0973C-C4F0-4EAC-859D-3E11E3269E51}">
      <dgm:prSet/>
      <dgm:spPr/>
      <dgm:t>
        <a:bodyPr/>
        <a:lstStyle/>
        <a:p>
          <a:endParaRPr lang="en-IN"/>
        </a:p>
      </dgm:t>
    </dgm:pt>
    <dgm:pt modelId="{D70D86E0-0D2A-4B6B-AE05-81E9FA72A0F0}">
      <dgm:prSet phldrT="[Text]"/>
      <dgm:spPr/>
      <dgm:t>
        <a:bodyPr/>
        <a:lstStyle/>
        <a:p>
          <a:r>
            <a:rPr lang="en-IN" dirty="0"/>
            <a:t>Predictors : Major Variables affecting Attrition</a:t>
          </a:r>
        </a:p>
      </dgm:t>
    </dgm:pt>
    <dgm:pt modelId="{30D8F8AB-6879-4003-8FAB-1B833AA504CE}" type="parTrans" cxnId="{34B15E48-91F5-464E-BD96-B823DF8B475B}">
      <dgm:prSet/>
      <dgm:spPr/>
      <dgm:t>
        <a:bodyPr/>
        <a:lstStyle/>
        <a:p>
          <a:endParaRPr lang="en-IN"/>
        </a:p>
      </dgm:t>
    </dgm:pt>
    <dgm:pt modelId="{B33D195A-EC05-45C1-BDF4-4C164DCA8CA2}" type="sibTrans" cxnId="{34B15E48-91F5-464E-BD96-B823DF8B475B}">
      <dgm:prSet/>
      <dgm:spPr/>
      <dgm:t>
        <a:bodyPr/>
        <a:lstStyle/>
        <a:p>
          <a:endParaRPr lang="en-IN"/>
        </a:p>
      </dgm:t>
    </dgm:pt>
    <dgm:pt modelId="{5C5A9D4E-3177-4E5F-8C0B-6A3760F7FDC7}">
      <dgm:prSet phldrT="[Text]"/>
      <dgm:spPr/>
      <dgm:t>
        <a:bodyPr/>
        <a:lstStyle/>
        <a:p>
          <a:pPr>
            <a:buFont typeface="Arial" panose="020B0604020202020204" pitchFamily="34" charset="0"/>
            <a:buChar char="•"/>
          </a:pPr>
          <a:r>
            <a:rPr lang="en-US" i="1" dirty="0"/>
            <a:t>model_1 &lt;- </a:t>
          </a:r>
          <a:r>
            <a:rPr lang="en-US" i="1" dirty="0" err="1"/>
            <a:t>glm</a:t>
          </a:r>
          <a:r>
            <a:rPr lang="en-US" i="1" dirty="0"/>
            <a:t>(Attrition~., data=data, family = binomial(link = 'logit'))</a:t>
          </a:r>
          <a:endParaRPr lang="en-IN" dirty="0"/>
        </a:p>
      </dgm:t>
    </dgm:pt>
    <dgm:pt modelId="{C2E42694-75C2-43F6-8736-81F2823BCAA4}" type="parTrans" cxnId="{57A3EFDE-263A-42D3-A8D1-FF4AEB98A7E3}">
      <dgm:prSet/>
      <dgm:spPr/>
      <dgm:t>
        <a:bodyPr/>
        <a:lstStyle/>
        <a:p>
          <a:endParaRPr lang="en-IN"/>
        </a:p>
      </dgm:t>
    </dgm:pt>
    <dgm:pt modelId="{EFE9A3BA-7CFD-4857-A87A-1F03CAADD4D9}" type="sibTrans" cxnId="{57A3EFDE-263A-42D3-A8D1-FF4AEB98A7E3}">
      <dgm:prSet/>
      <dgm:spPr/>
      <dgm:t>
        <a:bodyPr/>
        <a:lstStyle/>
        <a:p>
          <a:endParaRPr lang="en-IN"/>
        </a:p>
      </dgm:t>
    </dgm:pt>
    <dgm:pt modelId="{7ECD5CB8-47AE-4A51-8986-5A8DCF95FF33}" type="pres">
      <dgm:prSet presAssocID="{C4B048D2-E463-4E3F-92C5-1C712AC4E1CF}" presName="outerComposite" presStyleCnt="0">
        <dgm:presLayoutVars>
          <dgm:chMax val="5"/>
          <dgm:dir/>
          <dgm:resizeHandles val="exact"/>
        </dgm:presLayoutVars>
      </dgm:prSet>
      <dgm:spPr/>
    </dgm:pt>
    <dgm:pt modelId="{0F7BA8DA-1C5B-4F50-957A-FD9C36290288}" type="pres">
      <dgm:prSet presAssocID="{C4B048D2-E463-4E3F-92C5-1C712AC4E1CF}" presName="dummyMaxCanvas" presStyleCnt="0">
        <dgm:presLayoutVars/>
      </dgm:prSet>
      <dgm:spPr/>
    </dgm:pt>
    <dgm:pt modelId="{0E7C465A-9771-4402-BCD2-B8EC10C73C69}" type="pres">
      <dgm:prSet presAssocID="{C4B048D2-E463-4E3F-92C5-1C712AC4E1CF}" presName="FourNodes_1" presStyleLbl="node1" presStyleIdx="0" presStyleCnt="4">
        <dgm:presLayoutVars>
          <dgm:bulletEnabled val="1"/>
        </dgm:presLayoutVars>
      </dgm:prSet>
      <dgm:spPr/>
    </dgm:pt>
    <dgm:pt modelId="{61F028A9-B1B5-481F-B2A0-3E594A81B161}" type="pres">
      <dgm:prSet presAssocID="{C4B048D2-E463-4E3F-92C5-1C712AC4E1CF}" presName="FourNodes_2" presStyleLbl="node1" presStyleIdx="1" presStyleCnt="4">
        <dgm:presLayoutVars>
          <dgm:bulletEnabled val="1"/>
        </dgm:presLayoutVars>
      </dgm:prSet>
      <dgm:spPr/>
    </dgm:pt>
    <dgm:pt modelId="{08BCE8BB-D13B-491C-BBF3-BD71325EE819}" type="pres">
      <dgm:prSet presAssocID="{C4B048D2-E463-4E3F-92C5-1C712AC4E1CF}" presName="FourNodes_3" presStyleLbl="node1" presStyleIdx="2" presStyleCnt="4">
        <dgm:presLayoutVars>
          <dgm:bulletEnabled val="1"/>
        </dgm:presLayoutVars>
      </dgm:prSet>
      <dgm:spPr/>
    </dgm:pt>
    <dgm:pt modelId="{359BBB9B-DBB2-40BB-86E0-1B2505BF37F7}" type="pres">
      <dgm:prSet presAssocID="{C4B048D2-E463-4E3F-92C5-1C712AC4E1CF}" presName="FourNodes_4" presStyleLbl="node1" presStyleIdx="3" presStyleCnt="4">
        <dgm:presLayoutVars>
          <dgm:bulletEnabled val="1"/>
        </dgm:presLayoutVars>
      </dgm:prSet>
      <dgm:spPr/>
    </dgm:pt>
    <dgm:pt modelId="{16C63B66-F0FC-4665-A83E-D385D7CDA1A4}" type="pres">
      <dgm:prSet presAssocID="{C4B048D2-E463-4E3F-92C5-1C712AC4E1CF}" presName="FourConn_1-2" presStyleLbl="fgAccFollowNode1" presStyleIdx="0" presStyleCnt="3">
        <dgm:presLayoutVars>
          <dgm:bulletEnabled val="1"/>
        </dgm:presLayoutVars>
      </dgm:prSet>
      <dgm:spPr/>
    </dgm:pt>
    <dgm:pt modelId="{041E1C31-3BC8-4551-A8F8-37E9B1EB5FE1}" type="pres">
      <dgm:prSet presAssocID="{C4B048D2-E463-4E3F-92C5-1C712AC4E1CF}" presName="FourConn_2-3" presStyleLbl="fgAccFollowNode1" presStyleIdx="1" presStyleCnt="3">
        <dgm:presLayoutVars>
          <dgm:bulletEnabled val="1"/>
        </dgm:presLayoutVars>
      </dgm:prSet>
      <dgm:spPr/>
    </dgm:pt>
    <dgm:pt modelId="{CFE12F64-5CF6-4A37-A7DD-700DCAC51ECF}" type="pres">
      <dgm:prSet presAssocID="{C4B048D2-E463-4E3F-92C5-1C712AC4E1CF}" presName="FourConn_3-4" presStyleLbl="fgAccFollowNode1" presStyleIdx="2" presStyleCnt="3">
        <dgm:presLayoutVars>
          <dgm:bulletEnabled val="1"/>
        </dgm:presLayoutVars>
      </dgm:prSet>
      <dgm:spPr/>
    </dgm:pt>
    <dgm:pt modelId="{FE2BA304-1BDE-4C98-B4C8-C354965D1D45}" type="pres">
      <dgm:prSet presAssocID="{C4B048D2-E463-4E3F-92C5-1C712AC4E1CF}" presName="FourNodes_1_text" presStyleLbl="node1" presStyleIdx="3" presStyleCnt="4">
        <dgm:presLayoutVars>
          <dgm:bulletEnabled val="1"/>
        </dgm:presLayoutVars>
      </dgm:prSet>
      <dgm:spPr/>
    </dgm:pt>
    <dgm:pt modelId="{3ACEE93C-2AF0-4ECA-B726-DC504DA25B8C}" type="pres">
      <dgm:prSet presAssocID="{C4B048D2-E463-4E3F-92C5-1C712AC4E1CF}" presName="FourNodes_2_text" presStyleLbl="node1" presStyleIdx="3" presStyleCnt="4">
        <dgm:presLayoutVars>
          <dgm:bulletEnabled val="1"/>
        </dgm:presLayoutVars>
      </dgm:prSet>
      <dgm:spPr/>
    </dgm:pt>
    <dgm:pt modelId="{448FD375-FDD0-49FF-99AD-E057CDD7BED4}" type="pres">
      <dgm:prSet presAssocID="{C4B048D2-E463-4E3F-92C5-1C712AC4E1CF}" presName="FourNodes_3_text" presStyleLbl="node1" presStyleIdx="3" presStyleCnt="4">
        <dgm:presLayoutVars>
          <dgm:bulletEnabled val="1"/>
        </dgm:presLayoutVars>
      </dgm:prSet>
      <dgm:spPr/>
    </dgm:pt>
    <dgm:pt modelId="{E52191D8-A83F-45D9-818D-E6D1A3E0C3A0}" type="pres">
      <dgm:prSet presAssocID="{C4B048D2-E463-4E3F-92C5-1C712AC4E1CF}" presName="FourNodes_4_text" presStyleLbl="node1" presStyleIdx="3" presStyleCnt="4">
        <dgm:presLayoutVars>
          <dgm:bulletEnabled val="1"/>
        </dgm:presLayoutVars>
      </dgm:prSet>
      <dgm:spPr/>
    </dgm:pt>
  </dgm:ptLst>
  <dgm:cxnLst>
    <dgm:cxn modelId="{79856F02-A9A5-4364-91B6-804D5F2FD7C1}" type="presOf" srcId="{B33D195A-EC05-45C1-BDF4-4C164DCA8CA2}" destId="{CFE12F64-5CF6-4A37-A7DD-700DCAC51ECF}" srcOrd="0" destOrd="0" presId="urn:microsoft.com/office/officeart/2005/8/layout/vProcess5"/>
    <dgm:cxn modelId="{F294950A-E100-49CF-A094-453B1EC36F3C}" type="presOf" srcId="{549C537F-FA46-4BA4-AC53-B2CE1A8C9CC5}" destId="{16C63B66-F0FC-4665-A83E-D385D7CDA1A4}" srcOrd="0" destOrd="0" presId="urn:microsoft.com/office/officeart/2005/8/layout/vProcess5"/>
    <dgm:cxn modelId="{F1975619-C6EB-4F07-8D2F-1472BCDC7575}" type="presOf" srcId="{5C5A9D4E-3177-4E5F-8C0B-6A3760F7FDC7}" destId="{359BBB9B-DBB2-40BB-86E0-1B2505BF37F7}" srcOrd="0" destOrd="0" presId="urn:microsoft.com/office/officeart/2005/8/layout/vProcess5"/>
    <dgm:cxn modelId="{83A0973C-C4F0-4EAC-859D-3E11E3269E51}" srcId="{C4B048D2-E463-4E3F-92C5-1C712AC4E1CF}" destId="{F48C6C11-B8AA-445C-9267-CF9A0DEBE1FF}" srcOrd="1" destOrd="0" parTransId="{04867927-D003-4697-83B8-396E1D27D6A7}" sibTransId="{7912D7DE-BC02-4D53-B7AA-5F40A58AEE1D}"/>
    <dgm:cxn modelId="{9258D762-E09C-440E-A1BB-72F9632C6675}" type="presOf" srcId="{50F2A15B-FAD4-47AC-839C-2BA9594FBBAE}" destId="{FE2BA304-1BDE-4C98-B4C8-C354965D1D45}" srcOrd="1" destOrd="0" presId="urn:microsoft.com/office/officeart/2005/8/layout/vProcess5"/>
    <dgm:cxn modelId="{AA449744-F5C0-4DC5-8950-C53415394B3E}" srcId="{C4B048D2-E463-4E3F-92C5-1C712AC4E1CF}" destId="{50F2A15B-FAD4-47AC-839C-2BA9594FBBAE}" srcOrd="0" destOrd="0" parTransId="{410F3435-1423-48DC-99FA-A04111CD0156}" sibTransId="{549C537F-FA46-4BA4-AC53-B2CE1A8C9CC5}"/>
    <dgm:cxn modelId="{34B15E48-91F5-464E-BD96-B823DF8B475B}" srcId="{C4B048D2-E463-4E3F-92C5-1C712AC4E1CF}" destId="{D70D86E0-0D2A-4B6B-AE05-81E9FA72A0F0}" srcOrd="2" destOrd="0" parTransId="{30D8F8AB-6879-4003-8FAB-1B833AA504CE}" sibTransId="{B33D195A-EC05-45C1-BDF4-4C164DCA8CA2}"/>
    <dgm:cxn modelId="{54973249-9195-4075-89F0-62DEFD18F4BD}" type="presOf" srcId="{7912D7DE-BC02-4D53-B7AA-5F40A58AEE1D}" destId="{041E1C31-3BC8-4551-A8F8-37E9B1EB5FE1}" srcOrd="0" destOrd="0" presId="urn:microsoft.com/office/officeart/2005/8/layout/vProcess5"/>
    <dgm:cxn modelId="{93C6854E-1CE2-4507-8D4D-47BAC9D4811D}" type="presOf" srcId="{50F2A15B-FAD4-47AC-839C-2BA9594FBBAE}" destId="{0E7C465A-9771-4402-BCD2-B8EC10C73C69}" srcOrd="0" destOrd="0" presId="urn:microsoft.com/office/officeart/2005/8/layout/vProcess5"/>
    <dgm:cxn modelId="{5952E555-EA7C-467B-A888-955C42BB9B62}" type="presOf" srcId="{D70D86E0-0D2A-4B6B-AE05-81E9FA72A0F0}" destId="{08BCE8BB-D13B-491C-BBF3-BD71325EE819}" srcOrd="0" destOrd="0" presId="urn:microsoft.com/office/officeart/2005/8/layout/vProcess5"/>
    <dgm:cxn modelId="{FC861D8B-D1A2-40B5-A18C-45AFAB439840}" type="presOf" srcId="{D70D86E0-0D2A-4B6B-AE05-81E9FA72A0F0}" destId="{448FD375-FDD0-49FF-99AD-E057CDD7BED4}" srcOrd="1" destOrd="0" presId="urn:microsoft.com/office/officeart/2005/8/layout/vProcess5"/>
    <dgm:cxn modelId="{D02D249A-F748-4EE7-A21F-A9F9837AAF3D}" type="presOf" srcId="{C4B048D2-E463-4E3F-92C5-1C712AC4E1CF}" destId="{7ECD5CB8-47AE-4A51-8986-5A8DCF95FF33}" srcOrd="0" destOrd="0" presId="urn:microsoft.com/office/officeart/2005/8/layout/vProcess5"/>
    <dgm:cxn modelId="{4E76B7BF-F0C6-4845-9A76-F2EF1BD394CA}" type="presOf" srcId="{F48C6C11-B8AA-445C-9267-CF9A0DEBE1FF}" destId="{3ACEE93C-2AF0-4ECA-B726-DC504DA25B8C}" srcOrd="1" destOrd="0" presId="urn:microsoft.com/office/officeart/2005/8/layout/vProcess5"/>
    <dgm:cxn modelId="{DC3A1AC6-1619-4583-A1CF-B175B2013C91}" type="presOf" srcId="{F48C6C11-B8AA-445C-9267-CF9A0DEBE1FF}" destId="{61F028A9-B1B5-481F-B2A0-3E594A81B161}" srcOrd="0" destOrd="0" presId="urn:microsoft.com/office/officeart/2005/8/layout/vProcess5"/>
    <dgm:cxn modelId="{57A3EFDE-263A-42D3-A8D1-FF4AEB98A7E3}" srcId="{C4B048D2-E463-4E3F-92C5-1C712AC4E1CF}" destId="{5C5A9D4E-3177-4E5F-8C0B-6A3760F7FDC7}" srcOrd="3" destOrd="0" parTransId="{C2E42694-75C2-43F6-8736-81F2823BCAA4}" sibTransId="{EFE9A3BA-7CFD-4857-A87A-1F03CAADD4D9}"/>
    <dgm:cxn modelId="{011E2BDF-C517-4A54-BE23-0758AB3F3E9D}" type="presOf" srcId="{5C5A9D4E-3177-4E5F-8C0B-6A3760F7FDC7}" destId="{E52191D8-A83F-45D9-818D-E6D1A3E0C3A0}" srcOrd="1" destOrd="0" presId="urn:microsoft.com/office/officeart/2005/8/layout/vProcess5"/>
    <dgm:cxn modelId="{52B08FE4-3FAF-4FF7-833E-A1CCAB975E8C}" type="presParOf" srcId="{7ECD5CB8-47AE-4A51-8986-5A8DCF95FF33}" destId="{0F7BA8DA-1C5B-4F50-957A-FD9C36290288}" srcOrd="0" destOrd="0" presId="urn:microsoft.com/office/officeart/2005/8/layout/vProcess5"/>
    <dgm:cxn modelId="{D86E5195-9777-416E-A28E-975D0B683A18}" type="presParOf" srcId="{7ECD5CB8-47AE-4A51-8986-5A8DCF95FF33}" destId="{0E7C465A-9771-4402-BCD2-B8EC10C73C69}" srcOrd="1" destOrd="0" presId="urn:microsoft.com/office/officeart/2005/8/layout/vProcess5"/>
    <dgm:cxn modelId="{8A797A04-6F1E-47E2-BD60-7B71A0988025}" type="presParOf" srcId="{7ECD5CB8-47AE-4A51-8986-5A8DCF95FF33}" destId="{61F028A9-B1B5-481F-B2A0-3E594A81B161}" srcOrd="2" destOrd="0" presId="urn:microsoft.com/office/officeart/2005/8/layout/vProcess5"/>
    <dgm:cxn modelId="{A9885B2C-0E96-4895-9A51-E89F5693A436}" type="presParOf" srcId="{7ECD5CB8-47AE-4A51-8986-5A8DCF95FF33}" destId="{08BCE8BB-D13B-491C-BBF3-BD71325EE819}" srcOrd="3" destOrd="0" presId="urn:microsoft.com/office/officeart/2005/8/layout/vProcess5"/>
    <dgm:cxn modelId="{6369C4A8-1D59-4DBA-B7EE-C20BD8952D07}" type="presParOf" srcId="{7ECD5CB8-47AE-4A51-8986-5A8DCF95FF33}" destId="{359BBB9B-DBB2-40BB-86E0-1B2505BF37F7}" srcOrd="4" destOrd="0" presId="urn:microsoft.com/office/officeart/2005/8/layout/vProcess5"/>
    <dgm:cxn modelId="{DB874785-E1A6-419A-99AE-92A0D449CF9C}" type="presParOf" srcId="{7ECD5CB8-47AE-4A51-8986-5A8DCF95FF33}" destId="{16C63B66-F0FC-4665-A83E-D385D7CDA1A4}" srcOrd="5" destOrd="0" presId="urn:microsoft.com/office/officeart/2005/8/layout/vProcess5"/>
    <dgm:cxn modelId="{80E13640-68DB-4A60-8F42-0C92576EA3FE}" type="presParOf" srcId="{7ECD5CB8-47AE-4A51-8986-5A8DCF95FF33}" destId="{041E1C31-3BC8-4551-A8F8-37E9B1EB5FE1}" srcOrd="6" destOrd="0" presId="urn:microsoft.com/office/officeart/2005/8/layout/vProcess5"/>
    <dgm:cxn modelId="{279637C1-3701-499D-8732-390A67A4F6B1}" type="presParOf" srcId="{7ECD5CB8-47AE-4A51-8986-5A8DCF95FF33}" destId="{CFE12F64-5CF6-4A37-A7DD-700DCAC51ECF}" srcOrd="7" destOrd="0" presId="urn:microsoft.com/office/officeart/2005/8/layout/vProcess5"/>
    <dgm:cxn modelId="{BFDBB369-4D19-4CA6-919C-A12B86A5725F}" type="presParOf" srcId="{7ECD5CB8-47AE-4A51-8986-5A8DCF95FF33}" destId="{FE2BA304-1BDE-4C98-B4C8-C354965D1D45}" srcOrd="8" destOrd="0" presId="urn:microsoft.com/office/officeart/2005/8/layout/vProcess5"/>
    <dgm:cxn modelId="{C10A209D-901A-4294-83F7-0CD92B73DD69}" type="presParOf" srcId="{7ECD5CB8-47AE-4A51-8986-5A8DCF95FF33}" destId="{3ACEE93C-2AF0-4ECA-B726-DC504DA25B8C}" srcOrd="9" destOrd="0" presId="urn:microsoft.com/office/officeart/2005/8/layout/vProcess5"/>
    <dgm:cxn modelId="{7A1C2C82-A3FC-4221-BCA0-5C14362A2C9F}" type="presParOf" srcId="{7ECD5CB8-47AE-4A51-8986-5A8DCF95FF33}" destId="{448FD375-FDD0-49FF-99AD-E057CDD7BED4}" srcOrd="10" destOrd="0" presId="urn:microsoft.com/office/officeart/2005/8/layout/vProcess5"/>
    <dgm:cxn modelId="{7F3BAD7A-46FE-4DBD-9F8B-C48C2048BBF2}" type="presParOf" srcId="{7ECD5CB8-47AE-4A51-8986-5A8DCF95FF33}" destId="{E52191D8-A83F-45D9-818D-E6D1A3E0C3A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F66EC3-BA1E-4260-82AE-D33B13A7F1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F4DA2D-C3AE-4E36-8F44-B9D706270DA3}">
      <dgm:prSet/>
      <dgm:spPr/>
      <dgm:t>
        <a:bodyPr/>
        <a:lstStyle/>
        <a:p>
          <a:r>
            <a:rPr lang="en-US"/>
            <a:t>The ROC curve depicts model's performance. </a:t>
          </a:r>
        </a:p>
      </dgm:t>
    </dgm:pt>
    <dgm:pt modelId="{BA492917-8D5D-4A52-92CC-BE4DF3FC4339}" type="parTrans" cxnId="{04AF919D-281E-4782-AD79-2D6389B90233}">
      <dgm:prSet/>
      <dgm:spPr/>
      <dgm:t>
        <a:bodyPr/>
        <a:lstStyle/>
        <a:p>
          <a:endParaRPr lang="en-US"/>
        </a:p>
      </dgm:t>
    </dgm:pt>
    <dgm:pt modelId="{990D4211-0283-4FFB-A3BF-278E8B49802C}" type="sibTrans" cxnId="{04AF919D-281E-4782-AD79-2D6389B90233}">
      <dgm:prSet/>
      <dgm:spPr/>
      <dgm:t>
        <a:bodyPr/>
        <a:lstStyle/>
        <a:p>
          <a:endParaRPr lang="en-US"/>
        </a:p>
      </dgm:t>
    </dgm:pt>
    <dgm:pt modelId="{39A2FC76-5ACD-4526-9D01-6CBD7D848823}">
      <dgm:prSet/>
      <dgm:spPr/>
      <dgm:t>
        <a:bodyPr/>
        <a:lstStyle/>
        <a:p>
          <a:r>
            <a:rPr lang="en-US"/>
            <a:t>It is created by plotting the true positive rate (TPR) against the false positive rate (FPR) at various classification thresholds.</a:t>
          </a:r>
        </a:p>
      </dgm:t>
    </dgm:pt>
    <dgm:pt modelId="{C02B9786-85F3-497B-9BB9-60C2F063C137}" type="parTrans" cxnId="{A3DCD78E-261F-48C2-930C-EA6E03A26F88}">
      <dgm:prSet/>
      <dgm:spPr/>
      <dgm:t>
        <a:bodyPr/>
        <a:lstStyle/>
        <a:p>
          <a:endParaRPr lang="en-US"/>
        </a:p>
      </dgm:t>
    </dgm:pt>
    <dgm:pt modelId="{3B5780B3-5DCD-4524-A2D8-C4BDC7AF43BF}" type="sibTrans" cxnId="{A3DCD78E-261F-48C2-930C-EA6E03A26F88}">
      <dgm:prSet/>
      <dgm:spPr/>
      <dgm:t>
        <a:bodyPr/>
        <a:lstStyle/>
        <a:p>
          <a:endParaRPr lang="en-US"/>
        </a:p>
      </dgm:t>
    </dgm:pt>
    <dgm:pt modelId="{CDE22C89-98E9-43B6-B7A1-43C6F56359FA}">
      <dgm:prSet/>
      <dgm:spPr/>
      <dgm:t>
        <a:bodyPr/>
        <a:lstStyle/>
        <a:p>
          <a:r>
            <a:rPr lang="en-US"/>
            <a:t>The AUC = Area under the ROC curve. Scalar value that summarizes the model's performance. </a:t>
          </a:r>
        </a:p>
      </dgm:t>
    </dgm:pt>
    <dgm:pt modelId="{32D3C346-1AE3-4D7F-8A00-D80C110C0F28}" type="parTrans" cxnId="{4BE47F1B-1AB3-4508-8317-31D220172D89}">
      <dgm:prSet/>
      <dgm:spPr/>
      <dgm:t>
        <a:bodyPr/>
        <a:lstStyle/>
        <a:p>
          <a:endParaRPr lang="en-US"/>
        </a:p>
      </dgm:t>
    </dgm:pt>
    <dgm:pt modelId="{917FA15A-6FD6-43F0-912F-2ECA6E8DF5CE}" type="sibTrans" cxnId="{4BE47F1B-1AB3-4508-8317-31D220172D89}">
      <dgm:prSet/>
      <dgm:spPr/>
      <dgm:t>
        <a:bodyPr/>
        <a:lstStyle/>
        <a:p>
          <a:endParaRPr lang="en-US"/>
        </a:p>
      </dgm:t>
    </dgm:pt>
    <dgm:pt modelId="{7DF1C181-AA42-482B-81DD-F2F48882FAFF}">
      <dgm:prSet/>
      <dgm:spPr/>
      <dgm:t>
        <a:bodyPr/>
        <a:lstStyle/>
        <a:p>
          <a:r>
            <a:rPr lang="en-US"/>
            <a:t>The AUC ranges from 0 to 1, where a value= 0.5 suggests the model performs no better than random guessing, and a value = 1 indicates a perfect classifier.</a:t>
          </a:r>
        </a:p>
      </dgm:t>
    </dgm:pt>
    <dgm:pt modelId="{B4A0ECD4-DA97-43B3-ACD7-1B166199845C}" type="parTrans" cxnId="{0F35B887-9C23-4EF0-849D-F1DBF416BC17}">
      <dgm:prSet/>
      <dgm:spPr/>
      <dgm:t>
        <a:bodyPr/>
        <a:lstStyle/>
        <a:p>
          <a:endParaRPr lang="en-US"/>
        </a:p>
      </dgm:t>
    </dgm:pt>
    <dgm:pt modelId="{03F3F13F-6C65-419A-B7E0-254374160EC7}" type="sibTrans" cxnId="{0F35B887-9C23-4EF0-849D-F1DBF416BC17}">
      <dgm:prSet/>
      <dgm:spPr/>
      <dgm:t>
        <a:bodyPr/>
        <a:lstStyle/>
        <a:p>
          <a:endParaRPr lang="en-US"/>
        </a:p>
      </dgm:t>
    </dgm:pt>
    <dgm:pt modelId="{688FE627-B566-4813-B3DA-BEF226F7C158}" type="pres">
      <dgm:prSet presAssocID="{B7F66EC3-BA1E-4260-82AE-D33B13A7F11C}" presName="linear" presStyleCnt="0">
        <dgm:presLayoutVars>
          <dgm:animLvl val="lvl"/>
          <dgm:resizeHandles val="exact"/>
        </dgm:presLayoutVars>
      </dgm:prSet>
      <dgm:spPr/>
    </dgm:pt>
    <dgm:pt modelId="{A5E2D8D2-7478-4E8A-97A3-FFEB56B0CDBC}" type="pres">
      <dgm:prSet presAssocID="{A7F4DA2D-C3AE-4E36-8F44-B9D706270DA3}" presName="parentText" presStyleLbl="node1" presStyleIdx="0" presStyleCnt="4">
        <dgm:presLayoutVars>
          <dgm:chMax val="0"/>
          <dgm:bulletEnabled val="1"/>
        </dgm:presLayoutVars>
      </dgm:prSet>
      <dgm:spPr/>
    </dgm:pt>
    <dgm:pt modelId="{0B2C2385-1A27-4239-BA1F-DFD52C3B5DA2}" type="pres">
      <dgm:prSet presAssocID="{990D4211-0283-4FFB-A3BF-278E8B49802C}" presName="spacer" presStyleCnt="0"/>
      <dgm:spPr/>
    </dgm:pt>
    <dgm:pt modelId="{40F3102D-28DE-435F-9A16-3722E9551B13}" type="pres">
      <dgm:prSet presAssocID="{39A2FC76-5ACD-4526-9D01-6CBD7D848823}" presName="parentText" presStyleLbl="node1" presStyleIdx="1" presStyleCnt="4">
        <dgm:presLayoutVars>
          <dgm:chMax val="0"/>
          <dgm:bulletEnabled val="1"/>
        </dgm:presLayoutVars>
      </dgm:prSet>
      <dgm:spPr/>
    </dgm:pt>
    <dgm:pt modelId="{261BB025-82D6-4AD0-93AE-D7DA53176CB6}" type="pres">
      <dgm:prSet presAssocID="{3B5780B3-5DCD-4524-A2D8-C4BDC7AF43BF}" presName="spacer" presStyleCnt="0"/>
      <dgm:spPr/>
    </dgm:pt>
    <dgm:pt modelId="{081955BF-D37A-4255-BE4B-5B55C17950B3}" type="pres">
      <dgm:prSet presAssocID="{CDE22C89-98E9-43B6-B7A1-43C6F56359FA}" presName="parentText" presStyleLbl="node1" presStyleIdx="2" presStyleCnt="4">
        <dgm:presLayoutVars>
          <dgm:chMax val="0"/>
          <dgm:bulletEnabled val="1"/>
        </dgm:presLayoutVars>
      </dgm:prSet>
      <dgm:spPr/>
    </dgm:pt>
    <dgm:pt modelId="{B5FE32A8-180A-40D4-B80E-723C3E94FC1C}" type="pres">
      <dgm:prSet presAssocID="{917FA15A-6FD6-43F0-912F-2ECA6E8DF5CE}" presName="spacer" presStyleCnt="0"/>
      <dgm:spPr/>
    </dgm:pt>
    <dgm:pt modelId="{778CCCA4-830F-447E-A6E3-A0509EE88247}" type="pres">
      <dgm:prSet presAssocID="{7DF1C181-AA42-482B-81DD-F2F48882FAFF}" presName="parentText" presStyleLbl="node1" presStyleIdx="3" presStyleCnt="4">
        <dgm:presLayoutVars>
          <dgm:chMax val="0"/>
          <dgm:bulletEnabled val="1"/>
        </dgm:presLayoutVars>
      </dgm:prSet>
      <dgm:spPr/>
    </dgm:pt>
  </dgm:ptLst>
  <dgm:cxnLst>
    <dgm:cxn modelId="{4C25300F-039E-4211-9517-69F9D63041AC}" type="presOf" srcId="{39A2FC76-5ACD-4526-9D01-6CBD7D848823}" destId="{40F3102D-28DE-435F-9A16-3722E9551B13}" srcOrd="0" destOrd="0" presId="urn:microsoft.com/office/officeart/2005/8/layout/vList2"/>
    <dgm:cxn modelId="{4BE47F1B-1AB3-4508-8317-31D220172D89}" srcId="{B7F66EC3-BA1E-4260-82AE-D33B13A7F11C}" destId="{CDE22C89-98E9-43B6-B7A1-43C6F56359FA}" srcOrd="2" destOrd="0" parTransId="{32D3C346-1AE3-4D7F-8A00-D80C110C0F28}" sibTransId="{917FA15A-6FD6-43F0-912F-2ECA6E8DF5CE}"/>
    <dgm:cxn modelId="{E6F4EE1D-AC58-4D65-980E-537E15637524}" type="presOf" srcId="{7DF1C181-AA42-482B-81DD-F2F48882FAFF}" destId="{778CCCA4-830F-447E-A6E3-A0509EE88247}" srcOrd="0" destOrd="0" presId="urn:microsoft.com/office/officeart/2005/8/layout/vList2"/>
    <dgm:cxn modelId="{4A7E0F6B-90E6-4910-ACC9-4A15C009601D}" type="presOf" srcId="{B7F66EC3-BA1E-4260-82AE-D33B13A7F11C}" destId="{688FE627-B566-4813-B3DA-BEF226F7C158}" srcOrd="0" destOrd="0" presId="urn:microsoft.com/office/officeart/2005/8/layout/vList2"/>
    <dgm:cxn modelId="{0F35B887-9C23-4EF0-849D-F1DBF416BC17}" srcId="{B7F66EC3-BA1E-4260-82AE-D33B13A7F11C}" destId="{7DF1C181-AA42-482B-81DD-F2F48882FAFF}" srcOrd="3" destOrd="0" parTransId="{B4A0ECD4-DA97-43B3-ACD7-1B166199845C}" sibTransId="{03F3F13F-6C65-419A-B7E0-254374160EC7}"/>
    <dgm:cxn modelId="{A3DCD78E-261F-48C2-930C-EA6E03A26F88}" srcId="{B7F66EC3-BA1E-4260-82AE-D33B13A7F11C}" destId="{39A2FC76-5ACD-4526-9D01-6CBD7D848823}" srcOrd="1" destOrd="0" parTransId="{C02B9786-85F3-497B-9BB9-60C2F063C137}" sibTransId="{3B5780B3-5DCD-4524-A2D8-C4BDC7AF43BF}"/>
    <dgm:cxn modelId="{04AF919D-281E-4782-AD79-2D6389B90233}" srcId="{B7F66EC3-BA1E-4260-82AE-D33B13A7F11C}" destId="{A7F4DA2D-C3AE-4E36-8F44-B9D706270DA3}" srcOrd="0" destOrd="0" parTransId="{BA492917-8D5D-4A52-92CC-BE4DF3FC4339}" sibTransId="{990D4211-0283-4FFB-A3BF-278E8B49802C}"/>
    <dgm:cxn modelId="{7D5F5CCE-F72A-4F60-8B9B-F02D4AD08F4D}" type="presOf" srcId="{A7F4DA2D-C3AE-4E36-8F44-B9D706270DA3}" destId="{A5E2D8D2-7478-4E8A-97A3-FFEB56B0CDBC}" srcOrd="0" destOrd="0" presId="urn:microsoft.com/office/officeart/2005/8/layout/vList2"/>
    <dgm:cxn modelId="{8BB080E2-93BF-42D0-8F20-678DE102B019}" type="presOf" srcId="{CDE22C89-98E9-43B6-B7A1-43C6F56359FA}" destId="{081955BF-D37A-4255-BE4B-5B55C17950B3}" srcOrd="0" destOrd="0" presId="urn:microsoft.com/office/officeart/2005/8/layout/vList2"/>
    <dgm:cxn modelId="{95DF99B6-5F6D-45E5-91B6-FC3E7695537E}" type="presParOf" srcId="{688FE627-B566-4813-B3DA-BEF226F7C158}" destId="{A5E2D8D2-7478-4E8A-97A3-FFEB56B0CDBC}" srcOrd="0" destOrd="0" presId="urn:microsoft.com/office/officeart/2005/8/layout/vList2"/>
    <dgm:cxn modelId="{30EF4089-CA00-48C5-9916-0A88A883ACC9}" type="presParOf" srcId="{688FE627-B566-4813-B3DA-BEF226F7C158}" destId="{0B2C2385-1A27-4239-BA1F-DFD52C3B5DA2}" srcOrd="1" destOrd="0" presId="urn:microsoft.com/office/officeart/2005/8/layout/vList2"/>
    <dgm:cxn modelId="{FCF21D3A-2B78-4780-8A81-6D62E919E81D}" type="presParOf" srcId="{688FE627-B566-4813-B3DA-BEF226F7C158}" destId="{40F3102D-28DE-435F-9A16-3722E9551B13}" srcOrd="2" destOrd="0" presId="urn:microsoft.com/office/officeart/2005/8/layout/vList2"/>
    <dgm:cxn modelId="{D5A7BAA2-3688-4B76-811A-5CDAAD66BFBC}" type="presParOf" srcId="{688FE627-B566-4813-B3DA-BEF226F7C158}" destId="{261BB025-82D6-4AD0-93AE-D7DA53176CB6}" srcOrd="3" destOrd="0" presId="urn:microsoft.com/office/officeart/2005/8/layout/vList2"/>
    <dgm:cxn modelId="{2939DE40-BA23-45EF-8D43-7973E38095E5}" type="presParOf" srcId="{688FE627-B566-4813-B3DA-BEF226F7C158}" destId="{081955BF-D37A-4255-BE4B-5B55C17950B3}" srcOrd="4" destOrd="0" presId="urn:microsoft.com/office/officeart/2005/8/layout/vList2"/>
    <dgm:cxn modelId="{DFC3F1A6-5AB0-450F-93E1-D293DC737C00}" type="presParOf" srcId="{688FE627-B566-4813-B3DA-BEF226F7C158}" destId="{B5FE32A8-180A-40D4-B80E-723C3E94FC1C}" srcOrd="5" destOrd="0" presId="urn:microsoft.com/office/officeart/2005/8/layout/vList2"/>
    <dgm:cxn modelId="{C25360D0-6E9A-47B3-BB05-B9F15510EC72}" type="presParOf" srcId="{688FE627-B566-4813-B3DA-BEF226F7C158}" destId="{778CCCA4-830F-447E-A6E3-A0509EE8824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01789-628F-4E41-A16A-C51387D01A97}">
      <dsp:nvSpPr>
        <dsp:cNvPr id="0" name=""/>
        <dsp:cNvSpPr/>
      </dsp:nvSpPr>
      <dsp:spPr>
        <a:xfrm>
          <a:off x="0" y="988600"/>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t>Factors Affecting Attrition</a:t>
          </a:r>
        </a:p>
      </dsp:txBody>
      <dsp:txXfrm>
        <a:off x="0" y="988600"/>
        <a:ext cx="3286125" cy="1971675"/>
      </dsp:txXfrm>
    </dsp:sp>
    <dsp:sp modelId="{7FDE1C9B-F809-4B73-949B-C22F362F9833}">
      <dsp:nvSpPr>
        <dsp:cNvPr id="0" name=""/>
        <dsp:cNvSpPr/>
      </dsp:nvSpPr>
      <dsp:spPr>
        <a:xfrm>
          <a:off x="3614737" y="988600"/>
          <a:ext cx="3286125" cy="197167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t>Machine Learning model to Predict Attrition Rate </a:t>
          </a:r>
        </a:p>
      </dsp:txBody>
      <dsp:txXfrm>
        <a:off x="3614737" y="988600"/>
        <a:ext cx="3286125" cy="1971675"/>
      </dsp:txXfrm>
    </dsp:sp>
    <dsp:sp modelId="{6DAAFE01-81D0-4589-89B1-504CA508096E}">
      <dsp:nvSpPr>
        <dsp:cNvPr id="0" name=""/>
        <dsp:cNvSpPr/>
      </dsp:nvSpPr>
      <dsp:spPr>
        <a:xfrm>
          <a:off x="7229475" y="988600"/>
          <a:ext cx="3286125" cy="197167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t>ML model to Predict monthly income </a:t>
          </a:r>
        </a:p>
      </dsp:txBody>
      <dsp:txXfrm>
        <a:off x="7229475" y="988600"/>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E55D1-7353-47CB-BD42-7CE390285B38}">
      <dsp:nvSpPr>
        <dsp:cNvPr id="0" name=""/>
        <dsp:cNvSpPr/>
      </dsp:nvSpPr>
      <dsp:spPr>
        <a:xfrm>
          <a:off x="2073500" y="637232"/>
          <a:ext cx="5372911" cy="5372911"/>
        </a:xfrm>
        <a:prstGeom prst="pie">
          <a:avLst>
            <a:gd name="adj1" fmla="val 16200000"/>
            <a:gd name="adj2" fmla="val 2052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Avg. Monthly Income </a:t>
          </a:r>
          <a:endParaRPr lang="en-IN" sz="2800" kern="1200" dirty="0"/>
        </a:p>
      </dsp:txBody>
      <dsp:txXfrm>
        <a:off x="4827756" y="1439970"/>
        <a:ext cx="1822952" cy="1247282"/>
      </dsp:txXfrm>
    </dsp:sp>
    <dsp:sp modelId="{5B97CD26-93EA-4018-A4AF-D0DA32C6DC84}">
      <dsp:nvSpPr>
        <dsp:cNvPr id="0" name=""/>
        <dsp:cNvSpPr/>
      </dsp:nvSpPr>
      <dsp:spPr>
        <a:xfrm>
          <a:off x="2088920" y="641231"/>
          <a:ext cx="5372911" cy="5372911"/>
        </a:xfrm>
        <a:prstGeom prst="pie">
          <a:avLst>
            <a:gd name="adj1" fmla="val 20520000"/>
            <a:gd name="adj2" fmla="val 324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Years with company </a:t>
          </a:r>
          <a:endParaRPr lang="en-IN" sz="2800" kern="1200" dirty="0"/>
        </a:p>
      </dsp:txBody>
      <dsp:txXfrm>
        <a:off x="5600501" y="3071834"/>
        <a:ext cx="1599080" cy="1349624"/>
      </dsp:txXfrm>
    </dsp:sp>
    <dsp:sp modelId="{EC6BE0A1-EB98-4FDB-A42A-A440E11ABBA3}">
      <dsp:nvSpPr>
        <dsp:cNvPr id="0" name=""/>
        <dsp:cNvSpPr/>
      </dsp:nvSpPr>
      <dsp:spPr>
        <a:xfrm>
          <a:off x="2088920" y="641231"/>
          <a:ext cx="5372911" cy="5372911"/>
        </a:xfrm>
        <a:prstGeom prst="pie">
          <a:avLst>
            <a:gd name="adj1" fmla="val 3240000"/>
            <a:gd name="adj2" fmla="val 756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Marital Status</a:t>
          </a:r>
          <a:endParaRPr lang="en-IN" sz="2800" kern="1200" dirty="0"/>
        </a:p>
      </dsp:txBody>
      <dsp:txXfrm>
        <a:off x="3815927" y="4670914"/>
        <a:ext cx="1918896" cy="1151338"/>
      </dsp:txXfrm>
    </dsp:sp>
    <dsp:sp modelId="{8658C71C-016D-4EFB-9972-4D3DF812E11A}">
      <dsp:nvSpPr>
        <dsp:cNvPr id="0" name=""/>
        <dsp:cNvSpPr/>
      </dsp:nvSpPr>
      <dsp:spPr>
        <a:xfrm>
          <a:off x="2088920" y="641231"/>
          <a:ext cx="5372911" cy="5372911"/>
        </a:xfrm>
        <a:prstGeom prst="pie">
          <a:avLst>
            <a:gd name="adj1" fmla="val 7560000"/>
            <a:gd name="adj2" fmla="val 1188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Distance  from Home</a:t>
          </a:r>
          <a:endParaRPr lang="en-IN" sz="2800" kern="1200" dirty="0"/>
        </a:p>
      </dsp:txBody>
      <dsp:txXfrm>
        <a:off x="2344773" y="3071834"/>
        <a:ext cx="1599080" cy="1349624"/>
      </dsp:txXfrm>
    </dsp:sp>
    <dsp:sp modelId="{1BF0C002-BDFF-48C6-BE89-DE642B4BD55A}">
      <dsp:nvSpPr>
        <dsp:cNvPr id="0" name=""/>
        <dsp:cNvSpPr/>
      </dsp:nvSpPr>
      <dsp:spPr>
        <a:xfrm>
          <a:off x="2088920" y="641231"/>
          <a:ext cx="5372911" cy="5372911"/>
        </a:xfrm>
        <a:prstGeom prst="pie">
          <a:avLst>
            <a:gd name="adj1" fmla="val 11880000"/>
            <a:gd name="adj2" fmla="val 162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Years with current manager</a:t>
          </a:r>
        </a:p>
      </dsp:txBody>
      <dsp:txXfrm>
        <a:off x="2872469" y="1459960"/>
        <a:ext cx="1822952" cy="1247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C465A-9771-4402-BCD2-B8EC10C73C69}">
      <dsp:nvSpPr>
        <dsp:cNvPr id="0" name=""/>
        <dsp:cNvSpPr/>
      </dsp:nvSpPr>
      <dsp:spPr>
        <a:xfrm>
          <a:off x="0" y="0"/>
          <a:ext cx="4367173" cy="88570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dirty="0"/>
            <a:t>Data Split 70% train &amp; 30% test.</a:t>
          </a:r>
          <a:endParaRPr lang="en-IN" sz="1600" kern="1200" dirty="0"/>
        </a:p>
      </dsp:txBody>
      <dsp:txXfrm>
        <a:off x="25941" y="25941"/>
        <a:ext cx="3336591" cy="833819"/>
      </dsp:txXfrm>
    </dsp:sp>
    <dsp:sp modelId="{61F028A9-B1B5-481F-B2A0-3E594A81B161}">
      <dsp:nvSpPr>
        <dsp:cNvPr id="0" name=""/>
        <dsp:cNvSpPr/>
      </dsp:nvSpPr>
      <dsp:spPr>
        <a:xfrm>
          <a:off x="365750" y="1046738"/>
          <a:ext cx="4367173" cy="88570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Target : Attrition</a:t>
          </a:r>
        </a:p>
      </dsp:txBody>
      <dsp:txXfrm>
        <a:off x="391691" y="1072679"/>
        <a:ext cx="3373834" cy="833819"/>
      </dsp:txXfrm>
    </dsp:sp>
    <dsp:sp modelId="{08BCE8BB-D13B-491C-BBF3-BD71325EE819}">
      <dsp:nvSpPr>
        <dsp:cNvPr id="0" name=""/>
        <dsp:cNvSpPr/>
      </dsp:nvSpPr>
      <dsp:spPr>
        <a:xfrm>
          <a:off x="726042" y="2093476"/>
          <a:ext cx="4367173" cy="88570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Predictors : Major Variables affecting Attrition</a:t>
          </a:r>
        </a:p>
      </dsp:txBody>
      <dsp:txXfrm>
        <a:off x="751983" y="2119417"/>
        <a:ext cx="3379293" cy="833819"/>
      </dsp:txXfrm>
    </dsp:sp>
    <dsp:sp modelId="{359BBB9B-DBB2-40BB-86E0-1B2505BF37F7}">
      <dsp:nvSpPr>
        <dsp:cNvPr id="0" name=""/>
        <dsp:cNvSpPr/>
      </dsp:nvSpPr>
      <dsp:spPr>
        <a:xfrm>
          <a:off x="1091793" y="3140214"/>
          <a:ext cx="4367173" cy="88570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i="1" kern="1200" dirty="0"/>
            <a:t>model_1 &lt;- </a:t>
          </a:r>
          <a:r>
            <a:rPr lang="en-US" sz="1600" i="1" kern="1200" dirty="0" err="1"/>
            <a:t>glm</a:t>
          </a:r>
          <a:r>
            <a:rPr lang="en-US" sz="1600" i="1" kern="1200" dirty="0"/>
            <a:t>(Attrition~., data=data, family = binomial(link = 'logit'))</a:t>
          </a:r>
          <a:endParaRPr lang="en-IN" sz="1600" kern="1200" dirty="0"/>
        </a:p>
      </dsp:txBody>
      <dsp:txXfrm>
        <a:off x="1117734" y="3166155"/>
        <a:ext cx="3373834" cy="833819"/>
      </dsp:txXfrm>
    </dsp:sp>
    <dsp:sp modelId="{16C63B66-F0FC-4665-A83E-D385D7CDA1A4}">
      <dsp:nvSpPr>
        <dsp:cNvPr id="0" name=""/>
        <dsp:cNvSpPr/>
      </dsp:nvSpPr>
      <dsp:spPr>
        <a:xfrm>
          <a:off x="3791467" y="678366"/>
          <a:ext cx="575705" cy="575705"/>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3921001" y="678366"/>
        <a:ext cx="316637" cy="433218"/>
      </dsp:txXfrm>
    </dsp:sp>
    <dsp:sp modelId="{041E1C31-3BC8-4551-A8F8-37E9B1EB5FE1}">
      <dsp:nvSpPr>
        <dsp:cNvPr id="0" name=""/>
        <dsp:cNvSpPr/>
      </dsp:nvSpPr>
      <dsp:spPr>
        <a:xfrm>
          <a:off x="4157218" y="1725105"/>
          <a:ext cx="575705" cy="575705"/>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4286752" y="1725105"/>
        <a:ext cx="316637" cy="433218"/>
      </dsp:txXfrm>
    </dsp:sp>
    <dsp:sp modelId="{CFE12F64-5CF6-4A37-A7DD-700DCAC51ECF}">
      <dsp:nvSpPr>
        <dsp:cNvPr id="0" name=""/>
        <dsp:cNvSpPr/>
      </dsp:nvSpPr>
      <dsp:spPr>
        <a:xfrm>
          <a:off x="4517510" y="2771843"/>
          <a:ext cx="575705" cy="575705"/>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4647044" y="2771843"/>
        <a:ext cx="316637" cy="4332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2D8D2-7478-4E8A-97A3-FFEB56B0CDBC}">
      <dsp:nvSpPr>
        <dsp:cNvPr id="0" name=""/>
        <dsp:cNvSpPr/>
      </dsp:nvSpPr>
      <dsp:spPr>
        <a:xfrm>
          <a:off x="0" y="3342"/>
          <a:ext cx="4259800" cy="120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ROC curve depicts model's performance. </a:t>
          </a:r>
        </a:p>
      </dsp:txBody>
      <dsp:txXfrm>
        <a:off x="58975" y="62317"/>
        <a:ext cx="4141850" cy="1090153"/>
      </dsp:txXfrm>
    </dsp:sp>
    <dsp:sp modelId="{40F3102D-28DE-435F-9A16-3722E9551B13}">
      <dsp:nvSpPr>
        <dsp:cNvPr id="0" name=""/>
        <dsp:cNvSpPr/>
      </dsp:nvSpPr>
      <dsp:spPr>
        <a:xfrm>
          <a:off x="0" y="1260406"/>
          <a:ext cx="4259800" cy="120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 is created by plotting the true positive rate (TPR) against the false positive rate (FPR) at various classification thresholds.</a:t>
          </a:r>
        </a:p>
      </dsp:txBody>
      <dsp:txXfrm>
        <a:off x="58975" y="1319381"/>
        <a:ext cx="4141850" cy="1090153"/>
      </dsp:txXfrm>
    </dsp:sp>
    <dsp:sp modelId="{081955BF-D37A-4255-BE4B-5B55C17950B3}">
      <dsp:nvSpPr>
        <dsp:cNvPr id="0" name=""/>
        <dsp:cNvSpPr/>
      </dsp:nvSpPr>
      <dsp:spPr>
        <a:xfrm>
          <a:off x="0" y="2517470"/>
          <a:ext cx="4259800" cy="120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AUC = Area under the ROC curve. Scalar value that summarizes the model's performance. </a:t>
          </a:r>
        </a:p>
      </dsp:txBody>
      <dsp:txXfrm>
        <a:off x="58975" y="2576445"/>
        <a:ext cx="4141850" cy="1090153"/>
      </dsp:txXfrm>
    </dsp:sp>
    <dsp:sp modelId="{778CCCA4-830F-447E-A6E3-A0509EE88247}">
      <dsp:nvSpPr>
        <dsp:cNvPr id="0" name=""/>
        <dsp:cNvSpPr/>
      </dsp:nvSpPr>
      <dsp:spPr>
        <a:xfrm>
          <a:off x="0" y="3774533"/>
          <a:ext cx="4259800" cy="120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AUC ranges from 0 to 1, where a value= 0.5 suggests the model performs no better than random guessing, and a value = 1 indicates a perfect classifier.</a:t>
          </a:r>
        </a:p>
      </dsp:txBody>
      <dsp:txXfrm>
        <a:off x="58975" y="3833508"/>
        <a:ext cx="4141850" cy="10901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539FC-E8BB-4A77-BA2D-13D96C8E8DA0}" type="datetimeFigureOut">
              <a:rPr lang="en-IN" smtClean="0"/>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09B9F-4ED7-4741-80B8-7333D1857C7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84F9-12BB-4781-89BB-930334513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FFD69C-73D4-F3F4-3B4E-25A36A53C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8F9131-A869-8FE9-0B38-955A3F3EBDC4}"/>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5" name="Footer Placeholder 4">
            <a:extLst>
              <a:ext uri="{FF2B5EF4-FFF2-40B4-BE49-F238E27FC236}">
                <a16:creationId xmlns:a16="http://schemas.microsoft.com/office/drawing/2014/main" id="{549EFFA5-2381-1DF8-C875-FD6E9C1D8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88332-798E-263B-338C-A2D97ADAAF6C}"/>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394809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7BE3-0F07-0F3F-C173-9B26DAFA53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4FCD2E-A693-3065-CF2F-151DAE0FE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FA34BD-816C-29C2-97B5-DE89E3590D15}"/>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5" name="Footer Placeholder 4">
            <a:extLst>
              <a:ext uri="{FF2B5EF4-FFF2-40B4-BE49-F238E27FC236}">
                <a16:creationId xmlns:a16="http://schemas.microsoft.com/office/drawing/2014/main" id="{7035655E-9CF7-152C-E4C6-DEED1D53D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96C963-BCE9-3CAF-BB2F-2970887D9952}"/>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212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E71B7-5D8A-7521-5CAE-5042EF8C13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F7E57-51BF-75A1-5BF6-5215811562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248B4-EECF-7DD9-262C-F4440FD05DDC}"/>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5" name="Footer Placeholder 4">
            <a:extLst>
              <a:ext uri="{FF2B5EF4-FFF2-40B4-BE49-F238E27FC236}">
                <a16:creationId xmlns:a16="http://schemas.microsoft.com/office/drawing/2014/main" id="{D030E553-2B85-60F7-B84E-14FF5B26B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4C429-9518-C941-C2FD-0B1E0A2436C5}"/>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212439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F51F-82A3-6814-2D5C-65268DEC4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50205-4283-2913-2977-472EAA66B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B05D1-C445-B4A6-55D9-64A28576E967}"/>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5" name="Footer Placeholder 4">
            <a:extLst>
              <a:ext uri="{FF2B5EF4-FFF2-40B4-BE49-F238E27FC236}">
                <a16:creationId xmlns:a16="http://schemas.microsoft.com/office/drawing/2014/main" id="{3C9C5C0F-71DA-4FE8-CFF0-8919FF0C4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EAC071-8B9D-D8E0-4CAB-B41B1E147E76}"/>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114452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6B6B-4D27-D42A-91F4-4C4939EE9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2D7713-B44D-7CF8-1B2F-F1F530727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1F403-DE0F-29CF-DD73-D22BEA21573F}"/>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5" name="Footer Placeholder 4">
            <a:extLst>
              <a:ext uri="{FF2B5EF4-FFF2-40B4-BE49-F238E27FC236}">
                <a16:creationId xmlns:a16="http://schemas.microsoft.com/office/drawing/2014/main" id="{7D0B4773-CE14-25E7-F789-C2C37B6C5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0925F-E9EB-8211-9FB1-0826A81823B4}"/>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326929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BFBB-0A99-5A32-5F2A-4060A34636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D300CF-A69A-4716-6938-4D6664D5CC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8C624A-5D27-A0E3-8D8A-A81D7F25D1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2DC091-408C-5334-86FD-2D92FF7D5667}"/>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6" name="Footer Placeholder 5">
            <a:extLst>
              <a:ext uri="{FF2B5EF4-FFF2-40B4-BE49-F238E27FC236}">
                <a16:creationId xmlns:a16="http://schemas.microsoft.com/office/drawing/2014/main" id="{76A2C8EF-DBD6-E0A5-536D-DDA3707CBF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9E6D6D-B539-139C-050A-199047E97B4B}"/>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69701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041D-6DCA-41D6-94FC-0F4B2B8EB4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FB6F4C-9343-6A0B-ADA6-8865A0E5D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5A8F6F-31F7-C1E0-6401-36B50E561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898F98-B51B-2E76-2F4C-54EB4D238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C49CB-B4CF-ECBB-46DB-C1B3EC1CE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81C1EE-0928-7F3E-A339-81EDFA500746}"/>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8" name="Footer Placeholder 7">
            <a:extLst>
              <a:ext uri="{FF2B5EF4-FFF2-40B4-BE49-F238E27FC236}">
                <a16:creationId xmlns:a16="http://schemas.microsoft.com/office/drawing/2014/main" id="{59DC5910-E514-4438-B77E-53E4131A47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7D2F75-6AF9-A74D-CDE9-B1F793AE402A}"/>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139089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1021-A80A-6200-CEDA-89E759961A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B09828-9749-F8F4-5CEC-18B81FDACFC5}"/>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4" name="Footer Placeholder 3">
            <a:extLst>
              <a:ext uri="{FF2B5EF4-FFF2-40B4-BE49-F238E27FC236}">
                <a16:creationId xmlns:a16="http://schemas.microsoft.com/office/drawing/2014/main" id="{93F743A0-B47F-D42A-BD75-00394274CD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065877-1391-535C-A4C3-2072C6C37888}"/>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214629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D26ED2-B3B2-BBFF-5C8A-6AE8CC3767D1}"/>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3" name="Footer Placeholder 2">
            <a:extLst>
              <a:ext uri="{FF2B5EF4-FFF2-40B4-BE49-F238E27FC236}">
                <a16:creationId xmlns:a16="http://schemas.microsoft.com/office/drawing/2014/main" id="{DCF78123-B998-42D0-000E-5DF8E83FD3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0D4639-F9B0-353A-4A2E-FEBD1C67A1E6}"/>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326253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84AB-EB6E-A1F0-1B2C-2A9A629A8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22A80A-43CB-381C-80FE-4DC514D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1D23E1-BB2C-5687-566F-93FADF707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C14AB-F982-85E2-4BFF-040074CC0986}"/>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6" name="Footer Placeholder 5">
            <a:extLst>
              <a:ext uri="{FF2B5EF4-FFF2-40B4-BE49-F238E27FC236}">
                <a16:creationId xmlns:a16="http://schemas.microsoft.com/office/drawing/2014/main" id="{EC1D2226-9E00-814A-96AB-4A86C1660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590535-9631-60A3-5E5F-0B73F7D84ECD}"/>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71216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5458-7438-0BCE-ADCD-614CB424E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6A987C-728B-E7C6-EE33-65E2F51EC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86155E-2070-663B-3C84-3E8967F4C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394B6-DE84-949B-5E72-FF50663CC2AC}"/>
              </a:ext>
            </a:extLst>
          </p:cNvPr>
          <p:cNvSpPr>
            <a:spLocks noGrp="1"/>
          </p:cNvSpPr>
          <p:nvPr>
            <p:ph type="dt" sz="half" idx="10"/>
          </p:nvPr>
        </p:nvSpPr>
        <p:spPr/>
        <p:txBody>
          <a:bodyPr/>
          <a:lstStyle/>
          <a:p>
            <a:fld id="{6E4F1C55-F175-4E2B-810E-9E60F4AA876F}" type="datetimeFigureOut">
              <a:rPr lang="en-IN" smtClean="0"/>
              <a:t>20-05-2023</a:t>
            </a:fld>
            <a:endParaRPr lang="en-IN"/>
          </a:p>
        </p:txBody>
      </p:sp>
      <p:sp>
        <p:nvSpPr>
          <p:cNvPr id="6" name="Footer Placeholder 5">
            <a:extLst>
              <a:ext uri="{FF2B5EF4-FFF2-40B4-BE49-F238E27FC236}">
                <a16:creationId xmlns:a16="http://schemas.microsoft.com/office/drawing/2014/main" id="{D4DFF3F0-77BF-C806-F10E-E58D4CB70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AE7C6C-2669-FDB4-0B41-8D912A2D798F}"/>
              </a:ext>
            </a:extLst>
          </p:cNvPr>
          <p:cNvSpPr>
            <a:spLocks noGrp="1"/>
          </p:cNvSpPr>
          <p:nvPr>
            <p:ph type="sldNum" sz="quarter" idx="12"/>
          </p:nvPr>
        </p:nvSpPr>
        <p:spPr/>
        <p:txBody>
          <a:bodyPr/>
          <a:lstStyle/>
          <a:p>
            <a:fld id="{DD31D2A8-79B1-43CE-8B45-30020402C634}" type="slidenum">
              <a:rPr lang="en-IN" smtClean="0"/>
              <a:t>‹#›</a:t>
            </a:fld>
            <a:endParaRPr lang="en-IN"/>
          </a:p>
        </p:txBody>
      </p:sp>
    </p:spTree>
    <p:extLst>
      <p:ext uri="{BB962C8B-B14F-4D97-AF65-F5344CB8AC3E}">
        <p14:creationId xmlns:p14="http://schemas.microsoft.com/office/powerpoint/2010/main" val="42432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B4D64-F770-B4DD-9EBD-5AEC1B2A8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9C9C3D-004F-F284-7A7B-C0406EC09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27F3F-6CE6-4A76-F32A-31AF0CF9E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F1C55-F175-4E2B-810E-9E60F4AA876F}" type="datetimeFigureOut">
              <a:rPr lang="en-IN" smtClean="0"/>
              <a:t>20-05-2023</a:t>
            </a:fld>
            <a:endParaRPr lang="en-IN"/>
          </a:p>
        </p:txBody>
      </p:sp>
      <p:sp>
        <p:nvSpPr>
          <p:cNvPr id="5" name="Footer Placeholder 4">
            <a:extLst>
              <a:ext uri="{FF2B5EF4-FFF2-40B4-BE49-F238E27FC236}">
                <a16:creationId xmlns:a16="http://schemas.microsoft.com/office/drawing/2014/main" id="{F332F509-2D4A-1121-A3E5-8D9B2D238C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515417-7306-CD23-FBF1-933B5A3A6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1D2A8-79B1-43CE-8B45-30020402C634}" type="slidenum">
              <a:rPr lang="en-IN" smtClean="0"/>
              <a:t>‹#›</a:t>
            </a:fld>
            <a:endParaRPr lang="en-IN"/>
          </a:p>
        </p:txBody>
      </p:sp>
    </p:spTree>
    <p:extLst>
      <p:ext uri="{BB962C8B-B14F-4D97-AF65-F5344CB8AC3E}">
        <p14:creationId xmlns:p14="http://schemas.microsoft.com/office/powerpoint/2010/main" val="7175521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5" name="Group 103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6" name="Freeform: Shape 103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Isosceles Triangle 104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9273" y="179329"/>
            <a:ext cx="6783414" cy="3644906"/>
          </a:xfrm>
          <a:prstGeom prst="rect">
            <a:avLst/>
          </a:prstGeom>
        </p:spPr>
        <p:txBody>
          <a:bodyPr vert="horz" lIns="91440" tIns="45720" rIns="91440" bIns="45720" rtlCol="0" anchor="ctr">
            <a:normAutofit/>
          </a:bodyPr>
          <a:lstStyle/>
          <a:p>
            <a:pPr defTabSz="768096">
              <a:lnSpc>
                <a:spcPct val="90000"/>
              </a:lnSpc>
              <a:spcBef>
                <a:spcPct val="0"/>
              </a:spcBef>
              <a:spcAft>
                <a:spcPts val="504"/>
              </a:spcAft>
            </a:pPr>
            <a:r>
              <a:rPr lang="en-US" sz="2016" b="1" kern="1200">
                <a:solidFill>
                  <a:schemeClr val="accent2">
                    <a:lumMod val="75000"/>
                  </a:schemeClr>
                </a:solidFill>
                <a:latin typeface="Abadi" panose="020B0604020202020204" pitchFamily="34" charset="0"/>
                <a:ea typeface="+mj-ea"/>
                <a:cs typeface="+mj-cs"/>
              </a:rPr>
              <a:t>ALY 6015: Intermediate Analytics </a:t>
            </a:r>
          </a:p>
          <a:p>
            <a:pPr defTabSz="768096">
              <a:lnSpc>
                <a:spcPct val="90000"/>
              </a:lnSpc>
              <a:spcBef>
                <a:spcPct val="0"/>
              </a:spcBef>
              <a:spcAft>
                <a:spcPts val="504"/>
              </a:spcAft>
            </a:pPr>
            <a:r>
              <a:rPr lang="en-US" sz="3696" u="sng" kern="1200">
                <a:solidFill>
                  <a:schemeClr val="accent2">
                    <a:lumMod val="75000"/>
                  </a:schemeClr>
                </a:solidFill>
                <a:latin typeface="Abadi" panose="020B0604020202020204" pitchFamily="34" charset="0"/>
                <a:ea typeface="+mj-ea"/>
                <a:cs typeface="+mj-cs"/>
              </a:rPr>
              <a:t>Final Project Presentation</a:t>
            </a:r>
          </a:p>
          <a:p>
            <a:pPr defTabSz="768096">
              <a:lnSpc>
                <a:spcPct val="90000"/>
              </a:lnSpc>
              <a:spcBef>
                <a:spcPct val="0"/>
              </a:spcBef>
              <a:spcAft>
                <a:spcPts val="504"/>
              </a:spcAft>
            </a:pPr>
            <a:r>
              <a:rPr lang="en-US" sz="3696" b="1" i="1" kern="1200">
                <a:solidFill>
                  <a:schemeClr val="accent2">
                    <a:lumMod val="75000"/>
                  </a:schemeClr>
                </a:solidFill>
                <a:latin typeface="Abadi" panose="020B0604020202020204" pitchFamily="34" charset="0"/>
                <a:ea typeface="+mj-ea"/>
                <a:cs typeface="+mj-cs"/>
              </a:rPr>
              <a:t>Attrition Problem of a Company </a:t>
            </a:r>
            <a:endParaRPr lang="en-US" sz="4400" b="1" i="1">
              <a:solidFill>
                <a:schemeClr val="accent2">
                  <a:lumMod val="75000"/>
                </a:schemeClr>
              </a:solidFill>
              <a:latin typeface="Abadi" panose="020B0604020202020204" pitchFamily="34" charset="0"/>
              <a:ea typeface="+mj-ea"/>
              <a:cs typeface="+mj-cs"/>
            </a:endParaRPr>
          </a:p>
        </p:txBody>
      </p:sp>
      <p:sp>
        <p:nvSpPr>
          <p:cNvPr id="8" name="TextBox 7"/>
          <p:cNvSpPr txBox="1"/>
          <p:nvPr/>
        </p:nvSpPr>
        <p:spPr>
          <a:xfrm>
            <a:off x="7714664" y="4698177"/>
            <a:ext cx="4699109" cy="1235533"/>
          </a:xfrm>
          <a:prstGeom prst="rect">
            <a:avLst/>
          </a:prstGeom>
        </p:spPr>
        <p:txBody>
          <a:bodyPr vert="horz" lIns="91440" tIns="45720" rIns="91440" bIns="45720" rtlCol="0">
            <a:normAutofit fontScale="85000" lnSpcReduction="20000"/>
          </a:bodyPr>
          <a:lstStyle/>
          <a:p>
            <a:pPr indent="-192024" defTabSz="768096">
              <a:lnSpc>
                <a:spcPct val="140000"/>
              </a:lnSpc>
              <a:spcAft>
                <a:spcPts val="504"/>
              </a:spcAft>
              <a:buFont typeface="Arial" panose="020B0604020202020204" pitchFamily="34" charset="0"/>
              <a:buChar char="•"/>
            </a:pPr>
            <a:r>
              <a:rPr lang="en-US" sz="1500" b="1" kern="1200" dirty="0">
                <a:solidFill>
                  <a:schemeClr val="tx1"/>
                </a:solidFill>
                <a:latin typeface="+mn-lt"/>
                <a:ea typeface="+mn-ea"/>
                <a:cs typeface="+mn-cs"/>
              </a:rPr>
              <a:t>Shreyansh Bhalodiya (NUID:002664707)</a:t>
            </a:r>
          </a:p>
          <a:p>
            <a:pPr indent="-192024" defTabSz="768096">
              <a:lnSpc>
                <a:spcPct val="140000"/>
              </a:lnSpc>
              <a:spcAft>
                <a:spcPts val="504"/>
              </a:spcAft>
              <a:buFont typeface="Arial" panose="020B0604020202020204" pitchFamily="34" charset="0"/>
              <a:buChar char="•"/>
            </a:pPr>
            <a:r>
              <a:rPr lang="en-US" sz="1500" b="1" kern="1200" dirty="0">
                <a:solidFill>
                  <a:schemeClr val="tx1"/>
                </a:solidFill>
                <a:latin typeface="+mn-lt"/>
                <a:ea typeface="+mn-ea"/>
                <a:cs typeface="+mn-cs"/>
              </a:rPr>
              <a:t>Clyde Antonio Dias Do Rosario (NUID:002686677) </a:t>
            </a:r>
          </a:p>
          <a:p>
            <a:pPr indent="-192024" defTabSz="768096">
              <a:lnSpc>
                <a:spcPct val="140000"/>
              </a:lnSpc>
              <a:spcAft>
                <a:spcPts val="504"/>
              </a:spcAft>
              <a:buFont typeface="Arial" panose="020B0604020202020204" pitchFamily="34" charset="0"/>
              <a:buChar char="•"/>
            </a:pPr>
            <a:r>
              <a:rPr lang="en-US" sz="1500" b="1" kern="1200" dirty="0">
                <a:solidFill>
                  <a:schemeClr val="tx1"/>
                </a:solidFill>
                <a:latin typeface="+mn-lt"/>
                <a:ea typeface="+mn-ea"/>
                <a:cs typeface="+mn-cs"/>
              </a:rPr>
              <a:t>Raja Raghu Ram </a:t>
            </a:r>
            <a:r>
              <a:rPr lang="en-US" sz="1500" b="1" kern="1200" dirty="0" err="1">
                <a:solidFill>
                  <a:schemeClr val="tx1"/>
                </a:solidFill>
                <a:latin typeface="+mn-lt"/>
                <a:ea typeface="+mn-ea"/>
                <a:cs typeface="+mn-cs"/>
              </a:rPr>
              <a:t>Pydi</a:t>
            </a:r>
            <a:r>
              <a:rPr lang="en-US" sz="1500" b="1" kern="1200" dirty="0">
                <a:solidFill>
                  <a:schemeClr val="tx1"/>
                </a:solidFill>
                <a:latin typeface="+mn-lt"/>
                <a:ea typeface="+mn-ea"/>
                <a:cs typeface="+mn-cs"/>
              </a:rPr>
              <a:t> (NUID:002637033)</a:t>
            </a:r>
          </a:p>
          <a:p>
            <a:pPr indent="-192024" defTabSz="768096">
              <a:lnSpc>
                <a:spcPct val="140000"/>
              </a:lnSpc>
              <a:spcAft>
                <a:spcPts val="504"/>
              </a:spcAft>
              <a:buFont typeface="Arial" panose="020B0604020202020204" pitchFamily="34" charset="0"/>
              <a:buChar char="•"/>
            </a:pPr>
            <a:r>
              <a:rPr lang="en-US" sz="1500" b="1" kern="1200" dirty="0" err="1">
                <a:solidFill>
                  <a:schemeClr val="tx1"/>
                </a:solidFill>
                <a:latin typeface="+mn-lt"/>
                <a:ea typeface="+mn-ea"/>
                <a:cs typeface="+mn-cs"/>
              </a:rPr>
              <a:t>Surpreet</a:t>
            </a:r>
            <a:r>
              <a:rPr lang="en-US" sz="1500" b="1" kern="1200" dirty="0">
                <a:solidFill>
                  <a:schemeClr val="tx1"/>
                </a:solidFill>
                <a:latin typeface="+mn-lt"/>
                <a:ea typeface="+mn-ea"/>
                <a:cs typeface="+mn-cs"/>
              </a:rPr>
              <a:t> Kaur Mann (NUID:002660066</a:t>
            </a:r>
            <a:r>
              <a:rPr lang="en-US" sz="1500" kern="1200" dirty="0">
                <a:solidFill>
                  <a:schemeClr val="tx1"/>
                </a:solidFill>
                <a:latin typeface="+mn-lt"/>
                <a:ea typeface="+mn-ea"/>
                <a:cs typeface="+mn-cs"/>
              </a:rPr>
              <a:t>)</a:t>
            </a:r>
            <a:endParaRPr lang="en-US" sz="1500" dirty="0"/>
          </a:p>
        </p:txBody>
      </p:sp>
      <p:pic>
        <p:nvPicPr>
          <p:cNvPr id="1026" name="Picture 2" descr="Employee Attrition Rate Calculation: A Quick Guide for 2023">
            <a:extLst>
              <a:ext uri="{FF2B5EF4-FFF2-40B4-BE49-F238E27FC236}">
                <a16:creationId xmlns:a16="http://schemas.microsoft.com/office/drawing/2014/main" id="{5C7AA457-57C9-9F6B-3050-9F8A0D67A7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r="1" b="1"/>
          <a:stretch/>
        </p:blipFill>
        <p:spPr bwMode="auto">
          <a:xfrm>
            <a:off x="973334" y="3323303"/>
            <a:ext cx="4928150" cy="2823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56FF27-4E59-8CCE-0751-EA167C2B4C38}"/>
              </a:ext>
            </a:extLst>
          </p:cNvPr>
          <p:cNvSpPr txBox="1"/>
          <p:nvPr/>
        </p:nvSpPr>
        <p:spPr>
          <a:xfrm>
            <a:off x="7714664" y="4373152"/>
            <a:ext cx="1456104" cy="325025"/>
          </a:xfrm>
          <a:prstGeom prst="rect">
            <a:avLst/>
          </a:prstGeom>
          <a:noFill/>
        </p:spPr>
        <p:txBody>
          <a:bodyPr wrap="none" rtlCol="0">
            <a:spAutoFit/>
          </a:bodyPr>
          <a:lstStyle/>
          <a:p>
            <a:pPr defTabSz="768096">
              <a:spcAft>
                <a:spcPts val="600"/>
              </a:spcAft>
            </a:pPr>
            <a:r>
              <a:rPr lang="en-IN" sz="1512" kern="1200">
                <a:solidFill>
                  <a:schemeClr val="accent2">
                    <a:lumMod val="75000"/>
                  </a:schemeClr>
                </a:solidFill>
                <a:latin typeface="+mn-lt"/>
                <a:ea typeface="+mn-ea"/>
                <a:cs typeface="+mn-cs"/>
              </a:rPr>
              <a:t>Team Members:</a:t>
            </a:r>
            <a:endParaRPr lang="en-IN">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07577" y="-7471"/>
            <a:ext cx="11976846" cy="63649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Analysis Flow Chart</a:t>
            </a:r>
          </a:p>
        </p:txBody>
      </p:sp>
      <p:sp>
        <p:nvSpPr>
          <p:cNvPr id="6" name="Oval 5"/>
          <p:cNvSpPr/>
          <p:nvPr/>
        </p:nvSpPr>
        <p:spPr>
          <a:xfrm>
            <a:off x="5208490" y="659654"/>
            <a:ext cx="1356658" cy="77096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Age Group</a:t>
            </a:r>
          </a:p>
        </p:txBody>
      </p:sp>
      <p:sp>
        <p:nvSpPr>
          <p:cNvPr id="7" name="Rectangle: Rounded Corners 6"/>
          <p:cNvSpPr/>
          <p:nvPr/>
        </p:nvSpPr>
        <p:spPr>
          <a:xfrm>
            <a:off x="1673425" y="1773516"/>
            <a:ext cx="1213214" cy="5886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Male</a:t>
            </a:r>
          </a:p>
        </p:txBody>
      </p:sp>
      <p:sp>
        <p:nvSpPr>
          <p:cNvPr id="11" name="Rectangle 10"/>
          <p:cNvSpPr/>
          <p:nvPr/>
        </p:nvSpPr>
        <p:spPr>
          <a:xfrm>
            <a:off x="519954" y="3160061"/>
            <a:ext cx="1039898" cy="5348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Single</a:t>
            </a:r>
          </a:p>
        </p:txBody>
      </p:sp>
      <p:sp>
        <p:nvSpPr>
          <p:cNvPr id="12" name="Rectangle: Diagonal Corners Rounded 11"/>
          <p:cNvSpPr/>
          <p:nvPr/>
        </p:nvSpPr>
        <p:spPr>
          <a:xfrm>
            <a:off x="457197" y="4364317"/>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14" name="Rectangle: Diagonal Corners Rounded 13"/>
          <p:cNvSpPr/>
          <p:nvPr/>
        </p:nvSpPr>
        <p:spPr>
          <a:xfrm>
            <a:off x="457198" y="5634325"/>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30" name="Rectangle 29"/>
          <p:cNvSpPr/>
          <p:nvPr/>
        </p:nvSpPr>
        <p:spPr>
          <a:xfrm>
            <a:off x="1852700" y="3160061"/>
            <a:ext cx="968187" cy="5722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Married</a:t>
            </a:r>
          </a:p>
        </p:txBody>
      </p:sp>
      <p:sp>
        <p:nvSpPr>
          <p:cNvPr id="38" name="Rectangle 37"/>
          <p:cNvSpPr/>
          <p:nvPr/>
        </p:nvSpPr>
        <p:spPr>
          <a:xfrm>
            <a:off x="3030075" y="3160061"/>
            <a:ext cx="953240" cy="5229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Divorce</a:t>
            </a:r>
          </a:p>
        </p:txBody>
      </p:sp>
      <p:cxnSp>
        <p:nvCxnSpPr>
          <p:cNvPr id="58" name="Straight Arrow Connector 57"/>
          <p:cNvCxnSpPr>
            <a:endCxn id="11" idx="0"/>
          </p:cNvCxnSpPr>
          <p:nvPr/>
        </p:nvCxnSpPr>
        <p:spPr>
          <a:xfrm flipH="1">
            <a:off x="1039903" y="2368176"/>
            <a:ext cx="615573" cy="79188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62" name="Straight Arrow Connector 61"/>
          <p:cNvCxnSpPr>
            <a:stCxn id="7" idx="2"/>
            <a:endCxn id="30" idx="0"/>
          </p:cNvCxnSpPr>
          <p:nvPr/>
        </p:nvCxnSpPr>
        <p:spPr>
          <a:xfrm>
            <a:off x="2280032" y="2362199"/>
            <a:ext cx="56762" cy="79786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64" name="Straight Arrow Connector 63"/>
          <p:cNvCxnSpPr>
            <a:endCxn id="38" idx="0"/>
          </p:cNvCxnSpPr>
          <p:nvPr/>
        </p:nvCxnSpPr>
        <p:spPr>
          <a:xfrm>
            <a:off x="2838836" y="2362199"/>
            <a:ext cx="667859" cy="79786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72" name="Connector: Elbow 71"/>
          <p:cNvCxnSpPr>
            <a:stCxn id="6" idx="2"/>
            <a:endCxn id="7" idx="0"/>
          </p:cNvCxnSpPr>
          <p:nvPr/>
        </p:nvCxnSpPr>
        <p:spPr>
          <a:xfrm rot="10800000" flipV="1">
            <a:off x="2280032" y="1045136"/>
            <a:ext cx="2928458" cy="728379"/>
          </a:xfrm>
          <a:prstGeom prst="bentConnector2">
            <a:avLst/>
          </a:prstGeom>
        </p:spPr>
        <p:style>
          <a:lnRef idx="1">
            <a:schemeClr val="accent6"/>
          </a:lnRef>
          <a:fillRef idx="2">
            <a:schemeClr val="accent6"/>
          </a:fillRef>
          <a:effectRef idx="1">
            <a:schemeClr val="accent6"/>
          </a:effectRef>
          <a:fontRef idx="minor">
            <a:schemeClr val="dk1"/>
          </a:fontRef>
        </p:style>
      </p:cxnSp>
      <p:cxnSp>
        <p:nvCxnSpPr>
          <p:cNvPr id="74" name="Connector: Elbow 73"/>
          <p:cNvCxnSpPr>
            <a:stCxn id="6" idx="6"/>
          </p:cNvCxnSpPr>
          <p:nvPr/>
        </p:nvCxnSpPr>
        <p:spPr>
          <a:xfrm>
            <a:off x="6565148" y="1045137"/>
            <a:ext cx="3188460" cy="728378"/>
          </a:xfrm>
          <a:prstGeom prst="bentConnector3">
            <a:avLst>
              <a:gd name="adj1" fmla="val 99297"/>
            </a:avLst>
          </a:prstGeom>
        </p:spPr>
        <p:style>
          <a:lnRef idx="1">
            <a:schemeClr val="accent6"/>
          </a:lnRef>
          <a:fillRef idx="2">
            <a:schemeClr val="accent6"/>
          </a:fillRef>
          <a:effectRef idx="1">
            <a:schemeClr val="accent6"/>
          </a:effectRef>
          <a:fontRef idx="minor">
            <a:schemeClr val="dk1"/>
          </a:fontRef>
        </p:style>
      </p:cxnSp>
      <p:sp>
        <p:nvSpPr>
          <p:cNvPr id="78" name="Rectangle: Diagonal Corners Rounded 77"/>
          <p:cNvSpPr/>
          <p:nvPr/>
        </p:nvSpPr>
        <p:spPr>
          <a:xfrm>
            <a:off x="1852700" y="4364317"/>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80" name="Rectangle: Diagonal Corners Rounded 79"/>
          <p:cNvSpPr/>
          <p:nvPr/>
        </p:nvSpPr>
        <p:spPr>
          <a:xfrm>
            <a:off x="1852701" y="5634325"/>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84" name="Rectangle: Diagonal Corners Rounded 83"/>
          <p:cNvSpPr/>
          <p:nvPr/>
        </p:nvSpPr>
        <p:spPr>
          <a:xfrm>
            <a:off x="3186945" y="4323985"/>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86" name="Rectangle: Diagonal Corners Rounded 85"/>
          <p:cNvSpPr/>
          <p:nvPr/>
        </p:nvSpPr>
        <p:spPr>
          <a:xfrm>
            <a:off x="3186946" y="5602941"/>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cxnSp>
        <p:nvCxnSpPr>
          <p:cNvPr id="108" name="Connector: Elbow 107"/>
          <p:cNvCxnSpPr/>
          <p:nvPr/>
        </p:nvCxnSpPr>
        <p:spPr>
          <a:xfrm rot="10800000" flipV="1">
            <a:off x="473631" y="3421530"/>
            <a:ext cx="62756" cy="2468287"/>
          </a:xfrm>
          <a:prstGeom prst="bentConnector3">
            <a:avLst>
              <a:gd name="adj1" fmla="val 435697"/>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1" name="Straight Arrow Connector 110"/>
          <p:cNvCxnSpPr/>
          <p:nvPr/>
        </p:nvCxnSpPr>
        <p:spPr>
          <a:xfrm>
            <a:off x="257734" y="4531658"/>
            <a:ext cx="199463"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5" name="Connector: Elbow 114"/>
          <p:cNvCxnSpPr/>
          <p:nvPr/>
        </p:nvCxnSpPr>
        <p:spPr>
          <a:xfrm rot="10800000" flipV="1">
            <a:off x="1845230" y="3394632"/>
            <a:ext cx="62756" cy="2468287"/>
          </a:xfrm>
          <a:prstGeom prst="bentConnector3">
            <a:avLst>
              <a:gd name="adj1" fmla="val 435697"/>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6" name="Connector: Elbow 115"/>
          <p:cNvCxnSpPr>
            <a:stCxn id="38" idx="1"/>
          </p:cNvCxnSpPr>
          <p:nvPr/>
        </p:nvCxnSpPr>
        <p:spPr>
          <a:xfrm rot="10800000" flipH="1" flipV="1">
            <a:off x="3030075" y="3421531"/>
            <a:ext cx="130730" cy="2492938"/>
          </a:xfrm>
          <a:prstGeom prst="bentConnector4">
            <a:avLst>
              <a:gd name="adj1" fmla="val -28573"/>
              <a:gd name="adj2" fmla="val 99595"/>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22" name="Straight Arrow Connector 121"/>
          <p:cNvCxnSpPr>
            <a:endCxn id="78" idx="2"/>
          </p:cNvCxnSpPr>
          <p:nvPr/>
        </p:nvCxnSpPr>
        <p:spPr>
          <a:xfrm>
            <a:off x="1655476" y="4681068"/>
            <a:ext cx="197224"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26" name="Straight Arrow Connector 125"/>
          <p:cNvCxnSpPr>
            <a:endCxn id="84" idx="2"/>
          </p:cNvCxnSpPr>
          <p:nvPr/>
        </p:nvCxnSpPr>
        <p:spPr>
          <a:xfrm flipV="1">
            <a:off x="3030074" y="4640736"/>
            <a:ext cx="156871" cy="1493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31" name="Rectangle: Rounded Corners 130"/>
          <p:cNvSpPr/>
          <p:nvPr/>
        </p:nvSpPr>
        <p:spPr>
          <a:xfrm>
            <a:off x="9147001" y="1742132"/>
            <a:ext cx="1213214" cy="5886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Female</a:t>
            </a:r>
          </a:p>
        </p:txBody>
      </p:sp>
      <p:sp>
        <p:nvSpPr>
          <p:cNvPr id="132" name="Rectangle 131"/>
          <p:cNvSpPr/>
          <p:nvPr/>
        </p:nvSpPr>
        <p:spPr>
          <a:xfrm>
            <a:off x="7993530" y="3128677"/>
            <a:ext cx="1039898" cy="5348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Single</a:t>
            </a:r>
          </a:p>
        </p:txBody>
      </p:sp>
      <p:sp>
        <p:nvSpPr>
          <p:cNvPr id="133" name="Rectangle: Diagonal Corners Rounded 132"/>
          <p:cNvSpPr/>
          <p:nvPr/>
        </p:nvSpPr>
        <p:spPr>
          <a:xfrm>
            <a:off x="7930773" y="4332933"/>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134" name="Rectangle: Diagonal Corners Rounded 133"/>
          <p:cNvSpPr/>
          <p:nvPr/>
        </p:nvSpPr>
        <p:spPr>
          <a:xfrm>
            <a:off x="7930774" y="5602941"/>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136" name="Rectangle 135"/>
          <p:cNvSpPr/>
          <p:nvPr/>
        </p:nvSpPr>
        <p:spPr>
          <a:xfrm>
            <a:off x="9326276" y="3128677"/>
            <a:ext cx="968187" cy="5722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Married</a:t>
            </a:r>
          </a:p>
        </p:txBody>
      </p:sp>
      <p:sp>
        <p:nvSpPr>
          <p:cNvPr id="137" name="Rectangle 136"/>
          <p:cNvSpPr/>
          <p:nvPr/>
        </p:nvSpPr>
        <p:spPr>
          <a:xfrm>
            <a:off x="10503651" y="3128677"/>
            <a:ext cx="953240" cy="5229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Divorce</a:t>
            </a:r>
          </a:p>
        </p:txBody>
      </p:sp>
      <p:cxnSp>
        <p:nvCxnSpPr>
          <p:cNvPr id="138" name="Straight Arrow Connector 137"/>
          <p:cNvCxnSpPr>
            <a:endCxn id="132" idx="0"/>
          </p:cNvCxnSpPr>
          <p:nvPr/>
        </p:nvCxnSpPr>
        <p:spPr>
          <a:xfrm flipH="1">
            <a:off x="8513479" y="2336792"/>
            <a:ext cx="615573" cy="79188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39" name="Straight Arrow Connector 138"/>
          <p:cNvCxnSpPr>
            <a:stCxn id="131" idx="2"/>
            <a:endCxn id="136" idx="0"/>
          </p:cNvCxnSpPr>
          <p:nvPr/>
        </p:nvCxnSpPr>
        <p:spPr>
          <a:xfrm>
            <a:off x="9753608" y="2330815"/>
            <a:ext cx="56762" cy="79786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40" name="Straight Arrow Connector 139"/>
          <p:cNvCxnSpPr>
            <a:endCxn id="137" idx="0"/>
          </p:cNvCxnSpPr>
          <p:nvPr/>
        </p:nvCxnSpPr>
        <p:spPr>
          <a:xfrm>
            <a:off x="10312412" y="2330815"/>
            <a:ext cx="667859" cy="79786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41" name="Rectangle: Diagonal Corners Rounded 140"/>
          <p:cNvSpPr/>
          <p:nvPr/>
        </p:nvSpPr>
        <p:spPr>
          <a:xfrm>
            <a:off x="9326276" y="4332933"/>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142" name="Rectangle: Diagonal Corners Rounded 141"/>
          <p:cNvSpPr/>
          <p:nvPr/>
        </p:nvSpPr>
        <p:spPr>
          <a:xfrm>
            <a:off x="9326277" y="5602941"/>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sp>
        <p:nvSpPr>
          <p:cNvPr id="144" name="Rectangle: Diagonal Corners Rounded 143"/>
          <p:cNvSpPr/>
          <p:nvPr/>
        </p:nvSpPr>
        <p:spPr>
          <a:xfrm>
            <a:off x="10660521" y="4292601"/>
            <a:ext cx="998076" cy="633502"/>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Monthly Income</a:t>
            </a:r>
          </a:p>
        </p:txBody>
      </p:sp>
      <p:sp>
        <p:nvSpPr>
          <p:cNvPr id="145" name="Rectangle: Diagonal Corners Rounded 144"/>
          <p:cNvSpPr/>
          <p:nvPr/>
        </p:nvSpPr>
        <p:spPr>
          <a:xfrm>
            <a:off x="10660522" y="5571557"/>
            <a:ext cx="998076" cy="522939"/>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Distance From Home</a:t>
            </a:r>
          </a:p>
        </p:txBody>
      </p:sp>
      <p:cxnSp>
        <p:nvCxnSpPr>
          <p:cNvPr id="147" name="Connector: Elbow 146"/>
          <p:cNvCxnSpPr/>
          <p:nvPr/>
        </p:nvCxnSpPr>
        <p:spPr>
          <a:xfrm rot="10800000" flipV="1">
            <a:off x="7947207" y="3390146"/>
            <a:ext cx="62756" cy="2468287"/>
          </a:xfrm>
          <a:prstGeom prst="bentConnector3">
            <a:avLst>
              <a:gd name="adj1" fmla="val 435697"/>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48" name="Connector: Elbow 147"/>
          <p:cNvCxnSpPr/>
          <p:nvPr/>
        </p:nvCxnSpPr>
        <p:spPr>
          <a:xfrm rot="10800000" flipV="1">
            <a:off x="9318806" y="3363248"/>
            <a:ext cx="62756" cy="2468287"/>
          </a:xfrm>
          <a:prstGeom prst="bentConnector3">
            <a:avLst>
              <a:gd name="adj1" fmla="val 435697"/>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49" name="Connector: Elbow 148"/>
          <p:cNvCxnSpPr>
            <a:stCxn id="137" idx="1"/>
          </p:cNvCxnSpPr>
          <p:nvPr/>
        </p:nvCxnSpPr>
        <p:spPr>
          <a:xfrm rot="10800000" flipH="1" flipV="1">
            <a:off x="10503651" y="3390147"/>
            <a:ext cx="130730" cy="2492938"/>
          </a:xfrm>
          <a:prstGeom prst="bentConnector4">
            <a:avLst>
              <a:gd name="adj1" fmla="val -28573"/>
              <a:gd name="adj2" fmla="val 99595"/>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50" name="Straight Arrow Connector 149"/>
          <p:cNvCxnSpPr>
            <a:endCxn id="141" idx="2"/>
          </p:cNvCxnSpPr>
          <p:nvPr/>
        </p:nvCxnSpPr>
        <p:spPr>
          <a:xfrm>
            <a:off x="9129052" y="4649684"/>
            <a:ext cx="197224"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52" name="Straight Arrow Connector 151"/>
          <p:cNvCxnSpPr>
            <a:endCxn id="144" idx="2"/>
          </p:cNvCxnSpPr>
          <p:nvPr/>
        </p:nvCxnSpPr>
        <p:spPr>
          <a:xfrm flipV="1">
            <a:off x="10503650" y="4609352"/>
            <a:ext cx="156871" cy="1493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0" y="-7471"/>
            <a:ext cx="12084423" cy="63649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Age Vs Gender Vs Marital Status</a:t>
            </a:r>
          </a:p>
        </p:txBody>
      </p:sp>
      <p:sp>
        <p:nvSpPr>
          <p:cNvPr id="7" name="TextBox 6"/>
          <p:cNvSpPr txBox="1"/>
          <p:nvPr/>
        </p:nvSpPr>
        <p:spPr>
          <a:xfrm>
            <a:off x="107577" y="516494"/>
            <a:ext cx="5826255" cy="2370905"/>
          </a:xfrm>
          <a:prstGeom prst="rect">
            <a:avLst/>
          </a:prstGeom>
          <a:noFill/>
        </p:spPr>
        <p:txBody>
          <a:bodyPr wrap="square">
            <a:spAutoFit/>
          </a:bodyPr>
          <a:lstStyle/>
          <a:p>
            <a:pPr>
              <a:lnSpc>
                <a:spcPct val="107000"/>
              </a:lnSpc>
              <a:spcAft>
                <a:spcPts val="800"/>
              </a:spcAft>
            </a:pPr>
            <a:r>
              <a:rPr lang="en-US" sz="1200" b="1" u="sng"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Analysis of Attrition on Age group and gender: </a:t>
            </a:r>
          </a:p>
          <a:p>
            <a:pPr marL="285750" indent="-285750">
              <a:lnSpc>
                <a:spcPct val="107000"/>
              </a:lnSpc>
              <a:spcAft>
                <a:spcPts val="8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Attrition is evenly spread between Gender without in major difference.</a:t>
            </a:r>
          </a:p>
          <a:p>
            <a:pPr marL="285750" indent="-285750">
              <a:lnSpc>
                <a:spcPct val="107000"/>
              </a:lnSpc>
              <a:spcAft>
                <a:spcPts val="8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But Monthly Salary is one of the major factors affecting attrition in The Age Group below 30 and 30 to 40.</a:t>
            </a:r>
          </a:p>
          <a:p>
            <a:pPr marL="285750" indent="-285750">
              <a:lnSpc>
                <a:spcPct val="107000"/>
              </a:lnSpc>
              <a:spcAft>
                <a:spcPts val="8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age group below 30, there is around 26% of salary gap between the employee who has left the company and who still in company.</a:t>
            </a:r>
          </a:p>
          <a:p>
            <a:pPr marL="285750" indent="-285750">
              <a:lnSpc>
                <a:spcPct val="107000"/>
              </a:lnSpc>
              <a:spcAft>
                <a:spcPts val="800"/>
              </a:spcAft>
              <a:buFont typeface="Arial" panose="020B0604020202020204" pitchFamily="34" charset="0"/>
              <a:buChar char="•"/>
            </a:pPr>
            <a:r>
              <a:rPr lang="en-US" sz="1200" dirty="0">
                <a:latin typeface="Times New Roman" panose="02020603050405020304" pitchFamily="18" charset="0"/>
                <a:ea typeface="Calibri" panose="020F0502020204030204" pitchFamily="34" charset="0"/>
                <a:cs typeface="Times New Roman" panose="02020603050405020304" pitchFamily="18" charset="0"/>
              </a:rPr>
              <a:t>Since Attrition is evenly distributed, we cannot inferred attrition on the basis of Gender, we need further dive in the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b="1"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5958539" y="717939"/>
            <a:ext cx="6017503" cy="1556451"/>
          </a:xfrm>
          <a:prstGeom prst="rect">
            <a:avLst/>
          </a:prstGeom>
        </p:spPr>
      </p:pic>
      <p:sp>
        <p:nvSpPr>
          <p:cNvPr id="15" name="TextBox 14"/>
          <p:cNvSpPr txBox="1"/>
          <p:nvPr/>
        </p:nvSpPr>
        <p:spPr>
          <a:xfrm>
            <a:off x="0" y="2811994"/>
            <a:ext cx="12084423" cy="692497"/>
          </a:xfrm>
          <a:prstGeom prst="rect">
            <a:avLst/>
          </a:prstGeom>
          <a:noFill/>
        </p:spPr>
        <p:txBody>
          <a:bodyPr wrap="square">
            <a:spAutoFit/>
          </a:bodyPr>
          <a:lstStyle/>
          <a:p>
            <a:r>
              <a:rPr lang="en-US" sz="1300" b="1" u="sng"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Attrition analysis on the basis of Marital Status in different age group in Male and Female: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From the above table we can clearly see the Attrition is High for Singles in Age group below 30 (40%) and 30 to 40(21%). Singles are likely to leave company in their early level of Job. </a:t>
            </a:r>
          </a:p>
          <a:p>
            <a:endParaRPr lang="en-US" sz="1300" dirty="0">
              <a:latin typeface="Times New Roman" panose="02020603050405020304" pitchFamily="18" charset="0"/>
              <a:cs typeface="Times New Roman" panose="02020603050405020304" pitchFamily="18" charset="0"/>
            </a:endParaRPr>
          </a:p>
        </p:txBody>
      </p:sp>
      <p:pic>
        <p:nvPicPr>
          <p:cNvPr id="19" name="Picture 18"/>
          <p:cNvPicPr/>
          <p:nvPr/>
        </p:nvPicPr>
        <p:blipFill>
          <a:blip r:embed="rId3">
            <a:extLst>
              <a:ext uri="{28A0092B-C50C-407E-A947-70E740481C1C}">
                <a14:useLocalDpi xmlns:a14="http://schemas.microsoft.com/office/drawing/2010/main" val="0"/>
              </a:ext>
            </a:extLst>
          </a:blip>
          <a:srcRect/>
          <a:stretch>
            <a:fillRect/>
          </a:stretch>
        </p:blipFill>
        <p:spPr bwMode="auto">
          <a:xfrm>
            <a:off x="594804" y="3411364"/>
            <a:ext cx="11569274" cy="32643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3194962" y="3167873"/>
            <a:ext cx="6858002" cy="522259"/>
          </a:xfrm>
          <a:prstGeom prst="rect">
            <a:avLst/>
          </a:prstGeom>
          <a:noFill/>
        </p:spPr>
        <p:txBody>
          <a:bodyPr wrap="square">
            <a:spAutoFit/>
          </a:bodyPr>
          <a:lstStyle/>
          <a:p>
            <a:pPr lvl="0" algn="ctr">
              <a:lnSpc>
                <a:spcPct val="107000"/>
              </a:lnSpc>
              <a:spcAft>
                <a:spcPts val="800"/>
              </a:spcAft>
              <a:buSzPts val="1100"/>
            </a:pPr>
            <a:r>
              <a:rPr lang="en-US"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Monthly</a:t>
            </a:r>
            <a:r>
              <a:rPr lang="en-US" sz="2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Income </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p:cNvPicPr/>
          <p:nvPr/>
        </p:nvPicPr>
        <p:blipFill>
          <a:blip r:embed="rId2">
            <a:extLst>
              <a:ext uri="{28A0092B-C50C-407E-A947-70E740481C1C}">
                <a14:useLocalDpi xmlns:a14="http://schemas.microsoft.com/office/drawing/2010/main" val="0"/>
              </a:ext>
            </a:extLst>
          </a:blip>
          <a:srcRect/>
          <a:stretch>
            <a:fillRect/>
          </a:stretch>
        </p:blipFill>
        <p:spPr bwMode="auto">
          <a:xfrm>
            <a:off x="482291" y="2974788"/>
            <a:ext cx="11455937" cy="3020808"/>
          </a:xfrm>
          <a:prstGeom prst="rect">
            <a:avLst/>
          </a:prstGeom>
          <a:noFill/>
          <a:ln>
            <a:noFill/>
          </a:ln>
        </p:spPr>
      </p:pic>
      <p:sp>
        <p:nvSpPr>
          <p:cNvPr id="18" name="TextBox 17"/>
          <p:cNvSpPr txBox="1"/>
          <p:nvPr/>
        </p:nvSpPr>
        <p:spPr>
          <a:xfrm>
            <a:off x="441835" y="5920164"/>
            <a:ext cx="11536848" cy="670440"/>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table we can say that Monthly Income is likely to be the reason for the high attrition in the Age group below 30 and 30 to 40 for singles.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482292" y="110236"/>
            <a:ext cx="3910414" cy="2728913"/>
          </a:xfrm>
          <a:prstGeom prst="rect">
            <a:avLst/>
          </a:prstGeom>
        </p:spPr>
      </p:pic>
      <p:pic>
        <p:nvPicPr>
          <p:cNvPr id="19" name="Picture 18"/>
          <p:cNvPicPr>
            <a:picLocks noChangeAspect="1"/>
          </p:cNvPicPr>
          <p:nvPr/>
        </p:nvPicPr>
        <p:blipFill>
          <a:blip r:embed="rId4"/>
          <a:stretch>
            <a:fillRect/>
          </a:stretch>
        </p:blipFill>
        <p:spPr>
          <a:xfrm>
            <a:off x="4535585" y="110236"/>
            <a:ext cx="3910414" cy="2728913"/>
          </a:xfrm>
          <a:prstGeom prst="rect">
            <a:avLst/>
          </a:prstGeom>
        </p:spPr>
      </p:pic>
      <p:pic>
        <p:nvPicPr>
          <p:cNvPr id="21" name="Picture 20"/>
          <p:cNvPicPr>
            <a:picLocks noChangeAspect="1"/>
          </p:cNvPicPr>
          <p:nvPr/>
        </p:nvPicPr>
        <p:blipFill>
          <a:blip r:embed="rId5"/>
          <a:stretch>
            <a:fillRect/>
          </a:stretch>
        </p:blipFill>
        <p:spPr>
          <a:xfrm>
            <a:off x="8492568" y="110236"/>
            <a:ext cx="3639667" cy="27289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16200000">
            <a:off x="-3194962" y="3194964"/>
            <a:ext cx="6858002" cy="468077"/>
          </a:xfrm>
          <a:prstGeom prst="rect">
            <a:avLst/>
          </a:prstGeom>
          <a:noFill/>
        </p:spPr>
        <p:txBody>
          <a:bodyPr wrap="square">
            <a:spAutoFit/>
          </a:bodyPr>
          <a:lstStyle/>
          <a:p>
            <a:pPr lvl="0" algn="ctr">
              <a:lnSpc>
                <a:spcPct val="107000"/>
              </a:lnSpc>
              <a:spcAft>
                <a:spcPts val="800"/>
              </a:spcAft>
              <a:buSzPts val="1100"/>
            </a:pPr>
            <a:r>
              <a:rPr lang="en-US" sz="2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Distance From Home</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078" y="123059"/>
            <a:ext cx="3470416" cy="2823340"/>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2503" y="75246"/>
            <a:ext cx="3806994" cy="2871153"/>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8572" y="75246"/>
            <a:ext cx="3874134" cy="2871153"/>
          </a:xfrm>
          <a:prstGeom prst="rect">
            <a:avLst/>
          </a:prstGeom>
          <a:noFill/>
          <a:ln>
            <a:noFill/>
          </a:ln>
        </p:spPr>
      </p:pic>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468078" y="3069457"/>
            <a:ext cx="11490840" cy="2871153"/>
          </a:xfrm>
          <a:prstGeom prst="rect">
            <a:avLst/>
          </a:prstGeom>
          <a:noFill/>
          <a:ln>
            <a:noFill/>
          </a:ln>
        </p:spPr>
      </p:pic>
      <p:sp>
        <p:nvSpPr>
          <p:cNvPr id="13" name="TextBox 12"/>
          <p:cNvSpPr txBox="1"/>
          <p:nvPr/>
        </p:nvSpPr>
        <p:spPr>
          <a:xfrm>
            <a:off x="525929" y="5940610"/>
            <a:ext cx="11432989" cy="670440"/>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table and graph we can se that Distance from home is affecting the attrition in all the age group, majorly in below 30 and 30 to 40 Single Male.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88463" y="1408956"/>
            <a:ext cx="2040965" cy="6895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JOB LEVEL 1</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0" name="Oval 9"/>
          <p:cNvSpPr/>
          <p:nvPr/>
        </p:nvSpPr>
        <p:spPr>
          <a:xfrm>
            <a:off x="4040842" y="2377793"/>
            <a:ext cx="3119718" cy="2061882"/>
          </a:xfrm>
          <a:prstGeom prst="ellipse">
            <a:avLst/>
          </a:prstGeom>
          <a:solidFill>
            <a:schemeClr val="accent2">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VARIABLES AFFECTING ATTRITION</a:t>
            </a:r>
          </a:p>
        </p:txBody>
      </p:sp>
      <p:sp>
        <p:nvSpPr>
          <p:cNvPr id="11" name="Rounded Rectangle 10"/>
          <p:cNvSpPr/>
          <p:nvPr/>
        </p:nvSpPr>
        <p:spPr>
          <a:xfrm>
            <a:off x="9025220" y="4514199"/>
            <a:ext cx="2779059" cy="4906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a:solidFill>
                  <a:schemeClr val="tx1"/>
                </a:solidFill>
                <a:latin typeface="Times New Roman" panose="02020603050405020304" pitchFamily="18" charset="0"/>
                <a:cs typeface="Times New Roman" panose="02020603050405020304" pitchFamily="18" charset="0"/>
              </a:rPr>
              <a:t>MONTHLY INCOME</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3" name="Rounded Rectangle 12"/>
          <p:cNvSpPr/>
          <p:nvPr/>
        </p:nvSpPr>
        <p:spPr>
          <a:xfrm>
            <a:off x="322729" y="4206316"/>
            <a:ext cx="1819836" cy="6118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err="1">
                <a:solidFill>
                  <a:schemeClr val="tx1"/>
                </a:solidFill>
                <a:latin typeface="Times New Roman" panose="02020603050405020304" pitchFamily="18" charset="0"/>
                <a:cs typeface="Times New Roman" panose="02020603050405020304" pitchFamily="18" charset="0"/>
              </a:rPr>
              <a:t>Maritial</a:t>
            </a:r>
            <a:r>
              <a:rPr lang="en-IN" b="1" dirty="0">
                <a:solidFill>
                  <a:schemeClr val="tx1"/>
                </a:solidFill>
                <a:latin typeface="Times New Roman" panose="02020603050405020304" pitchFamily="18" charset="0"/>
                <a:cs typeface="Times New Roman" panose="02020603050405020304" pitchFamily="18" charset="0"/>
              </a:rPr>
              <a:t> Status</a:t>
            </a:r>
          </a:p>
        </p:txBody>
      </p:sp>
      <p:sp>
        <p:nvSpPr>
          <p:cNvPr id="15" name="Rounded Rectangle 14"/>
          <p:cNvSpPr/>
          <p:nvPr/>
        </p:nvSpPr>
        <p:spPr>
          <a:xfrm>
            <a:off x="4504765" y="5783919"/>
            <a:ext cx="2214277" cy="7782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a:solidFill>
                  <a:schemeClr val="tx1"/>
                </a:solidFill>
                <a:latin typeface="Times New Roman" panose="02020603050405020304" pitchFamily="18" charset="0"/>
                <a:cs typeface="Times New Roman" panose="02020603050405020304" pitchFamily="18" charset="0"/>
              </a:rPr>
              <a:t>Environment Satisfaction</a:t>
            </a:r>
          </a:p>
          <a:p>
            <a:pPr algn="ctr"/>
            <a:endParaRPr lang="en-IN"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9036424" y="1408957"/>
            <a:ext cx="2514601" cy="9688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a:solidFill>
                  <a:schemeClr val="tx1"/>
                </a:solidFill>
                <a:latin typeface="Times New Roman" panose="02020603050405020304" pitchFamily="18" charset="0"/>
                <a:cs typeface="Times New Roman" panose="02020603050405020304" pitchFamily="18" charset="0"/>
              </a:rPr>
              <a:t>Year Under Current Manager/ Years at Company</a:t>
            </a:r>
            <a:br>
              <a:rPr lang="en-IN" dirty="0">
                <a:solidFill>
                  <a:schemeClr val="tx1"/>
                </a:solidFill>
                <a:latin typeface="Times New Roman" panose="02020603050405020304" pitchFamily="18" charset="0"/>
                <a:cs typeface="Times New Roman" panose="02020603050405020304" pitchFamily="18" charset="0"/>
              </a:rPr>
            </a:br>
            <a:br>
              <a:rPr lang="en-IN" dirty="0">
                <a:solidFill>
                  <a:schemeClr val="tx1"/>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flipV="1">
            <a:off x="6913651" y="2032000"/>
            <a:ext cx="2145186" cy="82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71763" y="3334871"/>
            <a:ext cx="1864661" cy="127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4"/>
            <a:endCxn id="15" idx="0"/>
          </p:cNvCxnSpPr>
          <p:nvPr/>
        </p:nvCxnSpPr>
        <p:spPr>
          <a:xfrm>
            <a:off x="5600701" y="4439675"/>
            <a:ext cx="11203" cy="134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2408514" y="2032000"/>
            <a:ext cx="1934886" cy="7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142565" y="3691965"/>
            <a:ext cx="1972239" cy="82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5000" b="1" kern="1200" dirty="0">
                <a:solidFill>
                  <a:schemeClr val="tx1"/>
                </a:solidFill>
                <a:latin typeface="+mj-lt"/>
                <a:ea typeface="+mj-ea"/>
                <a:cs typeface="+mj-cs"/>
              </a:rPr>
              <a:t>Logistic Regression</a:t>
            </a:r>
          </a:p>
        </p:txBody>
      </p:sp>
      <p:pic>
        <p:nvPicPr>
          <p:cNvPr id="2050" name="Picture 2" descr="Logistic Regression Explained with Examples - Spark By {Examples}">
            <a:extLst>
              <a:ext uri="{FF2B5EF4-FFF2-40B4-BE49-F238E27FC236}">
                <a16:creationId xmlns:a16="http://schemas.microsoft.com/office/drawing/2014/main" id="{3346EF7A-4A54-DF7E-CA31-502C75AB44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90125" y="1088114"/>
            <a:ext cx="5458968" cy="48194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3AED6C1F-B7B3-DC8A-ACE0-97294688B029}"/>
              </a:ext>
            </a:extLst>
          </p:cNvPr>
          <p:cNvGraphicFramePr/>
          <p:nvPr>
            <p:extLst>
              <p:ext uri="{D42A27DB-BD31-4B8C-83A1-F6EECF244321}">
                <p14:modId xmlns:p14="http://schemas.microsoft.com/office/powerpoint/2010/main" val="3940076005"/>
              </p:ext>
            </p:extLst>
          </p:nvPr>
        </p:nvGraphicFramePr>
        <p:xfrm>
          <a:off x="788251" y="2640355"/>
          <a:ext cx="5458967" cy="4025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5B67-6954-F13F-D00C-07C2E2F0F513}"/>
              </a:ext>
            </a:extLst>
          </p:cNvPr>
          <p:cNvSpPr>
            <a:spLocks noGrp="1"/>
          </p:cNvSpPr>
          <p:nvPr>
            <p:ph type="title"/>
          </p:nvPr>
        </p:nvSpPr>
        <p:spPr>
          <a:xfrm>
            <a:off x="679082" y="212835"/>
            <a:ext cx="10515600" cy="470517"/>
          </a:xfrm>
        </p:spPr>
        <p:txBody>
          <a:bodyPr>
            <a:normAutofit fontScale="90000"/>
          </a:bodyPr>
          <a:lstStyle/>
          <a:p>
            <a:pPr algn="ctr"/>
            <a:r>
              <a:rPr lang="en-IN">
                <a:sym typeface="Wingdings" panose="05000000000000000000" pitchFamily="2" charset="2"/>
              </a:rPr>
              <a:t>RESULTS</a:t>
            </a:r>
            <a:endParaRPr lang="en-IN" dirty="0"/>
          </a:p>
        </p:txBody>
      </p:sp>
      <p:graphicFrame>
        <p:nvGraphicFramePr>
          <p:cNvPr id="4" name="Table 4">
            <a:extLst>
              <a:ext uri="{FF2B5EF4-FFF2-40B4-BE49-F238E27FC236}">
                <a16:creationId xmlns:a16="http://schemas.microsoft.com/office/drawing/2014/main" id="{7C83D86D-55EF-B9DA-672D-17C12E959B5C}"/>
              </a:ext>
            </a:extLst>
          </p:cNvPr>
          <p:cNvGraphicFramePr>
            <a:graphicFrameLocks noGrp="1"/>
          </p:cNvGraphicFramePr>
          <p:nvPr>
            <p:extLst>
              <p:ext uri="{D42A27DB-BD31-4B8C-83A1-F6EECF244321}">
                <p14:modId xmlns:p14="http://schemas.microsoft.com/office/powerpoint/2010/main" val="1282236831"/>
              </p:ext>
            </p:extLst>
          </p:nvPr>
        </p:nvGraphicFramePr>
        <p:xfrm>
          <a:off x="161605" y="1800284"/>
          <a:ext cx="4720437" cy="1112520"/>
        </p:xfrm>
        <a:graphic>
          <a:graphicData uri="http://schemas.openxmlformats.org/drawingml/2006/table">
            <a:tbl>
              <a:tblPr firstRow="1" bandRow="1">
                <a:tableStyleId>{5C22544A-7EE6-4342-B048-85BDC9FD1C3A}</a:tableStyleId>
              </a:tblPr>
              <a:tblGrid>
                <a:gridCol w="2323465">
                  <a:extLst>
                    <a:ext uri="{9D8B030D-6E8A-4147-A177-3AD203B41FA5}">
                      <a16:colId xmlns:a16="http://schemas.microsoft.com/office/drawing/2014/main" val="3473807396"/>
                    </a:ext>
                  </a:extLst>
                </a:gridCol>
                <a:gridCol w="1384917">
                  <a:extLst>
                    <a:ext uri="{9D8B030D-6E8A-4147-A177-3AD203B41FA5}">
                      <a16:colId xmlns:a16="http://schemas.microsoft.com/office/drawing/2014/main" val="2888230058"/>
                    </a:ext>
                  </a:extLst>
                </a:gridCol>
                <a:gridCol w="1012055">
                  <a:extLst>
                    <a:ext uri="{9D8B030D-6E8A-4147-A177-3AD203B41FA5}">
                      <a16:colId xmlns:a16="http://schemas.microsoft.com/office/drawing/2014/main" val="3810497903"/>
                    </a:ext>
                  </a:extLst>
                </a:gridCol>
              </a:tblGrid>
              <a:tr h="370840">
                <a:tc>
                  <a:txBody>
                    <a:bodyPr/>
                    <a:lstStyle/>
                    <a:p>
                      <a:pPr algn="ctr"/>
                      <a:r>
                        <a:rPr lang="en-IN" dirty="0"/>
                        <a:t>Prediction / Actual  </a:t>
                      </a:r>
                      <a:r>
                        <a:rPr lang="en-IN" dirty="0">
                          <a:sym typeface="Wingdings" panose="05000000000000000000" pitchFamily="2" charset="2"/>
                        </a:rPr>
                        <a:t></a:t>
                      </a:r>
                      <a:endParaRPr lang="en-IN" dirty="0"/>
                    </a:p>
                  </a:txBody>
                  <a:tcPr/>
                </a:tc>
                <a:tc>
                  <a:txBody>
                    <a:bodyPr/>
                    <a:lstStyle/>
                    <a:p>
                      <a:pPr algn="ctr"/>
                      <a:r>
                        <a:rPr lang="en-IN" dirty="0"/>
                        <a:t>0 </a:t>
                      </a:r>
                    </a:p>
                  </a:txBody>
                  <a:tcPr/>
                </a:tc>
                <a:tc>
                  <a:txBody>
                    <a:bodyPr/>
                    <a:lstStyle/>
                    <a:p>
                      <a:pPr algn="ctr"/>
                      <a:r>
                        <a:rPr lang="en-IN" dirty="0"/>
                        <a:t>1</a:t>
                      </a:r>
                    </a:p>
                  </a:txBody>
                  <a:tcPr/>
                </a:tc>
                <a:extLst>
                  <a:ext uri="{0D108BD9-81ED-4DB2-BD59-A6C34878D82A}">
                    <a16:rowId xmlns:a16="http://schemas.microsoft.com/office/drawing/2014/main" val="4052979507"/>
                  </a:ext>
                </a:extLst>
              </a:tr>
              <a:tr h="370840">
                <a:tc>
                  <a:txBody>
                    <a:bodyPr/>
                    <a:lstStyle/>
                    <a:p>
                      <a:pPr algn="ctr"/>
                      <a:r>
                        <a:rPr lang="en-IN" dirty="0"/>
                        <a:t>0</a:t>
                      </a:r>
                    </a:p>
                  </a:txBody>
                  <a:tcPr/>
                </a:tc>
                <a:tc>
                  <a:txBody>
                    <a:bodyPr/>
                    <a:lstStyle/>
                    <a:p>
                      <a:pPr algn="ctr"/>
                      <a:r>
                        <a:rPr lang="en-IN" dirty="0"/>
                        <a:t>509</a:t>
                      </a:r>
                    </a:p>
                  </a:txBody>
                  <a:tcPr/>
                </a:tc>
                <a:tc>
                  <a:txBody>
                    <a:bodyPr/>
                    <a:lstStyle/>
                    <a:p>
                      <a:pPr algn="ctr"/>
                      <a:r>
                        <a:rPr lang="en-IN" dirty="0"/>
                        <a:t>44</a:t>
                      </a:r>
                    </a:p>
                  </a:txBody>
                  <a:tcPr/>
                </a:tc>
                <a:extLst>
                  <a:ext uri="{0D108BD9-81ED-4DB2-BD59-A6C34878D82A}">
                    <a16:rowId xmlns:a16="http://schemas.microsoft.com/office/drawing/2014/main" val="744968821"/>
                  </a:ext>
                </a:extLst>
              </a:tr>
              <a:tr h="370840">
                <a:tc>
                  <a:txBody>
                    <a:bodyPr/>
                    <a:lstStyle/>
                    <a:p>
                      <a:pPr algn="ctr"/>
                      <a:r>
                        <a:rPr lang="en-IN" dirty="0"/>
                        <a:t>1</a:t>
                      </a:r>
                    </a:p>
                  </a:txBody>
                  <a:tcPr/>
                </a:tc>
                <a:tc>
                  <a:txBody>
                    <a:bodyPr/>
                    <a:lstStyle/>
                    <a:p>
                      <a:pPr algn="ctr"/>
                      <a:r>
                        <a:rPr lang="en-IN" dirty="0"/>
                        <a:t>121</a:t>
                      </a:r>
                    </a:p>
                  </a:txBody>
                  <a:tcPr/>
                </a:tc>
                <a:tc>
                  <a:txBody>
                    <a:bodyPr/>
                    <a:lstStyle/>
                    <a:p>
                      <a:pPr algn="ctr"/>
                      <a:r>
                        <a:rPr lang="en-IN" dirty="0"/>
                        <a:t>122</a:t>
                      </a:r>
                    </a:p>
                  </a:txBody>
                  <a:tcPr/>
                </a:tc>
                <a:extLst>
                  <a:ext uri="{0D108BD9-81ED-4DB2-BD59-A6C34878D82A}">
                    <a16:rowId xmlns:a16="http://schemas.microsoft.com/office/drawing/2014/main" val="1048495029"/>
                  </a:ext>
                </a:extLst>
              </a:tr>
            </a:tbl>
          </a:graphicData>
        </a:graphic>
      </p:graphicFrame>
      <p:graphicFrame>
        <p:nvGraphicFramePr>
          <p:cNvPr id="7" name="Table 4">
            <a:extLst>
              <a:ext uri="{FF2B5EF4-FFF2-40B4-BE49-F238E27FC236}">
                <a16:creationId xmlns:a16="http://schemas.microsoft.com/office/drawing/2014/main" id="{57D8FCEC-00D2-AA3E-FDC1-BB6716B4E39B}"/>
              </a:ext>
            </a:extLst>
          </p:cNvPr>
          <p:cNvGraphicFramePr>
            <a:graphicFrameLocks noGrp="1"/>
          </p:cNvGraphicFramePr>
          <p:nvPr>
            <p:extLst>
              <p:ext uri="{D42A27DB-BD31-4B8C-83A1-F6EECF244321}">
                <p14:modId xmlns:p14="http://schemas.microsoft.com/office/powerpoint/2010/main" val="1892251520"/>
              </p:ext>
            </p:extLst>
          </p:nvPr>
        </p:nvGraphicFramePr>
        <p:xfrm>
          <a:off x="6939772" y="1800284"/>
          <a:ext cx="4720437" cy="1112520"/>
        </p:xfrm>
        <a:graphic>
          <a:graphicData uri="http://schemas.openxmlformats.org/drawingml/2006/table">
            <a:tbl>
              <a:tblPr firstRow="1" bandRow="1">
                <a:tableStyleId>{5C22544A-7EE6-4342-B048-85BDC9FD1C3A}</a:tableStyleId>
              </a:tblPr>
              <a:tblGrid>
                <a:gridCol w="2323465">
                  <a:extLst>
                    <a:ext uri="{9D8B030D-6E8A-4147-A177-3AD203B41FA5}">
                      <a16:colId xmlns:a16="http://schemas.microsoft.com/office/drawing/2014/main" val="3473807396"/>
                    </a:ext>
                  </a:extLst>
                </a:gridCol>
                <a:gridCol w="1384917">
                  <a:extLst>
                    <a:ext uri="{9D8B030D-6E8A-4147-A177-3AD203B41FA5}">
                      <a16:colId xmlns:a16="http://schemas.microsoft.com/office/drawing/2014/main" val="2888230058"/>
                    </a:ext>
                  </a:extLst>
                </a:gridCol>
                <a:gridCol w="1012055">
                  <a:extLst>
                    <a:ext uri="{9D8B030D-6E8A-4147-A177-3AD203B41FA5}">
                      <a16:colId xmlns:a16="http://schemas.microsoft.com/office/drawing/2014/main" val="3810497903"/>
                    </a:ext>
                  </a:extLst>
                </a:gridCol>
              </a:tblGrid>
              <a:tr h="370840">
                <a:tc>
                  <a:txBody>
                    <a:bodyPr/>
                    <a:lstStyle/>
                    <a:p>
                      <a:pPr algn="ctr"/>
                      <a:r>
                        <a:rPr lang="en-IN" dirty="0"/>
                        <a:t>Prediction / Actual  </a:t>
                      </a:r>
                      <a:r>
                        <a:rPr lang="en-IN" dirty="0">
                          <a:sym typeface="Wingdings" panose="05000000000000000000" pitchFamily="2" charset="2"/>
                        </a:rPr>
                        <a:t></a:t>
                      </a:r>
                      <a:endParaRPr lang="en-IN" dirty="0"/>
                    </a:p>
                  </a:txBody>
                  <a:tcPr/>
                </a:tc>
                <a:tc>
                  <a:txBody>
                    <a:bodyPr/>
                    <a:lstStyle/>
                    <a:p>
                      <a:pPr algn="ctr"/>
                      <a:r>
                        <a:rPr lang="en-IN" dirty="0"/>
                        <a:t>0 </a:t>
                      </a:r>
                    </a:p>
                  </a:txBody>
                  <a:tcPr/>
                </a:tc>
                <a:tc>
                  <a:txBody>
                    <a:bodyPr/>
                    <a:lstStyle/>
                    <a:p>
                      <a:pPr algn="ctr"/>
                      <a:r>
                        <a:rPr lang="en-IN" dirty="0"/>
                        <a:t>1</a:t>
                      </a:r>
                    </a:p>
                  </a:txBody>
                  <a:tcPr/>
                </a:tc>
                <a:extLst>
                  <a:ext uri="{0D108BD9-81ED-4DB2-BD59-A6C34878D82A}">
                    <a16:rowId xmlns:a16="http://schemas.microsoft.com/office/drawing/2014/main" val="4052979507"/>
                  </a:ext>
                </a:extLst>
              </a:tr>
              <a:tr h="370840">
                <a:tc>
                  <a:txBody>
                    <a:bodyPr/>
                    <a:lstStyle/>
                    <a:p>
                      <a:pPr algn="ctr"/>
                      <a:r>
                        <a:rPr lang="en-IN" dirty="0"/>
                        <a:t>0</a:t>
                      </a:r>
                    </a:p>
                  </a:txBody>
                  <a:tcPr/>
                </a:tc>
                <a:tc>
                  <a:txBody>
                    <a:bodyPr/>
                    <a:lstStyle/>
                    <a:p>
                      <a:pPr algn="ctr"/>
                      <a:r>
                        <a:rPr lang="en-IN" dirty="0"/>
                        <a:t>220</a:t>
                      </a:r>
                    </a:p>
                  </a:txBody>
                  <a:tcPr/>
                </a:tc>
                <a:tc>
                  <a:txBody>
                    <a:bodyPr/>
                    <a:lstStyle/>
                    <a:p>
                      <a:pPr algn="ctr"/>
                      <a:r>
                        <a:rPr lang="en-IN" dirty="0"/>
                        <a:t>16</a:t>
                      </a:r>
                    </a:p>
                  </a:txBody>
                  <a:tcPr/>
                </a:tc>
                <a:extLst>
                  <a:ext uri="{0D108BD9-81ED-4DB2-BD59-A6C34878D82A}">
                    <a16:rowId xmlns:a16="http://schemas.microsoft.com/office/drawing/2014/main" val="744968821"/>
                  </a:ext>
                </a:extLst>
              </a:tr>
              <a:tr h="370840">
                <a:tc>
                  <a:txBody>
                    <a:bodyPr/>
                    <a:lstStyle/>
                    <a:p>
                      <a:pPr algn="ctr"/>
                      <a:r>
                        <a:rPr lang="en-IN" dirty="0"/>
                        <a:t>1</a:t>
                      </a:r>
                    </a:p>
                  </a:txBody>
                  <a:tcPr/>
                </a:tc>
                <a:tc>
                  <a:txBody>
                    <a:bodyPr/>
                    <a:lstStyle/>
                    <a:p>
                      <a:pPr algn="ctr"/>
                      <a:r>
                        <a:rPr lang="en-IN" dirty="0"/>
                        <a:t>50</a:t>
                      </a:r>
                    </a:p>
                  </a:txBody>
                  <a:tcPr/>
                </a:tc>
                <a:tc>
                  <a:txBody>
                    <a:bodyPr/>
                    <a:lstStyle/>
                    <a:p>
                      <a:pPr algn="ctr"/>
                      <a:r>
                        <a:rPr lang="en-IN" dirty="0"/>
                        <a:t>55</a:t>
                      </a:r>
                    </a:p>
                  </a:txBody>
                  <a:tcPr/>
                </a:tc>
                <a:extLst>
                  <a:ext uri="{0D108BD9-81ED-4DB2-BD59-A6C34878D82A}">
                    <a16:rowId xmlns:a16="http://schemas.microsoft.com/office/drawing/2014/main" val="1048495029"/>
                  </a:ext>
                </a:extLst>
              </a:tr>
            </a:tbl>
          </a:graphicData>
        </a:graphic>
      </p:graphicFrame>
      <p:sp>
        <p:nvSpPr>
          <p:cNvPr id="8" name="Rectangle 7">
            <a:extLst>
              <a:ext uri="{FF2B5EF4-FFF2-40B4-BE49-F238E27FC236}">
                <a16:creationId xmlns:a16="http://schemas.microsoft.com/office/drawing/2014/main" id="{69046DA4-E2A6-9A97-9CBB-689141BE33EC}"/>
              </a:ext>
            </a:extLst>
          </p:cNvPr>
          <p:cNvSpPr/>
          <p:nvPr/>
        </p:nvSpPr>
        <p:spPr>
          <a:xfrm>
            <a:off x="1159594" y="1157551"/>
            <a:ext cx="2050742" cy="470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a:t>TRAIN</a:t>
            </a:r>
            <a:endParaRPr lang="en-IN" sz="3200" b="1" dirty="0"/>
          </a:p>
        </p:txBody>
      </p:sp>
      <p:sp>
        <p:nvSpPr>
          <p:cNvPr id="9" name="Rectangle 8">
            <a:extLst>
              <a:ext uri="{FF2B5EF4-FFF2-40B4-BE49-F238E27FC236}">
                <a16:creationId xmlns:a16="http://schemas.microsoft.com/office/drawing/2014/main" id="{F026862A-CBEC-2617-FF1C-2B52DD3FAE38}"/>
              </a:ext>
            </a:extLst>
          </p:cNvPr>
          <p:cNvSpPr/>
          <p:nvPr/>
        </p:nvSpPr>
        <p:spPr>
          <a:xfrm>
            <a:off x="8811479" y="1016390"/>
            <a:ext cx="2050742" cy="470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a:t>TEST</a:t>
            </a:r>
            <a:endParaRPr lang="en-IN" sz="3200" b="1" dirty="0"/>
          </a:p>
        </p:txBody>
      </p:sp>
      <p:pic>
        <p:nvPicPr>
          <p:cNvPr id="11" name="Picture 10">
            <a:extLst>
              <a:ext uri="{FF2B5EF4-FFF2-40B4-BE49-F238E27FC236}">
                <a16:creationId xmlns:a16="http://schemas.microsoft.com/office/drawing/2014/main" id="{FDD75E5C-D9CD-F005-F22B-6E783A7B59FE}"/>
              </a:ext>
            </a:extLst>
          </p:cNvPr>
          <p:cNvPicPr>
            <a:picLocks noChangeAspect="1"/>
          </p:cNvPicPr>
          <p:nvPr/>
        </p:nvPicPr>
        <p:blipFill>
          <a:blip r:embed="rId2"/>
          <a:stretch>
            <a:fillRect/>
          </a:stretch>
        </p:blipFill>
        <p:spPr>
          <a:xfrm>
            <a:off x="232494" y="3085021"/>
            <a:ext cx="3890223" cy="3772979"/>
          </a:xfrm>
          <a:prstGeom prst="rect">
            <a:avLst/>
          </a:prstGeom>
        </p:spPr>
      </p:pic>
      <p:pic>
        <p:nvPicPr>
          <p:cNvPr id="13" name="Picture 12">
            <a:extLst>
              <a:ext uri="{FF2B5EF4-FFF2-40B4-BE49-F238E27FC236}">
                <a16:creationId xmlns:a16="http://schemas.microsoft.com/office/drawing/2014/main" id="{1A5F3F23-64E7-1A77-34DA-B7B12AD45251}"/>
              </a:ext>
            </a:extLst>
          </p:cNvPr>
          <p:cNvPicPr>
            <a:picLocks noChangeAspect="1"/>
          </p:cNvPicPr>
          <p:nvPr/>
        </p:nvPicPr>
        <p:blipFill>
          <a:blip r:embed="rId3"/>
          <a:stretch>
            <a:fillRect/>
          </a:stretch>
        </p:blipFill>
        <p:spPr>
          <a:xfrm>
            <a:off x="7937984" y="3121891"/>
            <a:ext cx="3890223" cy="3699237"/>
          </a:xfrm>
          <a:prstGeom prst="rect">
            <a:avLst/>
          </a:prstGeom>
        </p:spPr>
      </p:pic>
      <p:pic>
        <p:nvPicPr>
          <p:cNvPr id="15" name="Picture 14">
            <a:extLst>
              <a:ext uri="{FF2B5EF4-FFF2-40B4-BE49-F238E27FC236}">
                <a16:creationId xmlns:a16="http://schemas.microsoft.com/office/drawing/2014/main" id="{8C4B3DDA-0E1F-F8F5-C779-65FB5D16A62D}"/>
              </a:ext>
            </a:extLst>
          </p:cNvPr>
          <p:cNvPicPr>
            <a:picLocks noChangeAspect="1"/>
          </p:cNvPicPr>
          <p:nvPr/>
        </p:nvPicPr>
        <p:blipFill>
          <a:blip r:embed="rId4"/>
          <a:stretch>
            <a:fillRect/>
          </a:stretch>
        </p:blipFill>
        <p:spPr>
          <a:xfrm>
            <a:off x="3576664" y="1074656"/>
            <a:ext cx="4720436" cy="725627"/>
          </a:xfrm>
          <a:prstGeom prst="rect">
            <a:avLst/>
          </a:prstGeom>
        </p:spPr>
      </p:pic>
      <p:pic>
        <p:nvPicPr>
          <p:cNvPr id="3074" name="Picture 2" descr="Train and Test datasets in Machine Learning - Javatpoint">
            <a:extLst>
              <a:ext uri="{FF2B5EF4-FFF2-40B4-BE49-F238E27FC236}">
                <a16:creationId xmlns:a16="http://schemas.microsoft.com/office/drawing/2014/main" id="{EDB45A92-4B1C-66D5-EF24-165329E5B6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2717" y="3625644"/>
            <a:ext cx="3443849" cy="179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652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535"/>
            <a:ext cx="10515600" cy="1325563"/>
          </a:xfrm>
        </p:spPr>
        <p:txBody>
          <a:bodyPr>
            <a:normAutofit/>
          </a:bodyPr>
          <a:lstStyle/>
          <a:p>
            <a:r>
              <a:rPr lang="en-US" sz="3200" dirty="0">
                <a:latin typeface="Times New Roman" panose="02020603050405020304"/>
                <a:cs typeface="Times New Roman" panose="02020603050405020304"/>
              </a:rPr>
              <a:t>ROC and AUC:</a:t>
            </a:r>
          </a:p>
        </p:txBody>
      </p:sp>
      <p:pic>
        <p:nvPicPr>
          <p:cNvPr id="4" name="Picture 4" descr="Chart, line chart&#10;&#10;Description automatically generated"/>
          <p:cNvPicPr>
            <a:picLocks noGrp="1" noChangeAspect="1"/>
          </p:cNvPicPr>
          <p:nvPr>
            <p:ph idx="1"/>
          </p:nvPr>
        </p:nvPicPr>
        <p:blipFill>
          <a:blip r:embed="rId2"/>
          <a:stretch>
            <a:fillRect/>
          </a:stretch>
        </p:blipFill>
        <p:spPr>
          <a:xfrm>
            <a:off x="4552718" y="2332400"/>
            <a:ext cx="7294579" cy="4351338"/>
          </a:xfrm>
        </p:spPr>
      </p:pic>
      <p:sp>
        <p:nvSpPr>
          <p:cNvPr id="5" name="TextBox 4"/>
          <p:cNvSpPr txBox="1"/>
          <p:nvPr/>
        </p:nvSpPr>
        <p:spPr>
          <a:xfrm>
            <a:off x="2752077" y="3477087"/>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7" name="TextBox 6"/>
          <p:cNvSpPr txBox="1"/>
          <p:nvPr/>
        </p:nvSpPr>
        <p:spPr>
          <a:xfrm>
            <a:off x="745723" y="997959"/>
            <a:ext cx="94991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pitchFamily="34" charset="0"/>
              <a:buChar char="•"/>
            </a:pPr>
            <a:r>
              <a:rPr lang="en-US" sz="2000" dirty="0">
                <a:latin typeface="Helvetica Neue"/>
              </a:rPr>
              <a:t>ROC= 0.86 which indicates the performance of a binary classification</a:t>
            </a:r>
            <a:br>
              <a:rPr lang="en-US" sz="2000" dirty="0">
                <a:latin typeface="Helvetica Neue"/>
              </a:rPr>
            </a:br>
            <a:r>
              <a:rPr lang="en-US" sz="2000" dirty="0">
                <a:latin typeface="Helvetica Neue"/>
              </a:rPr>
              <a:t>model in discriminating between the two classes.</a:t>
            </a:r>
            <a:endParaRPr lang="en-US" dirty="0">
              <a:cs typeface="Calibri" panose="020F0502020204030204"/>
            </a:endParaRPr>
          </a:p>
        </p:txBody>
      </p:sp>
      <p:graphicFrame>
        <p:nvGraphicFramePr>
          <p:cNvPr id="11" name="TextBox 5">
            <a:extLst>
              <a:ext uri="{FF2B5EF4-FFF2-40B4-BE49-F238E27FC236}">
                <a16:creationId xmlns:a16="http://schemas.microsoft.com/office/drawing/2014/main" id="{3CC387AC-642C-0D67-8F5A-E6DFA1697365}"/>
              </a:ext>
            </a:extLst>
          </p:cNvPr>
          <p:cNvGraphicFramePr/>
          <p:nvPr/>
        </p:nvGraphicFramePr>
        <p:xfrm>
          <a:off x="170156" y="1731146"/>
          <a:ext cx="4259800" cy="4985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02" name="Picture 6" descr="AUC-ROC Curve - GeeksforGeeks">
            <a:extLst>
              <a:ext uri="{FF2B5EF4-FFF2-40B4-BE49-F238E27FC236}">
                <a16:creationId xmlns:a16="http://schemas.microsoft.com/office/drawing/2014/main" id="{51621911-1078-DB1C-5308-54713B47DE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8936" y="313214"/>
            <a:ext cx="249555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a:grpSpLocks noGrp="1" noUngrp="1" noRot="1" noChangeAspect="1" noMove="1" noResize="1"/>
          </p:cNvGrpSpPr>
          <p:nvPr/>
        </p:nvGrpSpPr>
        <p:grpSpPr>
          <a:xfrm>
            <a:off x="4" y="1062849"/>
            <a:ext cx="731521" cy="673460"/>
            <a:chOff x="3940602" y="308034"/>
            <a:chExt cx="2116791" cy="3428999"/>
          </a:xfrm>
          <a:solidFill>
            <a:schemeClr val="accent4"/>
          </a:solidFill>
        </p:grpSpPr>
        <p:sp>
          <p:nvSpPr>
            <p:cNvPr id="52" name="Rectangle 51"/>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p:cNvSpPr>
            <a:spLocks noGrp="1" noRot="1" noChangeAspect="1" noMove="1" noResize="1" noEditPoints="1" noAdjustHandles="1" noChangeArrowheads="1" noChangeShapeType="1" noTextEdit="1"/>
          </p:cNvSpPr>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p:cNvPicPr>
            <a:picLocks noChangeAspect="1"/>
          </p:cNvPicPr>
          <p:nvPr/>
        </p:nvPicPr>
        <p:blipFill rotWithShape="1">
          <a:blip r:embed="rId2"/>
          <a:srcRect r="-3" b="1064"/>
          <a:stretch>
            <a:fillRect/>
          </a:stretch>
        </p:blipFill>
        <p:spPr>
          <a:xfrm>
            <a:off x="9268508" y="0"/>
            <a:ext cx="2655655" cy="3253647"/>
          </a:xfrm>
          <a:prstGeom prst="rect">
            <a:avLst/>
          </a:prstGeom>
        </p:spPr>
      </p:pic>
      <p:cxnSp>
        <p:nvCxnSpPr>
          <p:cNvPr id="58" name="Straight Connector 57"/>
          <p:cNvCxnSpPr>
            <a:cxnSpLocks noGrp="1" noRot="1" noChangeAspect="1" noMove="1" noResize="1" noEditPoints="1" noAdjustHandles="1" noChangeArrowheads="1" noChangeShapeType="1"/>
          </p:cNvCxnSpPr>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1"/>
          <p:cNvSpPr txBox="1"/>
          <p:nvPr/>
        </p:nvSpPr>
        <p:spPr>
          <a:xfrm>
            <a:off x="1043631" y="873940"/>
            <a:ext cx="4928291" cy="1035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dirty="0"/>
              <a:t>XG Boost Model</a:t>
            </a:r>
            <a:br>
              <a:rPr lang="en-US" sz="2800" b="1" dirty="0"/>
            </a:br>
            <a:r>
              <a:rPr lang="en-US" sz="2000" b="0" i="0" kern="1200" dirty="0">
                <a:solidFill>
                  <a:schemeClr val="tx1"/>
                </a:solidFill>
                <a:effectLst/>
                <a:latin typeface="+mj-lt"/>
                <a:ea typeface="+mj-ea"/>
                <a:cs typeface="+mj-cs"/>
              </a:rPr>
              <a:t>Thresholding and Accuracy</a:t>
            </a:r>
            <a:endParaRPr lang="en-US" sz="2000" dirty="0"/>
          </a:p>
        </p:txBody>
      </p:sp>
      <p:sp>
        <p:nvSpPr>
          <p:cNvPr id="44" name="Content Placeholder 2"/>
          <p:cNvSpPr>
            <a:spLocks noGrp="1"/>
          </p:cNvSpPr>
          <p:nvPr>
            <p:ph idx="1"/>
          </p:nvPr>
        </p:nvSpPr>
        <p:spPr>
          <a:xfrm>
            <a:off x="1043631" y="2261242"/>
            <a:ext cx="7670346" cy="4052978"/>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sz="1900" b="0" i="0" dirty="0">
                <a:solidFill>
                  <a:schemeClr val="tx1">
                    <a:alpha val="80000"/>
                  </a:schemeClr>
                </a:solidFill>
                <a:effectLst/>
              </a:rPr>
              <a:t>Introduction:</a:t>
            </a:r>
          </a:p>
          <a:p>
            <a:pPr marL="742950" lvl="1" indent="-228600" algn="l">
              <a:buFont typeface="Arial" panose="020B0604020202020204" pitchFamily="34" charset="0"/>
              <a:buChar char="•"/>
            </a:pPr>
            <a:r>
              <a:rPr lang="en-US" sz="1900" b="0" i="0" dirty="0">
                <a:solidFill>
                  <a:schemeClr val="tx1">
                    <a:alpha val="80000"/>
                  </a:schemeClr>
                </a:solidFill>
                <a:effectLst/>
              </a:rPr>
              <a:t>XG Boost model achieved 71% accuracy on the testing set.</a:t>
            </a:r>
          </a:p>
          <a:p>
            <a:pPr marL="742950" lvl="1" indent="-228600" algn="l">
              <a:buFont typeface="Arial" panose="020B0604020202020204" pitchFamily="34" charset="0"/>
              <a:buChar char="•"/>
            </a:pPr>
            <a:r>
              <a:rPr lang="en-US" sz="1900" b="0" i="0" dirty="0">
                <a:solidFill>
                  <a:schemeClr val="tx1">
                    <a:alpha val="80000"/>
                  </a:schemeClr>
                </a:solidFill>
                <a:effectLst/>
              </a:rPr>
              <a:t>Thresholding was applied to the model's output probabilities.</a:t>
            </a:r>
          </a:p>
          <a:p>
            <a:pPr marL="742950" lvl="1" indent="-228600" algn="l">
              <a:buFont typeface="Arial" panose="020B0604020202020204" pitchFamily="34" charset="0"/>
              <a:buChar char="•"/>
            </a:pPr>
            <a:r>
              <a:rPr lang="en-US" sz="1900" b="0" i="0" dirty="0">
                <a:solidFill>
                  <a:schemeClr val="tx1">
                    <a:alpha val="80000"/>
                  </a:schemeClr>
                </a:solidFill>
                <a:effectLst/>
              </a:rPr>
              <a:t>Threshold value initially set at 0.5 for classification.</a:t>
            </a:r>
          </a:p>
          <a:p>
            <a:pPr marL="742950" lvl="1" indent="-228600" algn="l">
              <a:buFont typeface="Arial" panose="020B0604020202020204" pitchFamily="34" charset="0"/>
              <a:buChar char="•"/>
            </a:pPr>
            <a:r>
              <a:rPr lang="en-US" sz="1900" b="0" i="0" dirty="0">
                <a:solidFill>
                  <a:schemeClr val="tx1">
                    <a:alpha val="80000"/>
                  </a:schemeClr>
                </a:solidFill>
                <a:effectLst/>
              </a:rPr>
              <a:t>Setting a higher threshold yielded better accuracy but increased false positives.</a:t>
            </a:r>
          </a:p>
          <a:p>
            <a:pPr lvl="1" indent="-228600" algn="l">
              <a:buFont typeface="Arial" panose="020B0604020202020204" pitchFamily="34" charset="0"/>
              <a:buChar char="•"/>
            </a:pPr>
            <a:endParaRPr lang="en-US" sz="1900" b="0" i="0" dirty="0">
              <a:solidFill>
                <a:schemeClr val="tx1">
                  <a:alpha val="80000"/>
                </a:schemeClr>
              </a:solidFill>
              <a:effectLst/>
            </a:endParaRPr>
          </a:p>
          <a:p>
            <a:pPr indent="-228600" algn="l">
              <a:buFont typeface="Arial" panose="020B0604020202020204" pitchFamily="34" charset="0"/>
              <a:buChar char="•"/>
            </a:pPr>
            <a:r>
              <a:rPr lang="en-US" sz="1900" b="0" i="0" dirty="0">
                <a:solidFill>
                  <a:schemeClr val="tx1">
                    <a:alpha val="80000"/>
                  </a:schemeClr>
                </a:solidFill>
                <a:effectLst/>
              </a:rPr>
              <a:t>Trade-off: Accuracy vs. False Positives:</a:t>
            </a:r>
          </a:p>
          <a:p>
            <a:pPr marL="742950" lvl="1" indent="-228600" algn="l">
              <a:buFont typeface="Arial" panose="020B0604020202020204" pitchFamily="34" charset="0"/>
              <a:buChar char="•"/>
            </a:pPr>
            <a:r>
              <a:rPr lang="en-US" sz="1900" b="0" i="0" dirty="0">
                <a:solidFill>
                  <a:schemeClr val="tx1">
                    <a:alpha val="80000"/>
                  </a:schemeClr>
                </a:solidFill>
                <a:effectLst/>
              </a:rPr>
              <a:t>Higher Threshold (0.5 or more):</a:t>
            </a:r>
          </a:p>
          <a:p>
            <a:pPr marL="1143000" lvl="2" indent="-228600" algn="l">
              <a:buFont typeface="Arial" panose="020B0604020202020204" pitchFamily="34" charset="0"/>
              <a:buChar char="•"/>
            </a:pPr>
            <a:r>
              <a:rPr lang="en-US" sz="1900" b="0" i="0" dirty="0">
                <a:solidFill>
                  <a:schemeClr val="tx1">
                    <a:alpha val="80000"/>
                  </a:schemeClr>
                </a:solidFill>
                <a:effectLst/>
              </a:rPr>
              <a:t>Results in better accuracy.</a:t>
            </a:r>
          </a:p>
          <a:p>
            <a:pPr marL="1143000" lvl="2" indent="-228600" algn="l">
              <a:buFont typeface="Arial" panose="020B0604020202020204" pitchFamily="34" charset="0"/>
              <a:buChar char="•"/>
            </a:pPr>
            <a:r>
              <a:rPr lang="en-US" sz="1900" b="0" i="0" dirty="0">
                <a:solidFill>
                  <a:schemeClr val="tx1">
                    <a:alpha val="80000"/>
                  </a:schemeClr>
                </a:solidFill>
                <a:effectLst/>
              </a:rPr>
              <a:t>However, increases the number of false positives.</a:t>
            </a:r>
          </a:p>
          <a:p>
            <a:pPr marL="1143000" lvl="2" indent="-228600" algn="l">
              <a:buFont typeface="Arial" panose="020B0604020202020204" pitchFamily="34" charset="0"/>
              <a:buChar char="•"/>
            </a:pPr>
            <a:r>
              <a:rPr lang="en-US" sz="1900" b="0" i="0" dirty="0">
                <a:solidFill>
                  <a:schemeClr val="tx1">
                    <a:alpha val="80000"/>
                  </a:schemeClr>
                </a:solidFill>
                <a:effectLst/>
              </a:rPr>
              <a:t>False positives are incorrect positive predictions, which may lead to misclassifications.</a:t>
            </a:r>
            <a:endParaRPr lang="en-US" sz="1800" b="0" i="0" dirty="0">
              <a:effectLst/>
            </a:endParaRPr>
          </a:p>
          <a:p>
            <a:pPr marL="0"/>
            <a:endParaRPr lang="en-US" sz="1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a:grpSpLocks noGrp="1" noUngrp="1" noRot="1" noChangeAspect="1" noMove="1" noResize="1"/>
          </p:cNvGrpSpPr>
          <p:nvPr/>
        </p:nvGrpSpPr>
        <p:grpSpPr>
          <a:xfrm>
            <a:off x="4" y="1062849"/>
            <a:ext cx="731521" cy="673460"/>
            <a:chOff x="3940602" y="308034"/>
            <a:chExt cx="2116791" cy="3428999"/>
          </a:xfrm>
          <a:solidFill>
            <a:schemeClr val="accent4"/>
          </a:solidFill>
        </p:grpSpPr>
        <p:sp>
          <p:nvSpPr>
            <p:cNvPr id="52" name="Rectangle 51"/>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p:cNvSpPr>
            <a:spLocks noGrp="1" noRot="1" noChangeAspect="1" noMove="1" noResize="1" noEditPoints="1" noAdjustHandles="1" noChangeArrowheads="1" noChangeShapeType="1" noTextEdit="1"/>
          </p:cNvSpPr>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a:cxnSpLocks noGrp="1" noRot="1" noChangeAspect="1" noMove="1" noResize="1" noEditPoints="1" noAdjustHandles="1" noChangeArrowheads="1" noChangeShapeType="1"/>
          </p:cNvCxnSpPr>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1"/>
          <p:cNvSpPr txBox="1"/>
          <p:nvPr/>
        </p:nvSpPr>
        <p:spPr>
          <a:xfrm>
            <a:off x="1043631" y="873940"/>
            <a:ext cx="4928291" cy="1035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dirty="0"/>
              <a:t>XG Boost Model</a:t>
            </a:r>
            <a:br>
              <a:rPr lang="en-US" sz="2800" b="1" dirty="0"/>
            </a:br>
            <a:r>
              <a:rPr lang="en-US" sz="2000" b="0" i="0" dirty="0">
                <a:effectLst/>
              </a:rPr>
              <a:t>Finding the Optimal Threshold</a:t>
            </a:r>
            <a:endParaRPr lang="en-US" sz="2000" dirty="0"/>
          </a:p>
        </p:txBody>
      </p:sp>
      <p:sp>
        <p:nvSpPr>
          <p:cNvPr id="44" name="Content Placeholder 2"/>
          <p:cNvSpPr>
            <a:spLocks noGrp="1"/>
          </p:cNvSpPr>
          <p:nvPr>
            <p:ph idx="1"/>
          </p:nvPr>
        </p:nvSpPr>
        <p:spPr>
          <a:xfrm>
            <a:off x="1043632" y="2261242"/>
            <a:ext cx="6185844" cy="4404490"/>
          </a:xfrm>
        </p:spPr>
        <p:txBody>
          <a:bodyPr vert="horz" lIns="91440" tIns="45720" rIns="91440" bIns="45720" rtlCol="0" anchor="ctr">
            <a:normAutofit/>
          </a:bodyPr>
          <a:lstStyle/>
          <a:p>
            <a:r>
              <a:rPr lang="en-US" sz="1600" b="0" i="0" dirty="0">
                <a:effectLst/>
              </a:rPr>
              <a:t>Motivation for Decreasing the Threshold:</a:t>
            </a:r>
          </a:p>
          <a:p>
            <a:pPr marL="742950" lvl="1"/>
            <a:r>
              <a:rPr lang="en-US" sz="1600" b="0" i="0" dirty="0">
                <a:effectLst/>
              </a:rPr>
              <a:t>High false positives were undesirable in the model's context.</a:t>
            </a:r>
          </a:p>
          <a:p>
            <a:pPr marL="742950" lvl="1"/>
            <a:r>
              <a:rPr lang="en-US" sz="1600" b="0" i="0" dirty="0">
                <a:effectLst/>
              </a:rPr>
              <a:t>Focus on increasing true positives (correct positive predictions).</a:t>
            </a:r>
          </a:p>
          <a:p>
            <a:r>
              <a:rPr lang="en-US" sz="1600" b="0" i="0" dirty="0">
                <a:effectLst/>
              </a:rPr>
              <a:t>Impact on Accuracy:</a:t>
            </a:r>
          </a:p>
          <a:p>
            <a:pPr marL="742950" lvl="1"/>
            <a:r>
              <a:rPr lang="en-US" sz="1600" b="0" i="0" dirty="0">
                <a:effectLst/>
              </a:rPr>
              <a:t>Decreasing the threshold to 0.3:</a:t>
            </a:r>
          </a:p>
          <a:p>
            <a:pPr marL="1143000" lvl="2"/>
            <a:r>
              <a:rPr lang="en-US" sz="1600" b="0" i="0" dirty="0">
                <a:effectLst/>
              </a:rPr>
              <a:t>Increased the number of true positives.</a:t>
            </a:r>
          </a:p>
          <a:p>
            <a:pPr marL="1143000" lvl="2"/>
            <a:r>
              <a:rPr lang="en-US" sz="1600" b="0" i="0" dirty="0">
                <a:effectLst/>
              </a:rPr>
              <a:t>Improved detection of positive instances.</a:t>
            </a:r>
          </a:p>
          <a:p>
            <a:pPr marL="1143000" lvl="2"/>
            <a:r>
              <a:rPr lang="en-US" sz="1600" b="0" i="0" dirty="0">
                <a:effectLst/>
              </a:rPr>
              <a:t>Led to a </a:t>
            </a:r>
            <a:r>
              <a:rPr lang="en-US" sz="1600" i="0" dirty="0">
                <a:effectLst/>
              </a:rPr>
              <a:t>decrease in accuracy </a:t>
            </a:r>
            <a:r>
              <a:rPr lang="en-US" sz="1600" b="0" i="0" dirty="0">
                <a:effectLst/>
              </a:rPr>
              <a:t>due to more false negatives (incorrect negative predictions).</a:t>
            </a:r>
          </a:p>
          <a:p>
            <a:r>
              <a:rPr lang="en-US" sz="1600" b="0" i="0" dirty="0">
                <a:effectLst/>
              </a:rPr>
              <a:t>Conclusion and Next Steps:</a:t>
            </a:r>
          </a:p>
          <a:p>
            <a:pPr marL="742950" lvl="1"/>
            <a:r>
              <a:rPr lang="en-US" sz="1600" b="0" i="0" dirty="0">
                <a:effectLst/>
              </a:rPr>
              <a:t>A lower threshold improves true positive rates but may increase false negatives and reduce overall accuracy.</a:t>
            </a:r>
          </a:p>
          <a:p>
            <a:pPr marL="742950" lvl="1"/>
            <a:r>
              <a:rPr lang="en-US" sz="1600" b="0" i="0" dirty="0">
                <a:effectLst/>
              </a:rPr>
              <a:t>Future work may involve finding an optimal threshold that balances the trade-off between accuracy and minimizing false positives/negatives.</a:t>
            </a:r>
          </a:p>
          <a:p>
            <a:pPr marL="0"/>
            <a:endParaRPr lang="en-US" sz="1100" dirty="0"/>
          </a:p>
        </p:txBody>
      </p:sp>
      <p:pic>
        <p:nvPicPr>
          <p:cNvPr id="3" name="Picture 2" descr="Table&#10;&#10;Description automatically generated"/>
          <p:cNvPicPr>
            <a:picLocks noChangeAspect="1"/>
          </p:cNvPicPr>
          <p:nvPr/>
        </p:nvPicPr>
        <p:blipFill>
          <a:blip r:embed="rId2"/>
          <a:stretch>
            <a:fillRect/>
          </a:stretch>
        </p:blipFill>
        <p:spPr>
          <a:xfrm>
            <a:off x="7836747" y="502325"/>
            <a:ext cx="3819583" cy="5259554"/>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5E86ADC-B68C-EA45-8B7C-9F770F5440BD}"/>
              </a:ext>
            </a:extLst>
          </p:cNvPr>
          <p:cNvSpPr/>
          <p:nvPr/>
        </p:nvSpPr>
        <p:spPr>
          <a:xfrm>
            <a:off x="838200" y="365125"/>
            <a:ext cx="10515600" cy="1325563"/>
          </a:xfrm>
          <a:prstGeom prst="ellipse">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5400" b="1" kern="1200">
                <a:solidFill>
                  <a:schemeClr val="tx1"/>
                </a:solidFill>
                <a:latin typeface="+mj-lt"/>
                <a:ea typeface="+mj-ea"/>
                <a:cs typeface="+mj-cs"/>
              </a:rPr>
              <a:t>Business Objective </a:t>
            </a:r>
          </a:p>
        </p:txBody>
      </p:sp>
      <p:graphicFrame>
        <p:nvGraphicFramePr>
          <p:cNvPr id="7" name="Diagram 6">
            <a:extLst>
              <a:ext uri="{FF2B5EF4-FFF2-40B4-BE49-F238E27FC236}">
                <a16:creationId xmlns:a16="http://schemas.microsoft.com/office/drawing/2014/main" id="{D14E23EA-0F72-5FDA-232A-961B4A900DAA}"/>
              </a:ext>
            </a:extLst>
          </p:cNvPr>
          <p:cNvGraphicFramePr/>
          <p:nvPr>
            <p:extLst>
              <p:ext uri="{D42A27DB-BD31-4B8C-83A1-F6EECF244321}">
                <p14:modId xmlns:p14="http://schemas.microsoft.com/office/powerpoint/2010/main" val="6344743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991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42733" y="1780950"/>
            <a:ext cx="3429000" cy="1648050"/>
          </a:xfrm>
        </p:spPr>
        <p:txBody>
          <a:bodyPr anchor="b">
            <a:normAutofit fontScale="90000"/>
          </a:bodyPr>
          <a:lstStyle/>
          <a:p>
            <a:r>
              <a:rPr lang="en-IN" sz="3800" dirty="0"/>
              <a:t>Cross-Validation For Lambda Values</a:t>
            </a:r>
          </a:p>
        </p:txBody>
      </p:sp>
      <p:sp>
        <p:nvSpPr>
          <p:cNvPr id="9" name="Content Placeholder 8"/>
          <p:cNvSpPr>
            <a:spLocks noGrp="1"/>
          </p:cNvSpPr>
          <p:nvPr>
            <p:ph idx="1"/>
          </p:nvPr>
        </p:nvSpPr>
        <p:spPr>
          <a:xfrm>
            <a:off x="559914" y="3718502"/>
            <a:ext cx="3429000" cy="2934424"/>
          </a:xfrm>
        </p:spPr>
        <p:txBody>
          <a:bodyPr anchor="t">
            <a:normAutofit/>
          </a:bodyPr>
          <a:lstStyle/>
          <a:p>
            <a:r>
              <a:rPr lang="en-IN" sz="2200" dirty="0"/>
              <a:t>Log(Lambda Min) 4.159</a:t>
            </a:r>
          </a:p>
          <a:p>
            <a:r>
              <a:rPr lang="en-IN" sz="2200" dirty="0"/>
              <a:t>Lambda Min 64.037</a:t>
            </a:r>
          </a:p>
          <a:p>
            <a:r>
              <a:rPr lang="en-IN" sz="2200" dirty="0"/>
              <a:t>Log(Lambda 1se) 5.461</a:t>
            </a:r>
          </a:p>
          <a:p>
            <a:r>
              <a:rPr lang="en-IN" sz="2200" dirty="0"/>
              <a:t>Lambda 1se 235.554</a:t>
            </a:r>
          </a:p>
          <a:p>
            <a:pPr marL="0" indent="0">
              <a:buNone/>
            </a:pPr>
            <a:endParaRPr lang="en-IN" sz="2200" dirty="0"/>
          </a:p>
        </p:txBody>
      </p:sp>
      <p:pic>
        <p:nvPicPr>
          <p:cNvPr id="11" name="Picture 10"/>
          <p:cNvPicPr>
            <a:picLocks noChangeAspect="1"/>
          </p:cNvPicPr>
          <p:nvPr/>
        </p:nvPicPr>
        <p:blipFill>
          <a:blip r:embed="rId2"/>
          <a:stretch>
            <a:fillRect/>
          </a:stretch>
        </p:blipFill>
        <p:spPr>
          <a:xfrm>
            <a:off x="4663045" y="1420427"/>
            <a:ext cx="6886222" cy="4797493"/>
          </a:xfrm>
          <a:prstGeom prst="rect">
            <a:avLst/>
          </a:prstGeom>
        </p:spPr>
      </p:pic>
      <p:sp>
        <p:nvSpPr>
          <p:cNvPr id="5" name="Title 1">
            <a:extLst>
              <a:ext uri="{FF2B5EF4-FFF2-40B4-BE49-F238E27FC236}">
                <a16:creationId xmlns:a16="http://schemas.microsoft.com/office/drawing/2014/main" id="{9F11BD36-231B-2351-1634-69E8649D9A65}"/>
              </a:ext>
            </a:extLst>
          </p:cNvPr>
          <p:cNvSpPr txBox="1">
            <a:spLocks/>
          </p:cNvSpPr>
          <p:nvPr/>
        </p:nvSpPr>
        <p:spPr>
          <a:xfrm>
            <a:off x="760828" y="324035"/>
            <a:ext cx="11179637" cy="154027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LASSO Regression Model</a:t>
            </a:r>
            <a:br>
              <a:rPr lang="en-IN" b="1" dirty="0"/>
            </a:br>
            <a:r>
              <a:rPr lang="en-IN" sz="2800" b="1" dirty="0"/>
              <a:t>To Predict Monthly Income</a:t>
            </a:r>
            <a:br>
              <a:rPr lang="en-IN" b="1" dirty="0"/>
            </a:b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sz="4400" dirty="0"/>
              <a:t>Coefficients For Lambda min and 1se</a:t>
            </a:r>
            <a:endParaRPr lang="en-IN" dirty="0"/>
          </a:p>
        </p:txBody>
      </p:sp>
      <p:sp>
        <p:nvSpPr>
          <p:cNvPr id="9" name="Content Placeholder 8"/>
          <p:cNvSpPr>
            <a:spLocks noGrp="1"/>
          </p:cNvSpPr>
          <p:nvPr>
            <p:ph idx="1"/>
          </p:nvPr>
        </p:nvSpPr>
        <p:spPr>
          <a:xfrm>
            <a:off x="7419975" y="2286635"/>
            <a:ext cx="4500880" cy="3476625"/>
          </a:xfrm>
        </p:spPr>
        <p:txBody>
          <a:bodyPr/>
          <a:lstStyle/>
          <a:p>
            <a:r>
              <a:rPr lang="en-US" sz="2400" dirty="0"/>
              <a:t>Minimum lambda value eliminated 18 variables</a:t>
            </a:r>
          </a:p>
          <a:p>
            <a:r>
              <a:rPr lang="en-US" sz="2400" dirty="0"/>
              <a:t>1se lambda value further simplified the model by eliminating a total of 22 variables</a:t>
            </a:r>
          </a:p>
          <a:p>
            <a:r>
              <a:rPr lang="en-US" sz="2400" dirty="0"/>
              <a:t>Job level and Total Working Years</a:t>
            </a:r>
          </a:p>
          <a:p>
            <a:pPr marL="0" indent="0">
              <a:buNone/>
            </a:pPr>
            <a:endParaRPr lang="en-IN" dirty="0"/>
          </a:p>
        </p:txBody>
      </p:sp>
      <p:pic>
        <p:nvPicPr>
          <p:cNvPr id="2" name="Content Placeholder 4" descr="A screenshot of a computer&#10;&#10;Description automatically generated"/>
          <p:cNvPicPr>
            <a:picLocks noChangeAspect="1"/>
          </p:cNvPicPr>
          <p:nvPr/>
        </p:nvPicPr>
        <p:blipFill rotWithShape="1">
          <a:blip r:embed="rId2"/>
          <a:srcRect r="7153" b="-4"/>
          <a:stretch>
            <a:fillRect/>
          </a:stretch>
        </p:blipFill>
        <p:spPr>
          <a:xfrm>
            <a:off x="384849" y="2106128"/>
            <a:ext cx="3129876" cy="4136353"/>
          </a:xfrm>
          <a:prstGeom prst="rect">
            <a:avLst/>
          </a:prstGeom>
        </p:spPr>
      </p:pic>
      <p:pic>
        <p:nvPicPr>
          <p:cNvPr id="3" name="Picture 2"/>
          <p:cNvPicPr>
            <a:picLocks noChangeAspect="1"/>
          </p:cNvPicPr>
          <p:nvPr/>
        </p:nvPicPr>
        <p:blipFill rotWithShape="1">
          <a:blip r:embed="rId3"/>
          <a:srcRect r="6888" b="-4"/>
          <a:stretch>
            <a:fillRect/>
          </a:stretch>
        </p:blipFill>
        <p:spPr>
          <a:xfrm>
            <a:off x="4044876" y="2105234"/>
            <a:ext cx="3129876" cy="4137248"/>
          </a:xfrm>
          <a:prstGeom prst="rect">
            <a:avLst/>
          </a:prstGeom>
        </p:spPr>
      </p:pic>
      <p:sp>
        <p:nvSpPr>
          <p:cNvPr id="5" name="TextBox 4"/>
          <p:cNvSpPr txBox="1"/>
          <p:nvPr/>
        </p:nvSpPr>
        <p:spPr>
          <a:xfrm>
            <a:off x="384849" y="1668707"/>
            <a:ext cx="1026319" cy="369332"/>
          </a:xfrm>
          <a:prstGeom prst="rect">
            <a:avLst/>
          </a:prstGeom>
          <a:noFill/>
        </p:spPr>
        <p:txBody>
          <a:bodyPr wrap="square" rtlCol="0">
            <a:spAutoFit/>
          </a:bodyPr>
          <a:lstStyle/>
          <a:p>
            <a:r>
              <a:rPr lang="en-IN" b="1" dirty="0"/>
              <a:t>Model 1</a:t>
            </a:r>
          </a:p>
        </p:txBody>
      </p:sp>
      <p:sp>
        <p:nvSpPr>
          <p:cNvPr id="8" name="TextBox 7"/>
          <p:cNvSpPr txBox="1"/>
          <p:nvPr/>
        </p:nvSpPr>
        <p:spPr>
          <a:xfrm>
            <a:off x="4044876" y="1690688"/>
            <a:ext cx="1026319" cy="369332"/>
          </a:xfrm>
          <a:prstGeom prst="rect">
            <a:avLst/>
          </a:prstGeom>
          <a:noFill/>
        </p:spPr>
        <p:txBody>
          <a:bodyPr wrap="square" rtlCol="0">
            <a:spAutoFit/>
          </a:bodyPr>
          <a:lstStyle/>
          <a:p>
            <a:r>
              <a:rPr lang="en-IN" b="1" dirty="0"/>
              <a:t>Model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a:t>Model Performance</a:t>
            </a:r>
          </a:p>
        </p:txBody>
      </p:sp>
      <p:sp>
        <p:nvSpPr>
          <p:cNvPr id="9" name="Content Placeholder 8"/>
          <p:cNvSpPr>
            <a:spLocks noGrp="1"/>
          </p:cNvSpPr>
          <p:nvPr>
            <p:ph idx="1"/>
          </p:nvPr>
        </p:nvSpPr>
        <p:spPr>
          <a:xfrm>
            <a:off x="7311257" y="2355411"/>
            <a:ext cx="4206850" cy="2986046"/>
          </a:xfrm>
        </p:spPr>
        <p:txBody>
          <a:bodyPr>
            <a:normAutofit/>
          </a:bodyPr>
          <a:lstStyle/>
          <a:p>
            <a:r>
              <a:rPr lang="en-IN" sz="2400" dirty="0"/>
              <a:t>Test RMSE &lt; Train RMSE</a:t>
            </a:r>
          </a:p>
          <a:p>
            <a:r>
              <a:rPr lang="en-IN" sz="2400" dirty="0"/>
              <a:t>Model does not overfit the train data</a:t>
            </a:r>
          </a:p>
          <a:p>
            <a:r>
              <a:rPr lang="en-IN" sz="2400" dirty="0"/>
              <a:t>Model generalizes well to unseen data</a:t>
            </a:r>
          </a:p>
          <a:p>
            <a:r>
              <a:rPr lang="en-IN" sz="2400" dirty="0"/>
              <a:t>High R square values for both train and test set</a:t>
            </a:r>
          </a:p>
          <a:p>
            <a:pPr marL="0" indent="0">
              <a:buNone/>
            </a:pPr>
            <a:endParaRPr lang="en-IN" sz="2400" dirty="0"/>
          </a:p>
        </p:txBody>
      </p:sp>
      <p:pic>
        <p:nvPicPr>
          <p:cNvPr id="5" name="Content Placeholder 4"/>
          <p:cNvPicPr>
            <a:picLocks noChangeAspect="1"/>
          </p:cNvPicPr>
          <p:nvPr/>
        </p:nvPicPr>
        <p:blipFill>
          <a:blip r:embed="rId2"/>
          <a:stretch>
            <a:fillRect/>
          </a:stretch>
        </p:blipFill>
        <p:spPr>
          <a:xfrm>
            <a:off x="901306" y="2632213"/>
            <a:ext cx="6114086" cy="844856"/>
          </a:xfrm>
          <a:prstGeom prst="rect">
            <a:avLst/>
          </a:prstGeom>
        </p:spPr>
      </p:pic>
      <p:pic>
        <p:nvPicPr>
          <p:cNvPr id="6" name="Picture 5"/>
          <p:cNvPicPr>
            <a:picLocks noChangeAspect="1"/>
          </p:cNvPicPr>
          <p:nvPr/>
        </p:nvPicPr>
        <p:blipFill>
          <a:blip r:embed="rId3"/>
          <a:stretch>
            <a:fillRect/>
          </a:stretch>
        </p:blipFill>
        <p:spPr>
          <a:xfrm>
            <a:off x="901306" y="4386470"/>
            <a:ext cx="6114086" cy="945231"/>
          </a:xfrm>
          <a:prstGeom prst="rect">
            <a:avLst/>
          </a:prstGeom>
        </p:spPr>
      </p:pic>
      <p:sp>
        <p:nvSpPr>
          <p:cNvPr id="7" name="TextBox 6"/>
          <p:cNvSpPr txBox="1"/>
          <p:nvPr/>
        </p:nvSpPr>
        <p:spPr>
          <a:xfrm>
            <a:off x="901306" y="2170745"/>
            <a:ext cx="1424451" cy="369332"/>
          </a:xfrm>
          <a:prstGeom prst="rect">
            <a:avLst/>
          </a:prstGeom>
          <a:noFill/>
        </p:spPr>
        <p:txBody>
          <a:bodyPr wrap="square" rtlCol="0">
            <a:spAutoFit/>
          </a:bodyPr>
          <a:lstStyle/>
          <a:p>
            <a:r>
              <a:rPr lang="en-IN" b="1" dirty="0"/>
              <a:t>Train Set</a:t>
            </a:r>
          </a:p>
        </p:txBody>
      </p:sp>
      <p:sp>
        <p:nvSpPr>
          <p:cNvPr id="11" name="TextBox 10"/>
          <p:cNvSpPr txBox="1"/>
          <p:nvPr/>
        </p:nvSpPr>
        <p:spPr>
          <a:xfrm>
            <a:off x="901306" y="3946537"/>
            <a:ext cx="1424451" cy="369332"/>
          </a:xfrm>
          <a:prstGeom prst="rect">
            <a:avLst/>
          </a:prstGeom>
          <a:noFill/>
        </p:spPr>
        <p:txBody>
          <a:bodyPr wrap="square" rtlCol="0">
            <a:spAutoFit/>
          </a:bodyPr>
          <a:lstStyle/>
          <a:p>
            <a:r>
              <a:rPr lang="en-IN" b="1" dirty="0"/>
              <a:t>Test Set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chemeClr val="tx1"/>
                </a:solidFill>
                <a:latin typeface="+mj-lt"/>
                <a:ea typeface="+mj-ea"/>
                <a:cs typeface="+mj-cs"/>
              </a:rPr>
              <a:t>Thank You</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miling Face with No Fill">
            <a:extLst>
              <a:ext uri="{FF2B5EF4-FFF2-40B4-BE49-F238E27FC236}">
                <a16:creationId xmlns:a16="http://schemas.microsoft.com/office/drawing/2014/main" id="{3DB5EC99-44A9-EC6A-BFCA-EE2A5E41D2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2">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5" name="Title 4"/>
          <p:cNvSpPr>
            <a:spLocks noGrp="1"/>
          </p:cNvSpPr>
          <p:nvPr>
            <p:ph type="title"/>
          </p:nvPr>
        </p:nvSpPr>
        <p:spPr>
          <a:xfrm>
            <a:off x="841246" y="673770"/>
            <a:ext cx="3644489" cy="2414488"/>
          </a:xfrm>
        </p:spPr>
        <p:txBody>
          <a:bodyPr anchor="t">
            <a:normAutofit/>
          </a:bodyPr>
          <a:lstStyle/>
          <a:p>
            <a:r>
              <a:rPr lang="en-US" sz="5400" b="1" i="1" u="sng">
                <a:solidFill>
                  <a:srgbClr val="FFFFFF"/>
                </a:solidFill>
                <a:latin typeface="Times New Roman" panose="02020603050405020304" pitchFamily="18" charset="0"/>
                <a:cs typeface="Times New Roman" panose="02020603050405020304" pitchFamily="18" charset="0"/>
              </a:rPr>
              <a:t>Summary of Data</a:t>
            </a:r>
            <a:endParaRPr lang="en-IN" sz="5400" i="1">
              <a:solidFill>
                <a:srgbClr val="FFFFFF"/>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5545393" y="673770"/>
            <a:ext cx="6464121" cy="6027175"/>
          </a:xfrm>
        </p:spPr>
        <p:txBody>
          <a:bodyPr>
            <a:normAutofit fontScale="92500" lnSpcReduction="20000"/>
          </a:bodyPr>
          <a:lstStyle/>
          <a:p>
            <a:pPr lvl="0"/>
            <a:r>
              <a:rPr lang="en-US" sz="2000" b="1" dirty="0">
                <a:cs typeface="Times New Roman" panose="02020603050405020304" pitchFamily="18" charset="0"/>
              </a:rPr>
              <a:t>Dataset Structure:</a:t>
            </a:r>
            <a:r>
              <a:rPr lang="en-US" sz="2000" dirty="0">
                <a:cs typeface="Times New Roman" panose="02020603050405020304" pitchFamily="18" charset="0"/>
              </a:rPr>
              <a:t> 1470 observations (rows), 20 features (variables)</a:t>
            </a:r>
          </a:p>
          <a:p>
            <a:pPr lvl="0"/>
            <a:r>
              <a:rPr lang="en-US" sz="2000" b="1" dirty="0">
                <a:cs typeface="Times New Roman" panose="02020603050405020304" pitchFamily="18" charset="0"/>
              </a:rPr>
              <a:t>Missing Data:</a:t>
            </a:r>
            <a:r>
              <a:rPr lang="en-US" sz="2000" dirty="0">
                <a:cs typeface="Times New Roman" panose="02020603050405020304" pitchFamily="18" charset="0"/>
              </a:rPr>
              <a:t> Luckily for us, there is no missing data! this will make it easier to work with the dataset.</a:t>
            </a:r>
          </a:p>
          <a:p>
            <a:pPr lvl="0"/>
            <a:r>
              <a:rPr lang="en-US" sz="2000" b="1" dirty="0">
                <a:cs typeface="Times New Roman" panose="02020603050405020304" pitchFamily="18" charset="0"/>
              </a:rPr>
              <a:t>Data Type:</a:t>
            </a:r>
            <a:r>
              <a:rPr lang="en-US" sz="2000" dirty="0">
                <a:cs typeface="Times New Roman" panose="02020603050405020304" pitchFamily="18" charset="0"/>
              </a:rPr>
              <a:t> We only have two data types in this dataset: factors and integers</a:t>
            </a:r>
          </a:p>
          <a:p>
            <a:pPr lvl="0"/>
            <a:r>
              <a:rPr lang="en-US" sz="2000" b="1" dirty="0">
                <a:cs typeface="Times New Roman" panose="02020603050405020304" pitchFamily="18" charset="0"/>
              </a:rPr>
              <a:t>Label/Output</a:t>
            </a:r>
            <a:r>
              <a:rPr lang="en-US" sz="2000" dirty="0">
                <a:cs typeface="Times New Roman" panose="02020603050405020304" pitchFamily="18" charset="0"/>
              </a:rPr>
              <a:t>: Attrition is the label in our dataset and we would like to find out why employees are leaving the organization!</a:t>
            </a:r>
          </a:p>
          <a:p>
            <a:pPr lvl="0"/>
            <a:r>
              <a:rPr lang="en-US" sz="2000" b="1" dirty="0">
                <a:cs typeface="Times New Roman" panose="02020603050405020304" pitchFamily="18" charset="0"/>
              </a:rPr>
              <a:t>Imbalanced dataset:</a:t>
            </a:r>
            <a:r>
              <a:rPr lang="en-US" sz="2000" dirty="0">
                <a:cs typeface="Times New Roman" panose="02020603050405020304" pitchFamily="18" charset="0"/>
              </a:rPr>
              <a:t> 1237 (84% of cases) employees did not leave the organization while 237 (16% of cases) did leave the organization making our dataset to be considered imbalanced since more people stay in the organization than they actually leave.</a:t>
            </a:r>
          </a:p>
          <a:p>
            <a:pPr marL="0" indent="0">
              <a:buNone/>
            </a:pPr>
            <a:r>
              <a:rPr lang="en-US" sz="2000" b="1" u="sng" dirty="0">
                <a:cs typeface="Times New Roman" panose="02020603050405020304" pitchFamily="18" charset="0"/>
              </a:rPr>
              <a:t> </a:t>
            </a:r>
            <a:endParaRPr lang="en-US" sz="2000" dirty="0">
              <a:cs typeface="Times New Roman" panose="02020603050405020304" pitchFamily="18" charset="0"/>
            </a:endParaRPr>
          </a:p>
          <a:p>
            <a:r>
              <a:rPr lang="en-US" sz="2000" b="1" u="sng" dirty="0">
                <a:cs typeface="Times New Roman" panose="02020603050405020304" pitchFamily="18" charset="0"/>
              </a:rPr>
              <a:t>Variable:  </a:t>
            </a:r>
            <a:endParaRPr lang="en-US" sz="2000" dirty="0">
              <a:cs typeface="Times New Roman" panose="02020603050405020304" pitchFamily="18" charset="0"/>
            </a:endParaRPr>
          </a:p>
          <a:p>
            <a:r>
              <a:rPr lang="en-US" sz="2000" dirty="0">
                <a:cs typeface="Times New Roman" panose="02020603050405020304" pitchFamily="18" charset="0"/>
              </a:rPr>
              <a:t>Age, Business Travel, Department, Education field, Environment Satisfaction, Gender, Job involvement, Job level, Job satisfaction, Marital Status, Monthly Income, Over time, Total working Hours, Work life-balance, Years at company, Years in current role, Years since last promotion, Years with current manager, Distance from home.</a:t>
            </a:r>
          </a:p>
          <a:p>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Oval 9"/>
          <p:cNvSpPr/>
          <p:nvPr/>
        </p:nvSpPr>
        <p:spPr>
          <a:xfrm>
            <a:off x="804672" y="2023236"/>
            <a:ext cx="3659777" cy="2820908"/>
          </a:xfrm>
          <a:prstGeom prst="ellipse">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4000" b="1" kern="1200" dirty="0">
                <a:solidFill>
                  <a:schemeClr val="tx2"/>
                </a:solidFill>
                <a:latin typeface="+mj-lt"/>
                <a:ea typeface="+mj-ea"/>
                <a:cs typeface="+mj-cs"/>
              </a:rPr>
              <a:t>Analysis Chart</a:t>
            </a:r>
          </a:p>
        </p:txBody>
      </p:sp>
      <p:graphicFrame>
        <p:nvGraphicFramePr>
          <p:cNvPr id="2" name="Diagram 1">
            <a:extLst>
              <a:ext uri="{FF2B5EF4-FFF2-40B4-BE49-F238E27FC236}">
                <a16:creationId xmlns:a16="http://schemas.microsoft.com/office/drawing/2014/main" id="{5F52361F-9A72-176B-D4D4-FFAC709F169F}"/>
              </a:ext>
            </a:extLst>
          </p:cNvPr>
          <p:cNvGraphicFramePr/>
          <p:nvPr>
            <p:extLst>
              <p:ext uri="{D42A27DB-BD31-4B8C-83A1-F6EECF244321}">
                <p14:modId xmlns:p14="http://schemas.microsoft.com/office/powerpoint/2010/main" val="1785235187"/>
              </p:ext>
            </p:extLst>
          </p:nvPr>
        </p:nvGraphicFramePr>
        <p:xfrm>
          <a:off x="1313284" y="280818"/>
          <a:ext cx="9738804" cy="6396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14" y="174167"/>
            <a:ext cx="12179486" cy="576699"/>
          </a:xfrm>
        </p:spPr>
        <p:txBody>
          <a:bodyPr>
            <a:normAutofit lnSpcReduction="10000"/>
          </a:bodyPr>
          <a:lstStyle/>
          <a:p>
            <a:r>
              <a:rPr lang="en-IN" sz="3600" b="1" dirty="0">
                <a:solidFill>
                  <a:srgbClr val="FF0000"/>
                </a:solidFill>
                <a:latin typeface="Times New Roman" panose="02020603050405020304" pitchFamily="18" charset="0"/>
                <a:cs typeface="Times New Roman" panose="02020603050405020304" pitchFamily="18" charset="0"/>
              </a:rPr>
              <a:t>JOB LEVEL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4" y="3284390"/>
            <a:ext cx="12077886" cy="344331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548463333"/>
              </p:ext>
            </p:extLst>
          </p:nvPr>
        </p:nvGraphicFramePr>
        <p:xfrm>
          <a:off x="242046" y="1105761"/>
          <a:ext cx="11800543" cy="2045537"/>
        </p:xfrm>
        <a:graphic>
          <a:graphicData uri="http://schemas.openxmlformats.org/drawingml/2006/table">
            <a:tbl>
              <a:tblPr>
                <a:tableStyleId>{5C22544A-7EE6-4342-B048-85BDC9FD1C3A}</a:tableStyleId>
              </a:tblPr>
              <a:tblGrid>
                <a:gridCol w="1195713">
                  <a:extLst>
                    <a:ext uri="{9D8B030D-6E8A-4147-A177-3AD203B41FA5}">
                      <a16:colId xmlns:a16="http://schemas.microsoft.com/office/drawing/2014/main" val="20000"/>
                    </a:ext>
                  </a:extLst>
                </a:gridCol>
                <a:gridCol w="1380763">
                  <a:extLst>
                    <a:ext uri="{9D8B030D-6E8A-4147-A177-3AD203B41FA5}">
                      <a16:colId xmlns:a16="http://schemas.microsoft.com/office/drawing/2014/main" val="20001"/>
                    </a:ext>
                  </a:extLst>
                </a:gridCol>
                <a:gridCol w="1394998">
                  <a:extLst>
                    <a:ext uri="{9D8B030D-6E8A-4147-A177-3AD203B41FA5}">
                      <a16:colId xmlns:a16="http://schemas.microsoft.com/office/drawing/2014/main" val="20002"/>
                    </a:ext>
                  </a:extLst>
                </a:gridCol>
                <a:gridCol w="1437703">
                  <a:extLst>
                    <a:ext uri="{9D8B030D-6E8A-4147-A177-3AD203B41FA5}">
                      <a16:colId xmlns:a16="http://schemas.microsoft.com/office/drawing/2014/main" val="20003"/>
                    </a:ext>
                  </a:extLst>
                </a:gridCol>
                <a:gridCol w="1608518">
                  <a:extLst>
                    <a:ext uri="{9D8B030D-6E8A-4147-A177-3AD203B41FA5}">
                      <a16:colId xmlns:a16="http://schemas.microsoft.com/office/drawing/2014/main" val="20004"/>
                    </a:ext>
                  </a:extLst>
                </a:gridCol>
                <a:gridCol w="1765098">
                  <a:extLst>
                    <a:ext uri="{9D8B030D-6E8A-4147-A177-3AD203B41FA5}">
                      <a16:colId xmlns:a16="http://schemas.microsoft.com/office/drawing/2014/main" val="20005"/>
                    </a:ext>
                  </a:extLst>
                </a:gridCol>
                <a:gridCol w="1551579">
                  <a:extLst>
                    <a:ext uri="{9D8B030D-6E8A-4147-A177-3AD203B41FA5}">
                      <a16:colId xmlns:a16="http://schemas.microsoft.com/office/drawing/2014/main" val="20006"/>
                    </a:ext>
                  </a:extLst>
                </a:gridCol>
                <a:gridCol w="1466171">
                  <a:extLst>
                    <a:ext uri="{9D8B030D-6E8A-4147-A177-3AD203B41FA5}">
                      <a16:colId xmlns:a16="http://schemas.microsoft.com/office/drawing/2014/main" val="20007"/>
                    </a:ext>
                  </a:extLst>
                </a:gridCol>
              </a:tblGrid>
              <a:tr h="607483">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Row Labels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Years At Company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Monthly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Distance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Years Since Last Promotion</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Total Working</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Years With Company</a:t>
                      </a: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Average of Work Life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7483">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0</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4.24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2854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8.33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1.21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6.26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2.69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2.73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07483">
                <a:tc>
                  <a:txBody>
                    <a:bodyPr/>
                    <a:lstStyle/>
                    <a:p>
                      <a:pPr algn="ctr" fontAlgn="b"/>
                      <a:r>
                        <a:rPr lang="en-IN" sz="1800" b="1" u="none" strike="noStrike" dirty="0">
                          <a:effectLst/>
                          <a:latin typeface="Times New Roman" panose="02020603050405020304" pitchFamily="18" charset="0"/>
                          <a:cs typeface="Times New Roman" panose="02020603050405020304" pitchFamily="18" charset="0"/>
                        </a:rPr>
                        <a:t>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3.08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2598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9.48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1.15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4.85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1.89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2.67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11" marR="7611" marT="76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15" y="3150870"/>
            <a:ext cx="4116070" cy="555625"/>
          </a:xfrm>
        </p:spPr>
        <p:txBody>
          <a:bodyPr>
            <a:normAutofit/>
          </a:bodyPr>
          <a:lstStyle/>
          <a:p>
            <a:r>
              <a:rPr lang="en-IN" sz="1800" dirty="0"/>
              <a:t>   </a:t>
            </a:r>
            <a:r>
              <a:rPr lang="en-IN" sz="1800" b="1" dirty="0"/>
              <a:t>JOB LEVEL 1 AND YEARS WITH COMPANY</a:t>
            </a:r>
          </a:p>
        </p:txBody>
      </p:sp>
      <p:pic>
        <p:nvPicPr>
          <p:cNvPr id="6" name="Content Placeholder 5" descr="download"/>
          <p:cNvPicPr>
            <a:picLocks noGrp="1" noChangeAspect="1"/>
          </p:cNvPicPr>
          <p:nvPr>
            <p:ph idx="1"/>
          </p:nvPr>
        </p:nvPicPr>
        <p:blipFill>
          <a:blip r:embed="rId2"/>
          <a:stretch>
            <a:fillRect/>
          </a:stretch>
        </p:blipFill>
        <p:spPr>
          <a:xfrm>
            <a:off x="77777" y="2888831"/>
            <a:ext cx="11976764" cy="4026817"/>
          </a:xfrm>
          <a:prstGeom prst="rect">
            <a:avLst/>
          </a:prstGeom>
        </p:spPr>
      </p:pic>
      <p:graphicFrame>
        <p:nvGraphicFramePr>
          <p:cNvPr id="5" name="Chart 4"/>
          <p:cNvGraphicFramePr/>
          <p:nvPr/>
        </p:nvGraphicFramePr>
        <p:xfrm>
          <a:off x="137459" y="77694"/>
          <a:ext cx="11839388" cy="27013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1576" y="61503"/>
            <a:ext cx="6155267" cy="448733"/>
          </a:xfrm>
        </p:spPr>
        <p:txBody>
          <a:bodyPr>
            <a:normAutofit fontScale="90000"/>
          </a:bodyPr>
          <a:lstStyle/>
          <a:p>
            <a:r>
              <a:rPr lang="en-IN" sz="2400" b="1" u="sng" dirty="0">
                <a:latin typeface="Times New Roman" panose="02020603050405020304" pitchFamily="18" charset="0"/>
                <a:cs typeface="Times New Roman" panose="02020603050405020304" pitchFamily="18" charset="0"/>
              </a:rPr>
              <a:t>Marital Status and Job Level of past employees</a:t>
            </a:r>
          </a:p>
        </p:txBody>
      </p:sp>
      <p:sp>
        <p:nvSpPr>
          <p:cNvPr id="6" name="Subtitle 2"/>
          <p:cNvSpPr>
            <a:spLocks noGrp="1"/>
          </p:cNvSpPr>
          <p:nvPr>
            <p:ph type="subTitle" idx="1"/>
          </p:nvPr>
        </p:nvSpPr>
        <p:spPr>
          <a:xfrm>
            <a:off x="126999" y="4728395"/>
            <a:ext cx="11999260" cy="2068101"/>
          </a:xfrm>
        </p:spPr>
        <p:txBody>
          <a:bodyPr>
            <a:noAutofit/>
          </a:bodyPr>
          <a:lstStyle/>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majority of single left company more than anyone else </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majority of single were working at level 1</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75% of singles were below 35 years and their total working years avg. is 6 so may be for better opportunity they left company. </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75% of singles monthly income is below 5331 so we can say that majority of singles may left company because of monthly income and also their total working years avg. is 6 so for better income or opportunity they may have left</a:t>
            </a:r>
            <a:endParaRPr lang="en-IN" sz="1800" dirty="0">
              <a:latin typeface="Times New Roman" panose="02020603050405020304" pitchFamily="18" charset="0"/>
              <a:cs typeface="Times New Roman" panose="02020603050405020304" pitchFamily="18" charset="0"/>
            </a:endParaRPr>
          </a:p>
        </p:txBody>
      </p:sp>
      <p:graphicFrame>
        <p:nvGraphicFramePr>
          <p:cNvPr id="8" name="Chart 7"/>
          <p:cNvGraphicFramePr/>
          <p:nvPr/>
        </p:nvGraphicFramePr>
        <p:xfrm>
          <a:off x="126999" y="676216"/>
          <a:ext cx="11794067"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19" y="0"/>
            <a:ext cx="11976846" cy="636494"/>
          </a:xfrm>
        </p:spPr>
        <p:txBody>
          <a:bodyPr>
            <a:no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Years Working with Manager</a:t>
            </a:r>
          </a:p>
        </p:txBody>
      </p:sp>
      <p:sp>
        <p:nvSpPr>
          <p:cNvPr id="3" name="Content Placeholder 2"/>
          <p:cNvSpPr>
            <a:spLocks noGrp="1"/>
          </p:cNvSpPr>
          <p:nvPr>
            <p:ph idx="1"/>
          </p:nvPr>
        </p:nvSpPr>
        <p:spPr>
          <a:xfrm>
            <a:off x="83672" y="1631576"/>
            <a:ext cx="5910728" cy="5017247"/>
          </a:xfrm>
        </p:spPr>
        <p:txBody>
          <a:bodyPr>
            <a:normAutofit/>
          </a:bodyPr>
          <a:lstStyle/>
          <a:p>
            <a:r>
              <a:rPr lang="en-US" sz="2400" dirty="0">
                <a:latin typeface="Times New Roman" panose="02020603050405020304" pitchFamily="18" charset="0"/>
                <a:cs typeface="Times New Roman" panose="02020603050405020304" pitchFamily="18" charset="0"/>
              </a:rPr>
              <a:t>30% Attrition in Dept &gt; Job level 1&gt; less than 2 year with manager</a:t>
            </a:r>
          </a:p>
          <a:p>
            <a:r>
              <a:rPr lang="en-US" sz="2400" dirty="0">
                <a:latin typeface="Times New Roman" panose="02020603050405020304" pitchFamily="18" charset="0"/>
                <a:cs typeface="Times New Roman" panose="02020603050405020304" pitchFamily="18" charset="0"/>
              </a:rPr>
              <a:t>Out of 237 employees who left the company 133 were from R&amp; D department and 92 from sales department</a:t>
            </a:r>
          </a:p>
          <a:p>
            <a:r>
              <a:rPr lang="en-US" sz="2400" dirty="0">
                <a:latin typeface="Times New Roman" panose="02020603050405020304" pitchFamily="18" charset="0"/>
                <a:cs typeface="Times New Roman" panose="02020603050405020304" pitchFamily="18" charset="0"/>
              </a:rPr>
              <a:t>Out of 133 from R&amp;D, 101 left at the initial Job level 1.</a:t>
            </a:r>
          </a:p>
          <a:p>
            <a:r>
              <a:rPr lang="en-US" sz="2400" dirty="0">
                <a:latin typeface="Times New Roman" panose="02020603050405020304" pitchFamily="18" charset="0"/>
                <a:cs typeface="Times New Roman" panose="02020603050405020304" pitchFamily="18" charset="0"/>
              </a:rPr>
              <a:t>Out of 101, 70 has left in first 2 years of working under manager.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6197600" y="4383740"/>
          <a:ext cx="5910728" cy="2265083"/>
        </p:xfrm>
        <a:graphic>
          <a:graphicData uri="http://schemas.openxmlformats.org/drawingml/2006/table">
            <a:tbl>
              <a:tblPr>
                <a:tableStyleId>{5C22544A-7EE6-4342-B048-85BDC9FD1C3A}</a:tableStyleId>
              </a:tblPr>
              <a:tblGrid>
                <a:gridCol w="2787793">
                  <a:extLst>
                    <a:ext uri="{9D8B030D-6E8A-4147-A177-3AD203B41FA5}">
                      <a16:colId xmlns:a16="http://schemas.microsoft.com/office/drawing/2014/main" val="20000"/>
                    </a:ext>
                  </a:extLst>
                </a:gridCol>
                <a:gridCol w="1561011">
                  <a:extLst>
                    <a:ext uri="{9D8B030D-6E8A-4147-A177-3AD203B41FA5}">
                      <a16:colId xmlns:a16="http://schemas.microsoft.com/office/drawing/2014/main" val="20001"/>
                    </a:ext>
                  </a:extLst>
                </a:gridCol>
                <a:gridCol w="1561924">
                  <a:extLst>
                    <a:ext uri="{9D8B030D-6E8A-4147-A177-3AD203B41FA5}">
                      <a16:colId xmlns:a16="http://schemas.microsoft.com/office/drawing/2014/main" val="20002"/>
                    </a:ext>
                  </a:extLst>
                </a:gridCol>
              </a:tblGrid>
              <a:tr h="597431">
                <a:tc rowSpan="2">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 </a:t>
                      </a:r>
                    </a:p>
                    <a:p>
                      <a:pPr algn="ctr" fontAlgn="ctr"/>
                      <a:r>
                        <a:rPr lang="en-US" sz="1600" b="1" u="none" strike="noStrike" dirty="0" err="1">
                          <a:effectLst/>
                          <a:latin typeface="Times New Roman" panose="02020603050405020304" pitchFamily="18" charset="0"/>
                          <a:cs typeface="Times New Roman" panose="02020603050405020304" pitchFamily="18" charset="0"/>
                        </a:rPr>
                        <a:t>Department|JobLevel|YatCM</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Average of </a:t>
                      </a:r>
                      <a:r>
                        <a:rPr lang="en-US" sz="1400" b="1" u="none" strike="noStrike" dirty="0" err="1">
                          <a:effectLst/>
                          <a:latin typeface="Times New Roman" panose="02020603050405020304" pitchFamily="18" charset="0"/>
                          <a:cs typeface="Times New Roman" panose="02020603050405020304" pitchFamily="18" charset="0"/>
                        </a:rPr>
                        <a:t>YearsWithCurrManager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val="10000"/>
                  </a:ext>
                </a:extLst>
              </a:tr>
              <a:tr h="416913">
                <a:tc vMerge="1">
                  <a:txBody>
                    <a:bodyPr/>
                    <a:lstStyle/>
                    <a:p>
                      <a:endParaRPr lang="en-US"/>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Attrition 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400" b="1" u="none" strike="noStrike" dirty="0">
                          <a:effectLst/>
                          <a:latin typeface="Times New Roman" panose="02020603050405020304" pitchFamily="18" charset="0"/>
                          <a:cs typeface="Times New Roman" panose="02020603050405020304" pitchFamily="18" charset="0"/>
                        </a:rPr>
                        <a:t>Attrition 1</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416913">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Human Resources|1|0-2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1.36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6913">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Research &amp; Development|1|0-2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1.23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6913">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Sales|1|0-2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1.25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197600" y="764986"/>
            <a:ext cx="5910728" cy="33826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27253"/>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Job Level , Year with Manager and Years at Company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660" y="433377"/>
            <a:ext cx="8736962" cy="34829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704" y="3832657"/>
            <a:ext cx="8720107" cy="3025342"/>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p:cNvSpPr/>
          <p:nvPr/>
        </p:nvSpPr>
        <p:spPr>
          <a:xfrm>
            <a:off x="450688" y="1658469"/>
            <a:ext cx="2922828" cy="6693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latin typeface="Times New Roman" panose="02020603050405020304" pitchFamily="18" charset="0"/>
              <a:cs typeface="Times New Roman" panose="02020603050405020304" pitchFamily="18" charset="0"/>
            </a:endParaRPr>
          </a:p>
        </p:txBody>
      </p:sp>
      <p:sp>
        <p:nvSpPr>
          <p:cNvPr id="15" name="TextBox 14"/>
          <p:cNvSpPr txBox="1"/>
          <p:nvPr/>
        </p:nvSpPr>
        <p:spPr>
          <a:xfrm>
            <a:off x="301275" y="1805524"/>
            <a:ext cx="3072240"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Employee with Attrition 1</a:t>
            </a:r>
          </a:p>
        </p:txBody>
      </p:sp>
      <p:sp>
        <p:nvSpPr>
          <p:cNvPr id="3" name="Arrow: Right 2">
            <a:extLst>
              <a:ext uri="{FF2B5EF4-FFF2-40B4-BE49-F238E27FC236}">
                <a16:creationId xmlns:a16="http://schemas.microsoft.com/office/drawing/2014/main" id="{CB2C3213-196B-2A86-F5BB-CF279CE34EC7}"/>
              </a:ext>
            </a:extLst>
          </p:cNvPr>
          <p:cNvSpPr/>
          <p:nvPr/>
        </p:nvSpPr>
        <p:spPr>
          <a:xfrm>
            <a:off x="139622" y="4558861"/>
            <a:ext cx="3121429" cy="64067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latin typeface="Times New Roman" panose="02020603050405020304" pitchFamily="18" charset="0"/>
              <a:cs typeface="Times New Roman" panose="02020603050405020304" pitchFamily="18" charset="0"/>
            </a:endParaRPr>
          </a:p>
          <a:p>
            <a:pPr algn="ctr"/>
            <a:r>
              <a:rPr lang="en-US" sz="1800" b="1" dirty="0">
                <a:solidFill>
                  <a:schemeClr val="tx1"/>
                </a:solidFill>
                <a:latin typeface="Times New Roman" panose="02020603050405020304" pitchFamily="18" charset="0"/>
                <a:cs typeface="Times New Roman" panose="02020603050405020304" pitchFamily="18" charset="0"/>
              </a:rPr>
              <a:t>Employee with Attrition 0</a:t>
            </a:r>
          </a:p>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1359</Words>
  <Application>Microsoft Office PowerPoint</Application>
  <PresentationFormat>Widescreen</PresentationFormat>
  <Paragraphs>203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Abadi</vt:lpstr>
      <vt:lpstr>Arial</vt:lpstr>
      <vt:lpstr>Calibri</vt:lpstr>
      <vt:lpstr>Calibri Light</vt:lpstr>
      <vt:lpstr>Helvetica Neue</vt:lpstr>
      <vt:lpstr>Times New Roman</vt:lpstr>
      <vt:lpstr>Wingdings</vt:lpstr>
      <vt:lpstr>Office Theme</vt:lpstr>
      <vt:lpstr>PowerPoint Presentation</vt:lpstr>
      <vt:lpstr>PowerPoint Presentation</vt:lpstr>
      <vt:lpstr>Summary of Data</vt:lpstr>
      <vt:lpstr>PowerPoint Presentation</vt:lpstr>
      <vt:lpstr>PowerPoint Presentation</vt:lpstr>
      <vt:lpstr>   JOB LEVEL 1 AND YEARS WITH COMPANY</vt:lpstr>
      <vt:lpstr>Marital Status and Job Level of past employees</vt:lpstr>
      <vt:lpstr>Years Working with Manager</vt:lpstr>
      <vt:lpstr>Job Level , Year with Manager and Years at Company</vt:lpstr>
      <vt:lpstr>PowerPoint Presentation</vt:lpstr>
      <vt:lpstr>PowerPoint Presentation</vt:lpstr>
      <vt:lpstr>PowerPoint Presentation</vt:lpstr>
      <vt:lpstr>PowerPoint Presentation</vt:lpstr>
      <vt:lpstr>PowerPoint Presentation</vt:lpstr>
      <vt:lpstr>Logistic Regression</vt:lpstr>
      <vt:lpstr>RESULTS</vt:lpstr>
      <vt:lpstr>ROC and AUC:</vt:lpstr>
      <vt:lpstr>PowerPoint Presentation</vt:lpstr>
      <vt:lpstr>PowerPoint Presentation</vt:lpstr>
      <vt:lpstr>Cross-Validation For Lambda Values</vt:lpstr>
      <vt:lpstr>Coefficients For Lambda min and 1se</vt:lpstr>
      <vt:lpstr>Model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shreyansh bhalodia</cp:lastModifiedBy>
  <cp:revision>53</cp:revision>
  <dcterms:created xsi:type="dcterms:W3CDTF">2020-10-20T15:15:00Z</dcterms:created>
  <dcterms:modified xsi:type="dcterms:W3CDTF">2023-05-20T10:04:15Z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