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99" r:id="rId2"/>
    <p:sldId id="331" r:id="rId3"/>
    <p:sldId id="275" r:id="rId4"/>
    <p:sldId id="325" r:id="rId5"/>
    <p:sldId id="301" r:id="rId6"/>
    <p:sldId id="314" r:id="rId7"/>
    <p:sldId id="332" r:id="rId8"/>
    <p:sldId id="328" r:id="rId9"/>
    <p:sldId id="304" r:id="rId10"/>
    <p:sldId id="318" r:id="rId11"/>
    <p:sldId id="320" r:id="rId12"/>
    <p:sldId id="326" r:id="rId13"/>
    <p:sldId id="323" r:id="rId14"/>
    <p:sldId id="308" r:id="rId15"/>
    <p:sldId id="322" r:id="rId16"/>
    <p:sldId id="330" r:id="rId17"/>
    <p:sldId id="315" r:id="rId18"/>
    <p:sldId id="316" r:id="rId19"/>
    <p:sldId id="329" r:id="rId20"/>
    <p:sldId id="317" r:id="rId21"/>
    <p:sldId id="312" r:id="rId22"/>
    <p:sldId id="305" r:id="rId23"/>
    <p:sldId id="2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9FE715-5992-DD4F-AC1F-FB0974EC1F7B}" v="1200" dt="2023-04-01T23:15:59.971"/>
    <p1510:client id="{A2BDD377-9DF6-35EF-BDBF-01399296BCD2}" v="14" dt="2023-04-02T06:04:22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F9609D-B359-4B9E-AF01-00359CC4C62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78C5FE-0492-48B8-B355-74DA9C8B7A53}">
      <dgm:prSet phldrT="[Text]" phldr="0"/>
      <dgm:spPr/>
      <dgm:t>
        <a:bodyPr/>
        <a:lstStyle/>
        <a:p>
          <a:pPr rtl="0"/>
          <a:r>
            <a:rPr lang="en-US">
              <a:latin typeface="Arial"/>
              <a:ea typeface="Arial Unicode MS"/>
            </a:rPr>
            <a:t>Correlation Matrix</a:t>
          </a:r>
          <a:endParaRPr lang="en-US"/>
        </a:p>
      </dgm:t>
    </dgm:pt>
    <dgm:pt modelId="{3045F023-62B1-42F8-8AFD-803B0C54462E}" type="parTrans" cxnId="{DA32E5D4-65B5-4F05-8AA4-4D12A8FEF139}">
      <dgm:prSet/>
      <dgm:spPr/>
      <dgm:t>
        <a:bodyPr/>
        <a:lstStyle/>
        <a:p>
          <a:endParaRPr lang="en-US"/>
        </a:p>
      </dgm:t>
    </dgm:pt>
    <dgm:pt modelId="{6EF07CCD-00E6-48E4-84BA-78B38AA40BF8}" type="sibTrans" cxnId="{DA32E5D4-65B5-4F05-8AA4-4D12A8FEF139}">
      <dgm:prSet/>
      <dgm:spPr/>
      <dgm:t>
        <a:bodyPr/>
        <a:lstStyle/>
        <a:p>
          <a:endParaRPr lang="en-US"/>
        </a:p>
      </dgm:t>
    </dgm:pt>
    <dgm:pt modelId="{AB7DDF0A-3F57-464A-8B8B-0F3D3A5EAD7E}">
      <dgm:prSet phldrT="[Text]" phldr="0"/>
      <dgm:spPr/>
      <dgm:t>
        <a:bodyPr/>
        <a:lstStyle/>
        <a:p>
          <a:pPr rtl="0"/>
          <a:r>
            <a:rPr lang="en-US">
              <a:latin typeface="Arial"/>
              <a:ea typeface="Arial Unicode MS"/>
            </a:rPr>
            <a:t>Most relevant features</a:t>
          </a:r>
          <a:endParaRPr lang="en-US"/>
        </a:p>
      </dgm:t>
    </dgm:pt>
    <dgm:pt modelId="{FB4B61D6-5CB5-4E26-9C45-20DFC7B38E70}" type="parTrans" cxnId="{A2A24ABA-E344-4D3F-A6E6-D6FDF312EC52}">
      <dgm:prSet/>
      <dgm:spPr/>
      <dgm:t>
        <a:bodyPr/>
        <a:lstStyle/>
        <a:p>
          <a:endParaRPr lang="en-US"/>
        </a:p>
      </dgm:t>
    </dgm:pt>
    <dgm:pt modelId="{0D3E78FD-AB8F-4739-938F-3028ABF980F3}" type="sibTrans" cxnId="{A2A24ABA-E344-4D3F-A6E6-D6FDF312EC52}">
      <dgm:prSet/>
      <dgm:spPr/>
      <dgm:t>
        <a:bodyPr/>
        <a:lstStyle/>
        <a:p>
          <a:endParaRPr lang="en-US"/>
        </a:p>
      </dgm:t>
    </dgm:pt>
    <dgm:pt modelId="{60A811D6-EE55-496B-A85E-0AB7A477C160}">
      <dgm:prSet phldrT="[Text]" phldr="0"/>
      <dgm:spPr/>
      <dgm:t>
        <a:bodyPr/>
        <a:lstStyle/>
        <a:p>
          <a:pPr rtl="0"/>
          <a:r>
            <a:rPr lang="en-US">
              <a:latin typeface="Arial"/>
              <a:ea typeface="Arial Unicode MS"/>
            </a:rPr>
            <a:t>Mutual Information Matrix</a:t>
          </a:r>
          <a:endParaRPr lang="en-US"/>
        </a:p>
      </dgm:t>
    </dgm:pt>
    <dgm:pt modelId="{CD63B7DD-F49D-4912-8BF3-CAC8BD19F174}" type="parTrans" cxnId="{79F6ED40-70CE-4ED6-9BA7-79127545CCF0}">
      <dgm:prSet/>
      <dgm:spPr/>
      <dgm:t>
        <a:bodyPr/>
        <a:lstStyle/>
        <a:p>
          <a:endParaRPr lang="en-US"/>
        </a:p>
      </dgm:t>
    </dgm:pt>
    <dgm:pt modelId="{A5E55377-3DFA-436D-ACDE-702E0C432B74}" type="sibTrans" cxnId="{79F6ED40-70CE-4ED6-9BA7-79127545CCF0}">
      <dgm:prSet/>
      <dgm:spPr/>
      <dgm:t>
        <a:bodyPr/>
        <a:lstStyle/>
        <a:p>
          <a:endParaRPr lang="en-US"/>
        </a:p>
      </dgm:t>
    </dgm:pt>
    <dgm:pt modelId="{498260D2-43D8-444C-ADB4-9507DDE724AC}">
      <dgm:prSet phldrT="[Text]" phldr="0"/>
      <dgm:spPr/>
      <dgm:t>
        <a:bodyPr/>
        <a:lstStyle/>
        <a:p>
          <a:pPr rtl="0"/>
          <a:r>
            <a:rPr lang="en-US">
              <a:latin typeface="Arial"/>
              <a:ea typeface="Arial Unicode MS"/>
            </a:rPr>
            <a:t>Maximum relevant features</a:t>
          </a:r>
        </a:p>
      </dgm:t>
    </dgm:pt>
    <dgm:pt modelId="{B78BE9FD-1748-4EF6-8D47-A40CA61D0C53}" type="parTrans" cxnId="{3A9F721D-8AB9-4C4D-A8F0-95BC3A024C75}">
      <dgm:prSet/>
      <dgm:spPr/>
      <dgm:t>
        <a:bodyPr/>
        <a:lstStyle/>
        <a:p>
          <a:endParaRPr lang="en-US"/>
        </a:p>
      </dgm:t>
    </dgm:pt>
    <dgm:pt modelId="{87A0C65D-A05A-40A8-82C6-DCD2E8134EC0}" type="sibTrans" cxnId="{3A9F721D-8AB9-4C4D-A8F0-95BC3A024C75}">
      <dgm:prSet/>
      <dgm:spPr/>
      <dgm:t>
        <a:bodyPr/>
        <a:lstStyle/>
        <a:p>
          <a:endParaRPr lang="en-US"/>
        </a:p>
      </dgm:t>
    </dgm:pt>
    <dgm:pt modelId="{3A1C2724-9325-48E9-B2AD-D7FD3233DA4D}">
      <dgm:prSet phldr="0"/>
      <dgm:spPr/>
      <dgm:t>
        <a:bodyPr/>
        <a:lstStyle/>
        <a:p>
          <a:pPr rtl="0"/>
          <a:r>
            <a:rPr lang="en-US">
              <a:latin typeface="Arial"/>
              <a:ea typeface="Arial Unicode MS"/>
            </a:rPr>
            <a:t>F_regression function</a:t>
          </a:r>
        </a:p>
      </dgm:t>
    </dgm:pt>
    <dgm:pt modelId="{C997A62C-374B-4430-BC73-32EF6D56EB9C}" type="parTrans" cxnId="{33017652-B17D-419C-9FB0-8F407E7935FD}">
      <dgm:prSet/>
      <dgm:spPr/>
    </dgm:pt>
    <dgm:pt modelId="{A8BC35C8-AB71-46A8-8A2B-1367DA6B0054}" type="sibTrans" cxnId="{33017652-B17D-419C-9FB0-8F407E7935FD}">
      <dgm:prSet/>
      <dgm:spPr/>
    </dgm:pt>
    <dgm:pt modelId="{F5E2DD3B-9106-4A66-A7E5-AA5EAAB334A4}">
      <dgm:prSet phldr="0"/>
      <dgm:spPr/>
      <dgm:t>
        <a:bodyPr/>
        <a:lstStyle/>
        <a:p>
          <a:pPr rtl="0"/>
          <a:r>
            <a:rPr lang="en-US">
              <a:latin typeface="Arial"/>
              <a:ea typeface="Arial Unicode MS"/>
            </a:rPr>
            <a:t>Mutual Info regression function</a:t>
          </a:r>
          <a:endParaRPr lang="en-US"/>
        </a:p>
      </dgm:t>
    </dgm:pt>
    <dgm:pt modelId="{F0E4E4AF-FECE-44C0-A017-8E2888415CF8}" type="parTrans" cxnId="{D48822C4-11AB-4901-A0F0-759FF7FA3625}">
      <dgm:prSet/>
      <dgm:spPr/>
    </dgm:pt>
    <dgm:pt modelId="{F68B5360-BD87-4250-9165-AB8A08C4CFC4}" type="sibTrans" cxnId="{D48822C4-11AB-4901-A0F0-759FF7FA3625}">
      <dgm:prSet/>
      <dgm:spPr/>
    </dgm:pt>
    <dgm:pt modelId="{E550E69A-3EB4-4F25-8944-87BC0D8CD010}" type="pres">
      <dgm:prSet presAssocID="{A0F9609D-B359-4B9E-AF01-00359CC4C62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DB491D-665D-4D7F-B35E-80A53BCA9242}" type="pres">
      <dgm:prSet presAssocID="{1C78C5FE-0492-48B8-B355-74DA9C8B7A53}" presName="root" presStyleCnt="0"/>
      <dgm:spPr/>
    </dgm:pt>
    <dgm:pt modelId="{E062EEF2-6C1F-459F-9D6C-6487746D86F8}" type="pres">
      <dgm:prSet presAssocID="{1C78C5FE-0492-48B8-B355-74DA9C8B7A53}" presName="rootComposite" presStyleCnt="0"/>
      <dgm:spPr/>
    </dgm:pt>
    <dgm:pt modelId="{7C2F0F5A-044E-43FD-AA79-52E914314A83}" type="pres">
      <dgm:prSet presAssocID="{1C78C5FE-0492-48B8-B355-74DA9C8B7A53}" presName="rootText" presStyleLbl="node1" presStyleIdx="0" presStyleCnt="2"/>
      <dgm:spPr/>
    </dgm:pt>
    <dgm:pt modelId="{5D55887F-6392-41D3-9179-9FEB3097A6F4}" type="pres">
      <dgm:prSet presAssocID="{1C78C5FE-0492-48B8-B355-74DA9C8B7A53}" presName="rootConnector" presStyleLbl="node1" presStyleIdx="0" presStyleCnt="2"/>
      <dgm:spPr/>
    </dgm:pt>
    <dgm:pt modelId="{BD8EA964-5DCC-434A-A02C-9B661BEFE59C}" type="pres">
      <dgm:prSet presAssocID="{1C78C5FE-0492-48B8-B355-74DA9C8B7A53}" presName="childShape" presStyleCnt="0"/>
      <dgm:spPr/>
    </dgm:pt>
    <dgm:pt modelId="{1C91A626-5267-4455-9895-BDA4FDE089FB}" type="pres">
      <dgm:prSet presAssocID="{FB4B61D6-5CB5-4E26-9C45-20DFC7B38E70}" presName="Name13" presStyleLbl="parChTrans1D2" presStyleIdx="0" presStyleCnt="4"/>
      <dgm:spPr/>
    </dgm:pt>
    <dgm:pt modelId="{B40630AF-C659-43C9-9855-B57C52714C28}" type="pres">
      <dgm:prSet presAssocID="{AB7DDF0A-3F57-464A-8B8B-0F3D3A5EAD7E}" presName="childText" presStyleLbl="bgAcc1" presStyleIdx="0" presStyleCnt="4">
        <dgm:presLayoutVars>
          <dgm:bulletEnabled val="1"/>
        </dgm:presLayoutVars>
      </dgm:prSet>
      <dgm:spPr/>
    </dgm:pt>
    <dgm:pt modelId="{89207420-92BC-4EF4-A70E-CEA3CC564AF4}" type="pres">
      <dgm:prSet presAssocID="{C997A62C-374B-4430-BC73-32EF6D56EB9C}" presName="Name13" presStyleLbl="parChTrans1D2" presStyleIdx="1" presStyleCnt="4"/>
      <dgm:spPr/>
    </dgm:pt>
    <dgm:pt modelId="{6A46BA79-9CE9-4F8F-9007-A2B14F278F37}" type="pres">
      <dgm:prSet presAssocID="{3A1C2724-9325-48E9-B2AD-D7FD3233DA4D}" presName="childText" presStyleLbl="bgAcc1" presStyleIdx="1" presStyleCnt="4">
        <dgm:presLayoutVars>
          <dgm:bulletEnabled val="1"/>
        </dgm:presLayoutVars>
      </dgm:prSet>
      <dgm:spPr/>
    </dgm:pt>
    <dgm:pt modelId="{4A81FF17-10D1-45AF-A3AF-1D411B8E39E5}" type="pres">
      <dgm:prSet presAssocID="{60A811D6-EE55-496B-A85E-0AB7A477C160}" presName="root" presStyleCnt="0"/>
      <dgm:spPr/>
    </dgm:pt>
    <dgm:pt modelId="{4DE25AB5-BA17-4A05-B8BA-45858E047483}" type="pres">
      <dgm:prSet presAssocID="{60A811D6-EE55-496B-A85E-0AB7A477C160}" presName="rootComposite" presStyleCnt="0"/>
      <dgm:spPr/>
    </dgm:pt>
    <dgm:pt modelId="{3C8554E6-5899-4ECC-A687-4049057FA2C9}" type="pres">
      <dgm:prSet presAssocID="{60A811D6-EE55-496B-A85E-0AB7A477C160}" presName="rootText" presStyleLbl="node1" presStyleIdx="1" presStyleCnt="2"/>
      <dgm:spPr/>
    </dgm:pt>
    <dgm:pt modelId="{55D7E5F2-3A1B-4173-86F6-F08B53F6370A}" type="pres">
      <dgm:prSet presAssocID="{60A811D6-EE55-496B-A85E-0AB7A477C160}" presName="rootConnector" presStyleLbl="node1" presStyleIdx="1" presStyleCnt="2"/>
      <dgm:spPr/>
    </dgm:pt>
    <dgm:pt modelId="{3DD7E24B-D233-4557-987C-7B7627C939CB}" type="pres">
      <dgm:prSet presAssocID="{60A811D6-EE55-496B-A85E-0AB7A477C160}" presName="childShape" presStyleCnt="0"/>
      <dgm:spPr/>
    </dgm:pt>
    <dgm:pt modelId="{07FF9EF0-3586-45A3-B074-90D499922319}" type="pres">
      <dgm:prSet presAssocID="{B78BE9FD-1748-4EF6-8D47-A40CA61D0C53}" presName="Name13" presStyleLbl="parChTrans1D2" presStyleIdx="2" presStyleCnt="4"/>
      <dgm:spPr/>
    </dgm:pt>
    <dgm:pt modelId="{AE71A19C-32DB-4D10-A607-A02426A64DB0}" type="pres">
      <dgm:prSet presAssocID="{498260D2-43D8-444C-ADB4-9507DDE724AC}" presName="childText" presStyleLbl="bgAcc1" presStyleIdx="2" presStyleCnt="4">
        <dgm:presLayoutVars>
          <dgm:bulletEnabled val="1"/>
        </dgm:presLayoutVars>
      </dgm:prSet>
      <dgm:spPr/>
    </dgm:pt>
    <dgm:pt modelId="{62DDBB87-CC7F-44DC-8114-806B4F73439C}" type="pres">
      <dgm:prSet presAssocID="{F0E4E4AF-FECE-44C0-A017-8E2888415CF8}" presName="Name13" presStyleLbl="parChTrans1D2" presStyleIdx="3" presStyleCnt="4"/>
      <dgm:spPr/>
    </dgm:pt>
    <dgm:pt modelId="{690EE35D-F440-40C3-86DA-2D90C35FFEEC}" type="pres">
      <dgm:prSet presAssocID="{F5E2DD3B-9106-4A66-A7E5-AA5EAAB334A4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31417A0C-617D-400A-B336-5FC2060DDCD0}" type="presOf" srcId="{60A811D6-EE55-496B-A85E-0AB7A477C160}" destId="{55D7E5F2-3A1B-4173-86F6-F08B53F6370A}" srcOrd="1" destOrd="0" presId="urn:microsoft.com/office/officeart/2005/8/layout/hierarchy3"/>
    <dgm:cxn modelId="{3A9F721D-8AB9-4C4D-A8F0-95BC3A024C75}" srcId="{60A811D6-EE55-496B-A85E-0AB7A477C160}" destId="{498260D2-43D8-444C-ADB4-9507DDE724AC}" srcOrd="0" destOrd="0" parTransId="{B78BE9FD-1748-4EF6-8D47-A40CA61D0C53}" sibTransId="{87A0C65D-A05A-40A8-82C6-DCD2E8134EC0}"/>
    <dgm:cxn modelId="{C1168320-8E62-4D11-BAB9-FAA3C84C11E7}" type="presOf" srcId="{498260D2-43D8-444C-ADB4-9507DDE724AC}" destId="{AE71A19C-32DB-4D10-A607-A02426A64DB0}" srcOrd="0" destOrd="0" presId="urn:microsoft.com/office/officeart/2005/8/layout/hierarchy3"/>
    <dgm:cxn modelId="{243BD329-252B-42B5-AAFB-8A52A2C2C7C8}" type="presOf" srcId="{1C78C5FE-0492-48B8-B355-74DA9C8B7A53}" destId="{5D55887F-6392-41D3-9179-9FEB3097A6F4}" srcOrd="1" destOrd="0" presId="urn:microsoft.com/office/officeart/2005/8/layout/hierarchy3"/>
    <dgm:cxn modelId="{B52AD23F-3D82-4A34-AD58-FBFBB91E0231}" type="presOf" srcId="{1C78C5FE-0492-48B8-B355-74DA9C8B7A53}" destId="{7C2F0F5A-044E-43FD-AA79-52E914314A83}" srcOrd="0" destOrd="0" presId="urn:microsoft.com/office/officeart/2005/8/layout/hierarchy3"/>
    <dgm:cxn modelId="{79F6ED40-70CE-4ED6-9BA7-79127545CCF0}" srcId="{A0F9609D-B359-4B9E-AF01-00359CC4C622}" destId="{60A811D6-EE55-496B-A85E-0AB7A477C160}" srcOrd="1" destOrd="0" parTransId="{CD63B7DD-F49D-4912-8BF3-CAC8BD19F174}" sibTransId="{A5E55377-3DFA-436D-ACDE-702E0C432B74}"/>
    <dgm:cxn modelId="{7854F362-20FC-434F-AA51-2226F8CEC95E}" type="presOf" srcId="{3A1C2724-9325-48E9-B2AD-D7FD3233DA4D}" destId="{6A46BA79-9CE9-4F8F-9007-A2B14F278F37}" srcOrd="0" destOrd="0" presId="urn:microsoft.com/office/officeart/2005/8/layout/hierarchy3"/>
    <dgm:cxn modelId="{49CBED43-A3E6-4228-82AD-0270440C8C59}" type="presOf" srcId="{C997A62C-374B-4430-BC73-32EF6D56EB9C}" destId="{89207420-92BC-4EF4-A70E-CEA3CC564AF4}" srcOrd="0" destOrd="0" presId="urn:microsoft.com/office/officeart/2005/8/layout/hierarchy3"/>
    <dgm:cxn modelId="{7551CE68-646F-4741-A674-F293CFDC2510}" type="presOf" srcId="{60A811D6-EE55-496B-A85E-0AB7A477C160}" destId="{3C8554E6-5899-4ECC-A687-4049057FA2C9}" srcOrd="0" destOrd="0" presId="urn:microsoft.com/office/officeart/2005/8/layout/hierarchy3"/>
    <dgm:cxn modelId="{5BE53F51-47AE-4E8F-9939-83DDAD38050F}" type="presOf" srcId="{A0F9609D-B359-4B9E-AF01-00359CC4C622}" destId="{E550E69A-3EB4-4F25-8944-87BC0D8CD010}" srcOrd="0" destOrd="0" presId="urn:microsoft.com/office/officeart/2005/8/layout/hierarchy3"/>
    <dgm:cxn modelId="{33017652-B17D-419C-9FB0-8F407E7935FD}" srcId="{1C78C5FE-0492-48B8-B355-74DA9C8B7A53}" destId="{3A1C2724-9325-48E9-B2AD-D7FD3233DA4D}" srcOrd="1" destOrd="0" parTransId="{C997A62C-374B-4430-BC73-32EF6D56EB9C}" sibTransId="{A8BC35C8-AB71-46A8-8A2B-1367DA6B0054}"/>
    <dgm:cxn modelId="{F79C528E-2982-4A09-835E-215421810D3E}" type="presOf" srcId="{AB7DDF0A-3F57-464A-8B8B-0F3D3A5EAD7E}" destId="{B40630AF-C659-43C9-9855-B57C52714C28}" srcOrd="0" destOrd="0" presId="urn:microsoft.com/office/officeart/2005/8/layout/hierarchy3"/>
    <dgm:cxn modelId="{5ED538A0-5EFD-4EC2-BDE7-AE352BB6E426}" type="presOf" srcId="{F0E4E4AF-FECE-44C0-A017-8E2888415CF8}" destId="{62DDBB87-CC7F-44DC-8114-806B4F73439C}" srcOrd="0" destOrd="0" presId="urn:microsoft.com/office/officeart/2005/8/layout/hierarchy3"/>
    <dgm:cxn modelId="{A2A24ABA-E344-4D3F-A6E6-D6FDF312EC52}" srcId="{1C78C5FE-0492-48B8-B355-74DA9C8B7A53}" destId="{AB7DDF0A-3F57-464A-8B8B-0F3D3A5EAD7E}" srcOrd="0" destOrd="0" parTransId="{FB4B61D6-5CB5-4E26-9C45-20DFC7B38E70}" sibTransId="{0D3E78FD-AB8F-4739-938F-3028ABF980F3}"/>
    <dgm:cxn modelId="{8BE97BC1-6FAB-4333-9576-3D2B315912DE}" type="presOf" srcId="{B78BE9FD-1748-4EF6-8D47-A40CA61D0C53}" destId="{07FF9EF0-3586-45A3-B074-90D499922319}" srcOrd="0" destOrd="0" presId="urn:microsoft.com/office/officeart/2005/8/layout/hierarchy3"/>
    <dgm:cxn modelId="{D48822C4-11AB-4901-A0F0-759FF7FA3625}" srcId="{60A811D6-EE55-496B-A85E-0AB7A477C160}" destId="{F5E2DD3B-9106-4A66-A7E5-AA5EAAB334A4}" srcOrd="1" destOrd="0" parTransId="{F0E4E4AF-FECE-44C0-A017-8E2888415CF8}" sibTransId="{F68B5360-BD87-4250-9165-AB8A08C4CFC4}"/>
    <dgm:cxn modelId="{AA8922CC-5577-4E15-B58B-D386259F0304}" type="presOf" srcId="{FB4B61D6-5CB5-4E26-9C45-20DFC7B38E70}" destId="{1C91A626-5267-4455-9895-BDA4FDE089FB}" srcOrd="0" destOrd="0" presId="urn:microsoft.com/office/officeart/2005/8/layout/hierarchy3"/>
    <dgm:cxn modelId="{DA32E5D4-65B5-4F05-8AA4-4D12A8FEF139}" srcId="{A0F9609D-B359-4B9E-AF01-00359CC4C622}" destId="{1C78C5FE-0492-48B8-B355-74DA9C8B7A53}" srcOrd="0" destOrd="0" parTransId="{3045F023-62B1-42F8-8AFD-803B0C54462E}" sibTransId="{6EF07CCD-00E6-48E4-84BA-78B38AA40BF8}"/>
    <dgm:cxn modelId="{37C794D9-4414-4871-9914-D41FF28C3832}" type="presOf" srcId="{F5E2DD3B-9106-4A66-A7E5-AA5EAAB334A4}" destId="{690EE35D-F440-40C3-86DA-2D90C35FFEEC}" srcOrd="0" destOrd="0" presId="urn:microsoft.com/office/officeart/2005/8/layout/hierarchy3"/>
    <dgm:cxn modelId="{63B7D2E4-35EE-491B-A636-EC61436890F8}" type="presParOf" srcId="{E550E69A-3EB4-4F25-8944-87BC0D8CD010}" destId="{E8DB491D-665D-4D7F-B35E-80A53BCA9242}" srcOrd="0" destOrd="0" presId="urn:microsoft.com/office/officeart/2005/8/layout/hierarchy3"/>
    <dgm:cxn modelId="{4DA656A4-EB8C-4D95-B84F-F5E6546C62CE}" type="presParOf" srcId="{E8DB491D-665D-4D7F-B35E-80A53BCA9242}" destId="{E062EEF2-6C1F-459F-9D6C-6487746D86F8}" srcOrd="0" destOrd="0" presId="urn:microsoft.com/office/officeart/2005/8/layout/hierarchy3"/>
    <dgm:cxn modelId="{252244EC-3893-43B1-9875-199D5B054956}" type="presParOf" srcId="{E062EEF2-6C1F-459F-9D6C-6487746D86F8}" destId="{7C2F0F5A-044E-43FD-AA79-52E914314A83}" srcOrd="0" destOrd="0" presId="urn:microsoft.com/office/officeart/2005/8/layout/hierarchy3"/>
    <dgm:cxn modelId="{10E822AB-87C7-45C7-A67A-A95E2CDE095C}" type="presParOf" srcId="{E062EEF2-6C1F-459F-9D6C-6487746D86F8}" destId="{5D55887F-6392-41D3-9179-9FEB3097A6F4}" srcOrd="1" destOrd="0" presId="urn:microsoft.com/office/officeart/2005/8/layout/hierarchy3"/>
    <dgm:cxn modelId="{BEBC0F97-63C4-4096-BCC4-E013D55186D3}" type="presParOf" srcId="{E8DB491D-665D-4D7F-B35E-80A53BCA9242}" destId="{BD8EA964-5DCC-434A-A02C-9B661BEFE59C}" srcOrd="1" destOrd="0" presId="urn:microsoft.com/office/officeart/2005/8/layout/hierarchy3"/>
    <dgm:cxn modelId="{E7443876-D34A-46E8-AFDA-4A40326B095C}" type="presParOf" srcId="{BD8EA964-5DCC-434A-A02C-9B661BEFE59C}" destId="{1C91A626-5267-4455-9895-BDA4FDE089FB}" srcOrd="0" destOrd="0" presId="urn:microsoft.com/office/officeart/2005/8/layout/hierarchy3"/>
    <dgm:cxn modelId="{9E1F918B-DC63-4790-8548-F36DB4B3EC76}" type="presParOf" srcId="{BD8EA964-5DCC-434A-A02C-9B661BEFE59C}" destId="{B40630AF-C659-43C9-9855-B57C52714C28}" srcOrd="1" destOrd="0" presId="urn:microsoft.com/office/officeart/2005/8/layout/hierarchy3"/>
    <dgm:cxn modelId="{1FAD7D91-6310-456C-94ED-DD18731F6FE4}" type="presParOf" srcId="{BD8EA964-5DCC-434A-A02C-9B661BEFE59C}" destId="{89207420-92BC-4EF4-A70E-CEA3CC564AF4}" srcOrd="2" destOrd="0" presId="urn:microsoft.com/office/officeart/2005/8/layout/hierarchy3"/>
    <dgm:cxn modelId="{3B46F845-3E26-47B2-89E8-84A6F1C3A0BD}" type="presParOf" srcId="{BD8EA964-5DCC-434A-A02C-9B661BEFE59C}" destId="{6A46BA79-9CE9-4F8F-9007-A2B14F278F37}" srcOrd="3" destOrd="0" presId="urn:microsoft.com/office/officeart/2005/8/layout/hierarchy3"/>
    <dgm:cxn modelId="{B8620E76-000D-4F54-8488-DA6A2ECE9F8F}" type="presParOf" srcId="{E550E69A-3EB4-4F25-8944-87BC0D8CD010}" destId="{4A81FF17-10D1-45AF-A3AF-1D411B8E39E5}" srcOrd="1" destOrd="0" presId="urn:microsoft.com/office/officeart/2005/8/layout/hierarchy3"/>
    <dgm:cxn modelId="{C4242A6C-C4DC-426F-B0E4-43252FC91CAC}" type="presParOf" srcId="{4A81FF17-10D1-45AF-A3AF-1D411B8E39E5}" destId="{4DE25AB5-BA17-4A05-B8BA-45858E047483}" srcOrd="0" destOrd="0" presId="urn:microsoft.com/office/officeart/2005/8/layout/hierarchy3"/>
    <dgm:cxn modelId="{506B7D66-63D9-4CCB-ABDC-F64B1CE9B25C}" type="presParOf" srcId="{4DE25AB5-BA17-4A05-B8BA-45858E047483}" destId="{3C8554E6-5899-4ECC-A687-4049057FA2C9}" srcOrd="0" destOrd="0" presId="urn:microsoft.com/office/officeart/2005/8/layout/hierarchy3"/>
    <dgm:cxn modelId="{0425E28D-F9CC-4801-B8FF-6967832ACFA8}" type="presParOf" srcId="{4DE25AB5-BA17-4A05-B8BA-45858E047483}" destId="{55D7E5F2-3A1B-4173-86F6-F08B53F6370A}" srcOrd="1" destOrd="0" presId="urn:microsoft.com/office/officeart/2005/8/layout/hierarchy3"/>
    <dgm:cxn modelId="{AC143D02-5E41-4FBB-B68A-8E5EB94A937E}" type="presParOf" srcId="{4A81FF17-10D1-45AF-A3AF-1D411B8E39E5}" destId="{3DD7E24B-D233-4557-987C-7B7627C939CB}" srcOrd="1" destOrd="0" presId="urn:microsoft.com/office/officeart/2005/8/layout/hierarchy3"/>
    <dgm:cxn modelId="{D243EDB3-2FC3-494F-A9CC-3BA926AD4532}" type="presParOf" srcId="{3DD7E24B-D233-4557-987C-7B7627C939CB}" destId="{07FF9EF0-3586-45A3-B074-90D499922319}" srcOrd="0" destOrd="0" presId="urn:microsoft.com/office/officeart/2005/8/layout/hierarchy3"/>
    <dgm:cxn modelId="{250B5A27-262E-4A44-A521-1F8BA662DEA4}" type="presParOf" srcId="{3DD7E24B-D233-4557-987C-7B7627C939CB}" destId="{AE71A19C-32DB-4D10-A607-A02426A64DB0}" srcOrd="1" destOrd="0" presId="urn:microsoft.com/office/officeart/2005/8/layout/hierarchy3"/>
    <dgm:cxn modelId="{8D266A29-11FC-4783-9DAD-0C89FD3B5F7D}" type="presParOf" srcId="{3DD7E24B-D233-4557-987C-7B7627C939CB}" destId="{62DDBB87-CC7F-44DC-8114-806B4F73439C}" srcOrd="2" destOrd="0" presId="urn:microsoft.com/office/officeart/2005/8/layout/hierarchy3"/>
    <dgm:cxn modelId="{A815AFC5-57C9-45AE-9D9D-FC9A12B1B284}" type="presParOf" srcId="{3DD7E24B-D233-4557-987C-7B7627C939CB}" destId="{690EE35D-F440-40C3-86DA-2D90C35FFEE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F0F5A-044E-43FD-AA79-52E914314A83}">
      <dsp:nvSpPr>
        <dsp:cNvPr id="0" name=""/>
        <dsp:cNvSpPr/>
      </dsp:nvSpPr>
      <dsp:spPr>
        <a:xfrm>
          <a:off x="558" y="217586"/>
          <a:ext cx="2031503" cy="10157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Arial"/>
              <a:ea typeface="Arial Unicode MS"/>
            </a:rPr>
            <a:t>Correlation Matrix</a:t>
          </a:r>
          <a:endParaRPr lang="en-US" sz="2200" kern="1200"/>
        </a:p>
      </dsp:txBody>
      <dsp:txXfrm>
        <a:off x="30308" y="247336"/>
        <a:ext cx="1972003" cy="956251"/>
      </dsp:txXfrm>
    </dsp:sp>
    <dsp:sp modelId="{1C91A626-5267-4455-9895-BDA4FDE089FB}">
      <dsp:nvSpPr>
        <dsp:cNvPr id="0" name=""/>
        <dsp:cNvSpPr/>
      </dsp:nvSpPr>
      <dsp:spPr>
        <a:xfrm>
          <a:off x="203708" y="1233338"/>
          <a:ext cx="203150" cy="761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1813"/>
              </a:lnTo>
              <a:lnTo>
                <a:pt x="203150" y="7618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0630AF-C659-43C9-9855-B57C52714C28}">
      <dsp:nvSpPr>
        <dsp:cNvPr id="0" name=""/>
        <dsp:cNvSpPr/>
      </dsp:nvSpPr>
      <dsp:spPr>
        <a:xfrm>
          <a:off x="406858" y="1487276"/>
          <a:ext cx="1625203" cy="10157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rial"/>
              <a:ea typeface="Arial Unicode MS"/>
            </a:rPr>
            <a:t>Most relevant features</a:t>
          </a:r>
          <a:endParaRPr lang="en-US" sz="2000" kern="1200"/>
        </a:p>
      </dsp:txBody>
      <dsp:txXfrm>
        <a:off x="436608" y="1517026"/>
        <a:ext cx="1565703" cy="956251"/>
      </dsp:txXfrm>
    </dsp:sp>
    <dsp:sp modelId="{89207420-92BC-4EF4-A70E-CEA3CC564AF4}">
      <dsp:nvSpPr>
        <dsp:cNvPr id="0" name=""/>
        <dsp:cNvSpPr/>
      </dsp:nvSpPr>
      <dsp:spPr>
        <a:xfrm>
          <a:off x="203708" y="1233338"/>
          <a:ext cx="203150" cy="2031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1503"/>
              </a:lnTo>
              <a:lnTo>
                <a:pt x="203150" y="20315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6BA79-9CE9-4F8F-9007-A2B14F278F37}">
      <dsp:nvSpPr>
        <dsp:cNvPr id="0" name=""/>
        <dsp:cNvSpPr/>
      </dsp:nvSpPr>
      <dsp:spPr>
        <a:xfrm>
          <a:off x="406858" y="2756965"/>
          <a:ext cx="1625203" cy="10157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rial"/>
              <a:ea typeface="Arial Unicode MS"/>
            </a:rPr>
            <a:t>F_regression function</a:t>
          </a:r>
        </a:p>
      </dsp:txBody>
      <dsp:txXfrm>
        <a:off x="436608" y="2786715"/>
        <a:ext cx="1565703" cy="956251"/>
      </dsp:txXfrm>
    </dsp:sp>
    <dsp:sp modelId="{3C8554E6-5899-4ECC-A687-4049057FA2C9}">
      <dsp:nvSpPr>
        <dsp:cNvPr id="0" name=""/>
        <dsp:cNvSpPr/>
      </dsp:nvSpPr>
      <dsp:spPr>
        <a:xfrm>
          <a:off x="2539937" y="217586"/>
          <a:ext cx="2031503" cy="10157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Arial"/>
              <a:ea typeface="Arial Unicode MS"/>
            </a:rPr>
            <a:t>Mutual Information Matrix</a:t>
          </a:r>
          <a:endParaRPr lang="en-US" sz="2200" kern="1200"/>
        </a:p>
      </dsp:txBody>
      <dsp:txXfrm>
        <a:off x="2569687" y="247336"/>
        <a:ext cx="1972003" cy="956251"/>
      </dsp:txXfrm>
    </dsp:sp>
    <dsp:sp modelId="{07FF9EF0-3586-45A3-B074-90D499922319}">
      <dsp:nvSpPr>
        <dsp:cNvPr id="0" name=""/>
        <dsp:cNvSpPr/>
      </dsp:nvSpPr>
      <dsp:spPr>
        <a:xfrm>
          <a:off x="2743088" y="1233338"/>
          <a:ext cx="203150" cy="761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1813"/>
              </a:lnTo>
              <a:lnTo>
                <a:pt x="203150" y="7618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71A19C-32DB-4D10-A607-A02426A64DB0}">
      <dsp:nvSpPr>
        <dsp:cNvPr id="0" name=""/>
        <dsp:cNvSpPr/>
      </dsp:nvSpPr>
      <dsp:spPr>
        <a:xfrm>
          <a:off x="2946238" y="1487276"/>
          <a:ext cx="1625203" cy="10157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rial"/>
              <a:ea typeface="Arial Unicode MS"/>
            </a:rPr>
            <a:t>Maximum relevant features</a:t>
          </a:r>
        </a:p>
      </dsp:txBody>
      <dsp:txXfrm>
        <a:off x="2975988" y="1517026"/>
        <a:ext cx="1565703" cy="956251"/>
      </dsp:txXfrm>
    </dsp:sp>
    <dsp:sp modelId="{62DDBB87-CC7F-44DC-8114-806B4F73439C}">
      <dsp:nvSpPr>
        <dsp:cNvPr id="0" name=""/>
        <dsp:cNvSpPr/>
      </dsp:nvSpPr>
      <dsp:spPr>
        <a:xfrm>
          <a:off x="2743088" y="1233338"/>
          <a:ext cx="203150" cy="2031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1503"/>
              </a:lnTo>
              <a:lnTo>
                <a:pt x="203150" y="20315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EE35D-F440-40C3-86DA-2D90C35FFEEC}">
      <dsp:nvSpPr>
        <dsp:cNvPr id="0" name=""/>
        <dsp:cNvSpPr/>
      </dsp:nvSpPr>
      <dsp:spPr>
        <a:xfrm>
          <a:off x="2946238" y="2756965"/>
          <a:ext cx="1625203" cy="10157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rial"/>
              <a:ea typeface="Arial Unicode MS"/>
            </a:rPr>
            <a:t>Mutual Info regression function</a:t>
          </a:r>
          <a:endParaRPr lang="en-US" sz="2000" kern="1200"/>
        </a:p>
      </dsp:txBody>
      <dsp:txXfrm>
        <a:off x="2975988" y="2786715"/>
        <a:ext cx="1565703" cy="956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DE0DA-5A7B-3E4F-A6E6-D8D89B857B4C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CCF50-F248-6C44-B68A-C501351C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19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836712"/>
            <a:ext cx="12192000" cy="711077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>
                <a:ea typeface="맑은 고딕" pitchFamily="50" charset="-127"/>
              </a:rPr>
              <a:t>FREE PPT TEMPLATES</a:t>
            </a:r>
            <a:endParaRPr lang="ko-KR" altLang="en-US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604797"/>
            <a:ext cx="12191999" cy="57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6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INSTERT THE TITLE</a:t>
            </a:r>
          </a:p>
          <a:p>
            <a:pPr lvl="0"/>
            <a:r>
              <a:rPr lang="en-US" altLang="ko-KR"/>
              <a:t>OF YOUR PRESENTATION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55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1D133-6463-6865-7CB1-D194732E0A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8613" y="204788"/>
            <a:ext cx="11425237" cy="935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48C466-5ACF-A0F5-D6A9-36CBAC16B88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8613" y="1284288"/>
            <a:ext cx="11425237" cy="4572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378E38-A3A5-5618-5351-E3DCB00614D5}"/>
              </a:ext>
            </a:extLst>
          </p:cNvPr>
          <p:cNvSpPr txBox="1"/>
          <p:nvPr userDrawn="1"/>
        </p:nvSpPr>
        <p:spPr>
          <a:xfrm>
            <a:off x="10808413" y="5948737"/>
            <a:ext cx="94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385FA-0803-4D49-AD76-D0039AFF837F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3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1D133-6463-6865-7CB1-D194732E0A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8613" y="204788"/>
            <a:ext cx="11425237" cy="935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48C466-5ACF-A0F5-D6A9-36CBAC16B88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8613" y="1284288"/>
            <a:ext cx="11425237" cy="4572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1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4296000" y="4449540"/>
            <a:ext cx="3600000" cy="2408459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4995856" y="0"/>
            <a:ext cx="2200288" cy="1083013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5388864" y="133279"/>
            <a:ext cx="1414272" cy="73914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E48000A-B218-4CCF-8C0E-D9ACDAFA26B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416000" y="4573651"/>
            <a:ext cx="3360000" cy="2284349"/>
          </a:xfrm>
          <a:custGeom>
            <a:avLst/>
            <a:gdLst>
              <a:gd name="connsiteX0" fmla="*/ 1260000 w 2520000"/>
              <a:gd name="connsiteY0" fmla="*/ 0 h 1713262"/>
              <a:gd name="connsiteX1" fmla="*/ 2520000 w 2520000"/>
              <a:gd name="connsiteY1" fmla="*/ 1260000 h 1713262"/>
              <a:gd name="connsiteX2" fmla="*/ 2066250 w 2520000"/>
              <a:gd name="connsiteY2" fmla="*/ 1713262 h 1713262"/>
              <a:gd name="connsiteX3" fmla="*/ 439730 w 2520000"/>
              <a:gd name="connsiteY3" fmla="*/ 1706453 h 1713262"/>
              <a:gd name="connsiteX4" fmla="*/ 0 w 2520000"/>
              <a:gd name="connsiteY4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0" h="1713262">
                <a:moveTo>
                  <a:pt x="1260000" y="0"/>
                </a:move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/>
              <a:t>Free PPT _ Click to add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23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435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1" r:id="rId2"/>
    <p:sldLayoutId id="2147483699" r:id="rId3"/>
    <p:sldLayoutId id="2147483662" r:id="rId4"/>
    <p:sldLayoutId id="2147483697" r:id="rId5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1644"/>
            <a:ext cx="12192000" cy="1423603"/>
          </a:xfr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/>
          <a:lstStyle/>
          <a:p>
            <a:r>
              <a:rPr lang="en-US" altLang="ko-KR">
                <a:solidFill>
                  <a:schemeClr val="bg1"/>
                </a:solidFill>
                <a:ea typeface="맑은 고딕" pitchFamily="50" charset="-127"/>
              </a:rPr>
              <a:t>Prediction of housing price </a:t>
            </a:r>
            <a:br>
              <a:rPr lang="en-US" altLang="ko-KR">
                <a:solidFill>
                  <a:schemeClr val="bg1"/>
                </a:solidFill>
                <a:ea typeface="맑은 고딕" pitchFamily="50" charset="-127"/>
              </a:rPr>
            </a:br>
            <a:r>
              <a:rPr lang="en-US" altLang="ko-KR">
                <a:solidFill>
                  <a:schemeClr val="bg1"/>
                </a:solidFill>
                <a:ea typeface="맑은 고딕" pitchFamily="50" charset="-127"/>
              </a:rPr>
              <a:t>in Melbourne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219615"/>
            <a:ext cx="12191999" cy="576000"/>
          </a:xfrm>
          <a:prstGeom prst="rect">
            <a:avLst/>
          </a:prstGeom>
        </p:spPr>
        <p:txBody>
          <a:bodyPr/>
          <a:lstStyle/>
          <a:p>
            <a:r>
              <a:rPr lang="en-HK" sz="2000" b="1">
                <a:effectLst/>
                <a:latin typeface="Helvetica" pitchFamily="2" charset="0"/>
              </a:rPr>
              <a:t>ALY6140 Analytics System Technology</a:t>
            </a:r>
          </a:p>
          <a:p>
            <a:r>
              <a:rPr lang="en-HK" sz="2000">
                <a:latin typeface="Helvetica" pitchFamily="2" charset="0"/>
              </a:rPr>
              <a:t>Capstone Project Presentation</a:t>
            </a:r>
            <a:r>
              <a:rPr lang="en-HK" sz="2000" b="1">
                <a:effectLst/>
                <a:latin typeface="Helvetica" pitchFamily="2" charset="0"/>
              </a:rPr>
              <a:t> </a:t>
            </a:r>
            <a:endParaRPr lang="en-HK" sz="2000">
              <a:effectLst/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45D462-DC3C-E28C-6D8F-3D4D2471EC8C}"/>
              </a:ext>
            </a:extLst>
          </p:cNvPr>
          <p:cNvSpPr txBox="1"/>
          <p:nvPr/>
        </p:nvSpPr>
        <p:spPr>
          <a:xfrm>
            <a:off x="195210" y="2552483"/>
            <a:ext cx="81268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Presented by: 	</a:t>
            </a:r>
            <a:r>
              <a:rPr lang="en-HK" sz="2000" err="1">
                <a:effectLst/>
              </a:rPr>
              <a:t>Shreyansh</a:t>
            </a:r>
            <a:r>
              <a:rPr lang="en-HK" sz="2000">
                <a:effectLst/>
              </a:rPr>
              <a:t> </a:t>
            </a:r>
            <a:r>
              <a:rPr lang="en-HK" sz="2000" err="1">
                <a:effectLst/>
              </a:rPr>
              <a:t>Bhalodiya</a:t>
            </a:r>
            <a:r>
              <a:rPr lang="en-US" sz="2000"/>
              <a:t> </a:t>
            </a:r>
          </a:p>
          <a:p>
            <a:r>
              <a:rPr lang="en-US" sz="2000">
                <a:effectLst/>
              </a:rPr>
              <a:t>		</a:t>
            </a:r>
            <a:r>
              <a:rPr lang="en-HK" sz="2000" err="1">
                <a:effectLst/>
              </a:rPr>
              <a:t>Pui</a:t>
            </a:r>
            <a:r>
              <a:rPr lang="en-HK" sz="2000">
                <a:effectLst/>
              </a:rPr>
              <a:t> Man SIU</a:t>
            </a:r>
          </a:p>
          <a:p>
            <a:r>
              <a:rPr lang="en-HK" sz="2000"/>
              <a:t>		</a:t>
            </a:r>
            <a:r>
              <a:rPr lang="en-HK" sz="2000" err="1">
                <a:effectLst/>
              </a:rPr>
              <a:t>Megha</a:t>
            </a:r>
            <a:r>
              <a:rPr lang="en-HK" sz="2000">
                <a:effectLst/>
              </a:rPr>
              <a:t> Bhagat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4576B-AE29-2CBF-A2E1-C7EC59FA2DAA}"/>
              </a:ext>
            </a:extLst>
          </p:cNvPr>
          <p:cNvSpPr txBox="1"/>
          <p:nvPr/>
        </p:nvSpPr>
        <p:spPr>
          <a:xfrm>
            <a:off x="9332359" y="2552483"/>
            <a:ext cx="3068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1800"/>
              <a:t>Date:</a:t>
            </a:r>
            <a:r>
              <a:rPr lang="en-HK"/>
              <a:t>   </a:t>
            </a:r>
            <a:r>
              <a:rPr lang="en-HK" sz="1800"/>
              <a:t>29</a:t>
            </a:r>
            <a:r>
              <a:rPr lang="en-HK" sz="1800" baseline="30000"/>
              <a:t>th</a:t>
            </a:r>
            <a:r>
              <a:rPr lang="en-HK" sz="1800"/>
              <a:t> March, 2023</a:t>
            </a:r>
            <a:r>
              <a:rPr lang="en-HK" sz="1800">
                <a:effectLst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843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0C045D-9F3A-9FDE-DCB5-51682A0973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Handle missing values by imputation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1B520-AFFE-DF16-888C-61967C9BB0BF}"/>
              </a:ext>
            </a:extLst>
          </p:cNvPr>
          <p:cNvSpPr txBox="1"/>
          <p:nvPr/>
        </p:nvSpPr>
        <p:spPr>
          <a:xfrm>
            <a:off x="4178471" y="3105847"/>
            <a:ext cx="233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Data Imputation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7BCEF-7467-CF98-BC4A-04C4C0F2A894}"/>
              </a:ext>
            </a:extLst>
          </p:cNvPr>
          <p:cNvSpPr txBox="1"/>
          <p:nvPr/>
        </p:nvSpPr>
        <p:spPr>
          <a:xfrm>
            <a:off x="6452170" y="1351521"/>
            <a:ext cx="4661044" cy="25545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err="1"/>
              <a:t>BuildingArea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Compute the area to land size ratio</a:t>
            </a:r>
          </a:p>
          <a:p>
            <a:r>
              <a:rPr lang="en-US" sz="1600"/>
              <a:t>       = Building Area / </a:t>
            </a:r>
            <a:r>
              <a:rPr lang="en-US" sz="1600" err="1"/>
              <a:t>Landsize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Calculate average of area to land size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Impute average value to records with null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Multiply the </a:t>
            </a:r>
            <a:r>
              <a:rPr lang="en-US" err="1"/>
              <a:t>AreaToLandRatio</a:t>
            </a:r>
            <a:r>
              <a:rPr lang="en-US"/>
              <a:t> * </a:t>
            </a:r>
            <a:r>
              <a:rPr lang="en-US" err="1"/>
              <a:t>Landsize</a:t>
            </a:r>
            <a:r>
              <a:rPr lang="en-US"/>
              <a:t> to get final Building Area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F0D4AA-F68C-B608-B5C0-D50DC4AE587C}"/>
              </a:ext>
            </a:extLst>
          </p:cNvPr>
          <p:cNvSpPr txBox="1"/>
          <p:nvPr/>
        </p:nvSpPr>
        <p:spPr>
          <a:xfrm>
            <a:off x="6452170" y="4061950"/>
            <a:ext cx="4661044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err="1"/>
              <a:t>YearBuilt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KNN imputer to impute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>
                <a:effectLst/>
                <a:latin typeface="Helvetica" pitchFamily="2" charset="0"/>
              </a:rPr>
              <a:t>imputed with mean value of </a:t>
            </a:r>
            <a:r>
              <a:rPr lang="en-HK" err="1">
                <a:effectLst/>
                <a:latin typeface="Helvetica" pitchFamily="2" charset="0"/>
              </a:rPr>
              <a:t>YearBuilt</a:t>
            </a:r>
            <a:r>
              <a:rPr lang="en-HK">
                <a:effectLst/>
                <a:latin typeface="Helvetica" pitchFamily="2" charset="0"/>
              </a:rPr>
              <a:t> of k nearest </a:t>
            </a:r>
            <a:r>
              <a:rPr lang="en-HK" err="1">
                <a:effectLst/>
                <a:latin typeface="Helvetica" pitchFamily="2" charset="0"/>
              </a:rPr>
              <a:t>neighbors</a:t>
            </a:r>
            <a:r>
              <a:rPr lang="en-HK">
                <a:effectLst/>
                <a:latin typeface="Helvetica" pitchFamily="2" charset="0"/>
              </a:rPr>
              <a:t> of similar latitude and longitude</a:t>
            </a:r>
          </a:p>
          <a:p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649FCF8-B2A9-E389-4A1F-46B3503BBFAD}"/>
              </a:ext>
            </a:extLst>
          </p:cNvPr>
          <p:cNvSpPr/>
          <p:nvPr/>
        </p:nvSpPr>
        <p:spPr>
          <a:xfrm>
            <a:off x="4488408" y="3575406"/>
            <a:ext cx="1243173" cy="565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9" descr="Table&#10;&#10;Description automatically generated">
            <a:extLst>
              <a:ext uri="{FF2B5EF4-FFF2-40B4-BE49-F238E27FC236}">
                <a16:creationId xmlns:a16="http://schemas.microsoft.com/office/drawing/2014/main" id="{705F5E17-FD06-CF1A-2AEF-85084AB51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264139"/>
            <a:ext cx="3188676" cy="4622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0125DCE-E620-1AFA-9172-CD8C6F274DB0}"/>
              </a:ext>
            </a:extLst>
          </p:cNvPr>
          <p:cNvSpPr/>
          <p:nvPr/>
        </p:nvSpPr>
        <p:spPr>
          <a:xfrm>
            <a:off x="647700" y="4436918"/>
            <a:ext cx="2344882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36EF2-CD94-50D0-BEAB-9F1A3AD6EF77}"/>
              </a:ext>
            </a:extLst>
          </p:cNvPr>
          <p:cNvSpPr txBox="1"/>
          <p:nvPr/>
        </p:nvSpPr>
        <p:spPr>
          <a:xfrm>
            <a:off x="569481" y="894807"/>
            <a:ext cx="370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% of null values for each field</a:t>
            </a:r>
          </a:p>
        </p:txBody>
      </p:sp>
    </p:spTree>
    <p:extLst>
      <p:ext uri="{BB962C8B-B14F-4D97-AF65-F5344CB8AC3E}">
        <p14:creationId xmlns:p14="http://schemas.microsoft.com/office/powerpoint/2010/main" val="781751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7399D828-2B45-58BF-6D35-E0E531DF97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856" y="5238000"/>
            <a:ext cx="2265686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5E9E5C-F4CE-A454-AB44-71F5B8B0B8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458" y="1578075"/>
            <a:ext cx="2146483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41087C-88A0-2CDC-EC2A-A95E6EABC8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8" y="3391536"/>
            <a:ext cx="2272888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465118-6416-0C1A-9A9F-7925178F4A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54" y="5199285"/>
            <a:ext cx="2341659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3801D4-F287-9BFD-FCEA-751BB80CFF3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04" y="1516090"/>
            <a:ext cx="2094497" cy="1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hevron 19">
            <a:extLst>
              <a:ext uri="{FF2B5EF4-FFF2-40B4-BE49-F238E27FC236}">
                <a16:creationId xmlns:a16="http://schemas.microsoft.com/office/drawing/2014/main" id="{61C009A8-20C1-58D3-8C80-3E941F42BEBB}"/>
              </a:ext>
            </a:extLst>
          </p:cNvPr>
          <p:cNvSpPr/>
          <p:nvPr/>
        </p:nvSpPr>
        <p:spPr>
          <a:xfrm>
            <a:off x="4051941" y="1724568"/>
            <a:ext cx="4163941" cy="3863848"/>
          </a:xfrm>
          <a:prstGeom prst="chevron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13CCFF-176B-C647-ED28-13E361611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Outlier analysis and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B27A9-FA1F-3752-3368-5F6201B9338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132691" y="2087637"/>
            <a:ext cx="5431792" cy="1849581"/>
          </a:xfrm>
        </p:spPr>
        <p:txBody>
          <a:bodyPr/>
          <a:lstStyle/>
          <a:p>
            <a:pPr marL="0" indent="0">
              <a:buNone/>
            </a:pPr>
            <a:r>
              <a:rPr lang="en-US" sz="2000" b="1"/>
              <a:t>REMOVE OUTLIERS:</a:t>
            </a:r>
          </a:p>
          <a:p>
            <a:pPr latinLnBrk="0"/>
            <a:r>
              <a:rPr lang="en-US" sz="2000"/>
              <a:t>a function is created to remove outliers</a:t>
            </a:r>
          </a:p>
          <a:p>
            <a:pPr latinLnBrk="0"/>
            <a:r>
              <a:rPr lang="en-US" sz="2000"/>
              <a:t>remove observations outside </a:t>
            </a:r>
            <a:r>
              <a:rPr lang="en-HK" sz="2000">
                <a:effectLst/>
                <a:latin typeface="Helvetica" pitchFamily="2" charset="0"/>
              </a:rPr>
              <a:t>the range of Q1 - 1.5 IQR and Q3 + 1.5 IQR </a:t>
            </a:r>
          </a:p>
          <a:p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9D6859-0B7B-10F6-7646-C8C6B234090A}"/>
              </a:ext>
            </a:extLst>
          </p:cNvPr>
          <p:cNvSpPr txBox="1"/>
          <p:nvPr/>
        </p:nvSpPr>
        <p:spPr>
          <a:xfrm>
            <a:off x="1270155" y="1345457"/>
            <a:ext cx="708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Price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26270-4F16-24D0-D4CC-E0108F9C8EB3}"/>
              </a:ext>
            </a:extLst>
          </p:cNvPr>
          <p:cNvSpPr txBox="1"/>
          <p:nvPr/>
        </p:nvSpPr>
        <p:spPr>
          <a:xfrm>
            <a:off x="10107760" y="1345457"/>
            <a:ext cx="708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Price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14EE84-C645-1AC5-1B10-53BA473CC9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2691" y="4454367"/>
            <a:ext cx="5544349" cy="1320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3E04FB-AC85-16D3-8978-5E7BBD5B81C2}"/>
              </a:ext>
            </a:extLst>
          </p:cNvPr>
          <p:cNvSpPr txBox="1"/>
          <p:nvPr/>
        </p:nvSpPr>
        <p:spPr>
          <a:xfrm>
            <a:off x="974497" y="3167789"/>
            <a:ext cx="1154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Year built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2FCD3C-5360-1CBC-5249-9F142F3E64F4}"/>
              </a:ext>
            </a:extLst>
          </p:cNvPr>
          <p:cNvSpPr txBox="1"/>
          <p:nvPr/>
        </p:nvSpPr>
        <p:spPr>
          <a:xfrm>
            <a:off x="9798665" y="3167788"/>
            <a:ext cx="1300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Year built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64E441-700A-B029-05A5-C1081D8B1377}"/>
              </a:ext>
            </a:extLst>
          </p:cNvPr>
          <p:cNvSpPr txBox="1"/>
          <p:nvPr/>
        </p:nvSpPr>
        <p:spPr>
          <a:xfrm>
            <a:off x="275981" y="963312"/>
            <a:ext cx="306705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PRESENCE OF OUTLIERS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E3E42D-64E1-0358-C912-F02EAF442520}"/>
              </a:ext>
            </a:extLst>
          </p:cNvPr>
          <p:cNvSpPr txBox="1"/>
          <p:nvPr/>
        </p:nvSpPr>
        <p:spPr>
          <a:xfrm>
            <a:off x="9090879" y="963312"/>
            <a:ext cx="2592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CLEANSED DATA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3D2B98A-EA1C-1B7D-6096-2AB875D79FFB}"/>
              </a:ext>
            </a:extLst>
          </p:cNvPr>
          <p:cNvSpPr/>
          <p:nvPr/>
        </p:nvSpPr>
        <p:spPr>
          <a:xfrm>
            <a:off x="1422227" y="1596141"/>
            <a:ext cx="351155" cy="11276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0E4867-3B95-2ACF-7C61-7597CB1DCC36}"/>
              </a:ext>
            </a:extLst>
          </p:cNvPr>
          <p:cNvSpPr txBox="1"/>
          <p:nvPr/>
        </p:nvSpPr>
        <p:spPr>
          <a:xfrm>
            <a:off x="965874" y="4955967"/>
            <a:ext cx="1204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/>
              <a:t>Landsize</a:t>
            </a:r>
            <a:endParaRPr lang="en-US" sz="1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3F5B73-E79F-8266-5ADB-A5249AEDA469}"/>
              </a:ext>
            </a:extLst>
          </p:cNvPr>
          <p:cNvSpPr txBox="1"/>
          <p:nvPr/>
        </p:nvSpPr>
        <p:spPr>
          <a:xfrm>
            <a:off x="9904633" y="5021347"/>
            <a:ext cx="1204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/>
              <a:t>Landsize</a:t>
            </a:r>
            <a:endParaRPr lang="en-US" sz="14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B36918D-1176-DC52-03D4-9545E40E8064}"/>
              </a:ext>
            </a:extLst>
          </p:cNvPr>
          <p:cNvSpPr/>
          <p:nvPr/>
        </p:nvSpPr>
        <p:spPr>
          <a:xfrm>
            <a:off x="1422227" y="3632101"/>
            <a:ext cx="351155" cy="13580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47FBB77-97B5-2E92-3C9E-614A8EBC75FC}"/>
              </a:ext>
            </a:extLst>
          </p:cNvPr>
          <p:cNvSpPr/>
          <p:nvPr/>
        </p:nvSpPr>
        <p:spPr>
          <a:xfrm>
            <a:off x="1421899" y="5240735"/>
            <a:ext cx="351483" cy="148042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242CB4-3D26-F495-8FB3-6B65AE05221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041" y="3407233"/>
            <a:ext cx="2273316" cy="16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799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6550C2-9F31-62B9-D926-582A9499F6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Data transformation for building 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7E639-BE79-B308-D258-D21AB8B85B6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996308" y="951642"/>
            <a:ext cx="5892078" cy="1155067"/>
          </a:xfrm>
        </p:spPr>
        <p:txBody>
          <a:bodyPr/>
          <a:lstStyle/>
          <a:p>
            <a:pPr marL="0" indent="0" latinLnBrk="0">
              <a:buNone/>
            </a:pPr>
            <a:r>
              <a:rPr lang="en-US" sz="2000" b="1"/>
              <a:t>3</a:t>
            </a:r>
            <a:r>
              <a:rPr lang="en-US" sz="2000"/>
              <a:t>. </a:t>
            </a:r>
            <a:r>
              <a:rPr lang="en-US" sz="2000" b="1"/>
              <a:t>Generate dummy variables </a:t>
            </a:r>
          </a:p>
          <a:p>
            <a:pPr marL="0" indent="0" latinLnBrk="0">
              <a:buNone/>
            </a:pPr>
            <a:r>
              <a:rPr lang="en-US" sz="2000"/>
              <a:t>there are 741 dummy variables after transformation 7 categorical variables</a:t>
            </a:r>
          </a:p>
          <a:p>
            <a:pPr marL="0" indent="0" latinLnBrk="0">
              <a:buNone/>
            </a:pPr>
            <a:endParaRPr lang="en-US" sz="2000"/>
          </a:p>
          <a:p>
            <a:pPr marL="0" indent="0" latinLnBrk="0">
              <a:buNone/>
            </a:pPr>
            <a:endParaRPr lang="en-US" sz="2000"/>
          </a:p>
          <a:p>
            <a:pPr marL="0" indent="0" latinLnBrk="0">
              <a:buNone/>
            </a:pPr>
            <a:endParaRPr lang="en-US" sz="2000"/>
          </a:p>
          <a:p>
            <a:pPr marL="0" indent="0" latinLnBrk="0">
              <a:buNone/>
            </a:pPr>
            <a:endParaRPr lang="en-US" sz="2000"/>
          </a:p>
          <a:p>
            <a:pPr marL="0" indent="0" latinLnBrk="0">
              <a:buNone/>
            </a:pPr>
            <a:endParaRPr lang="en-US" sz="2000"/>
          </a:p>
          <a:p>
            <a:pPr marL="0" indent="0" latinLnBrk="0">
              <a:buNone/>
            </a:pPr>
            <a:endParaRPr lang="en-US" sz="2000"/>
          </a:p>
          <a:p>
            <a:pPr marL="0" indent="0" latinLnBrk="0">
              <a:buNone/>
            </a:pPr>
            <a:r>
              <a:rPr lang="en-US" sz="2000"/>
              <a:t>The number of categories under each categorical variable is as below: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181B50-68DB-0526-E395-843523622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42142"/>
            <a:ext cx="5565423" cy="1707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D7D1B2-AEAE-24FA-9E5F-6A5CE0526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05" y="2774022"/>
            <a:ext cx="3102134" cy="375685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423992D-9272-067E-720D-08E745908FFF}"/>
              </a:ext>
            </a:extLst>
          </p:cNvPr>
          <p:cNvSpPr txBox="1">
            <a:spLocks/>
          </p:cNvSpPr>
          <p:nvPr/>
        </p:nvSpPr>
        <p:spPr>
          <a:xfrm>
            <a:off x="424380" y="1974015"/>
            <a:ext cx="5346303" cy="1155067"/>
          </a:xfrm>
          <a:prstGeom prst="rect">
            <a:avLst/>
          </a:prstGeom>
        </p:spPr>
        <p:txBody>
          <a:bodyPr/>
          <a:lstStyle>
            <a:lvl1pPr marL="457189" indent="-457189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sz="2000" b="1"/>
              <a:t>2. Data type conversion </a:t>
            </a:r>
          </a:p>
          <a:p>
            <a:pPr marL="0" indent="0" latinLnBrk="0">
              <a:buNone/>
            </a:pPr>
            <a:r>
              <a:rPr lang="en-US" sz="2000"/>
              <a:t>convert </a:t>
            </a:r>
            <a:r>
              <a:rPr lang="en-US" sz="2000" err="1"/>
              <a:t>YearBuilt</a:t>
            </a:r>
            <a:r>
              <a:rPr lang="en-US" sz="2000"/>
              <a:t> from integer to string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E5F1B8-CE6D-F031-609D-A2966D20125C}"/>
              </a:ext>
            </a:extLst>
          </p:cNvPr>
          <p:cNvSpPr/>
          <p:nvPr/>
        </p:nvSpPr>
        <p:spPr>
          <a:xfrm>
            <a:off x="640137" y="5147972"/>
            <a:ext cx="2629536" cy="263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742C849-B0C5-D3C2-BE59-C515B4CF88EF}"/>
              </a:ext>
            </a:extLst>
          </p:cNvPr>
          <p:cNvSpPr txBox="1">
            <a:spLocks/>
          </p:cNvSpPr>
          <p:nvPr/>
        </p:nvSpPr>
        <p:spPr>
          <a:xfrm>
            <a:off x="445679" y="957580"/>
            <a:ext cx="4587875" cy="92625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457189" indent="-457189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sz="2000" b="1"/>
              <a:t>1. Drop unnecessary variables</a:t>
            </a:r>
          </a:p>
          <a:p>
            <a:pPr marL="0" indent="0">
              <a:buNone/>
            </a:pPr>
            <a:r>
              <a:rPr lang="en-US" sz="2000"/>
              <a:t>e.g. </a:t>
            </a:r>
            <a:r>
              <a:rPr lang="en-HK" sz="2000">
                <a:effectLst/>
                <a:latin typeface="Helvetica"/>
                <a:cs typeface="Helvetica"/>
              </a:rPr>
              <a:t>Date, Address 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0DCE9D-F8F4-C789-9C4B-D32A83E19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236" y="4851429"/>
            <a:ext cx="4441859" cy="154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41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58513B-2363-BF0D-289E-917A304979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Our target variable – Housing Price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8A173C-95E6-0EFC-881C-6F7F4BC990B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2"/>
          <a:srcRect l="4881" r="9928"/>
          <a:stretch/>
        </p:blipFill>
        <p:spPr>
          <a:xfrm>
            <a:off x="8174181" y="2475779"/>
            <a:ext cx="3061855" cy="27432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0DFCA0A-3588-5A4C-7B3E-30974BED7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47" y="1992806"/>
            <a:ext cx="6094535" cy="416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61C809-18BB-04E3-58F1-E83D9AA138F1}"/>
              </a:ext>
            </a:extLst>
          </p:cNvPr>
          <p:cNvSpPr txBox="1"/>
          <p:nvPr/>
        </p:nvSpPr>
        <p:spPr>
          <a:xfrm>
            <a:off x="438149" y="897550"/>
            <a:ext cx="9404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Housing Price in Melbourne ranges from $0.09m to $2.3m in 2016 to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Mean price at $0.98m and medium price at $0.88m</a:t>
            </a:r>
          </a:p>
        </p:txBody>
      </p:sp>
    </p:spTree>
    <p:extLst>
      <p:ext uri="{BB962C8B-B14F-4D97-AF65-F5344CB8AC3E}">
        <p14:creationId xmlns:p14="http://schemas.microsoft.com/office/powerpoint/2010/main" val="2534247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95F2B0-A8AC-681E-F09D-6C82B1DEEC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HK" sz="32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is the age distribution of properties in Melbourne?</a:t>
            </a:r>
          </a:p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7CD1B7-A25F-8E35-FC4E-4CDB9C3B8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15" y="1232291"/>
            <a:ext cx="6752346" cy="47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35AA2A-708E-D16F-82D9-9E90F25A8DDB}"/>
              </a:ext>
            </a:extLst>
          </p:cNvPr>
          <p:cNvSpPr txBox="1"/>
          <p:nvPr/>
        </p:nvSpPr>
        <p:spPr>
          <a:xfrm>
            <a:off x="441629" y="1654139"/>
            <a:ext cx="40995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Age of house can range from 0 to ~120 years old in Melbourne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Distribution is right 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Most house is between 40-50 years old with 17.5% of sample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More than half of the houses are below 50 years old</a:t>
            </a:r>
          </a:p>
        </p:txBody>
      </p:sp>
    </p:spTree>
    <p:extLst>
      <p:ext uri="{BB962C8B-B14F-4D97-AF65-F5344CB8AC3E}">
        <p14:creationId xmlns:p14="http://schemas.microsoft.com/office/powerpoint/2010/main" val="3976706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F8F931-D920-40D7-4BCE-F4962436F9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HK" sz="32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Which metropolitan area has the highest growth rate in property price?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FD6DE-D669-948B-08BA-7FD1CD538E4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18164" y="1623316"/>
            <a:ext cx="5389065" cy="4572000"/>
          </a:xfrm>
        </p:spPr>
        <p:txBody>
          <a:bodyPr/>
          <a:lstStyle/>
          <a:p>
            <a:pPr latinLnBrk="0"/>
            <a:r>
              <a:rPr lang="en-US" sz="2000"/>
              <a:t>Eastern Metropolitan has the highest growth rate of 9.5%, followed by Southern Metropolitan area at 8.8%</a:t>
            </a:r>
          </a:p>
          <a:p>
            <a:pPr latinLnBrk="0"/>
            <a:endParaRPr lang="en-US" sz="2000"/>
          </a:p>
          <a:p>
            <a:pPr latinLnBrk="0"/>
            <a:r>
              <a:rPr lang="en-US" sz="2000"/>
              <a:t>Highest price remained in above two regions in 2016 and 2017</a:t>
            </a:r>
          </a:p>
          <a:p>
            <a:pPr latinLnBrk="0"/>
            <a:endParaRPr lang="en-US" sz="2000"/>
          </a:p>
          <a:p>
            <a:pPr latinLnBrk="0"/>
            <a:r>
              <a:rPr lang="en-US" sz="2000"/>
              <a:t>Minimal growth rate observed in Northern and Western area</a:t>
            </a:r>
          </a:p>
          <a:p>
            <a:pPr latinLnBrk="0"/>
            <a:endParaRPr lang="en-US" sz="2000"/>
          </a:p>
          <a:p>
            <a:pPr latinLnBrk="0"/>
            <a:r>
              <a:rPr lang="en-US" sz="2000"/>
              <a:t>Drop in property price in South Eastern Metropolitan area by 0.6%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8039A0E-8A9C-6618-4A22-3FA127480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160" y="992187"/>
            <a:ext cx="5542759" cy="520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769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FBC5E6-8B71-5578-C20B-66F3571BBB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Does housing price differ between different metropolitan areas in Melbourne in 2017?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49CCBA3-6E68-BFE8-5CA4-24326D031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20" y="1610321"/>
            <a:ext cx="5824546" cy="383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B06D6B-11C1-5D96-0159-D38584CEFE7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3060" y="1241511"/>
            <a:ext cx="5882940" cy="5117247"/>
          </a:xfrm>
        </p:spPr>
        <p:txBody>
          <a:bodyPr/>
          <a:lstStyle/>
          <a:p>
            <a:pPr latinLnBrk="0"/>
            <a:r>
              <a:rPr lang="en-US" sz="2000"/>
              <a:t>Southern region is the highest in median price while Eastern region follows by</a:t>
            </a:r>
          </a:p>
          <a:p>
            <a:pPr marL="0" indent="0" latinLnBrk="0">
              <a:buNone/>
            </a:pPr>
            <a:endParaRPr lang="en-US" sz="2000"/>
          </a:p>
          <a:p>
            <a:pPr latinLnBrk="0"/>
            <a:r>
              <a:rPr lang="en-US" sz="2000"/>
              <a:t>Southern Metropolitan region has the largest range vs other regions, indicating the largest dispersion of price, also it has the longest box meaning middle 50% of observations scatter farther apart than other regions in price</a:t>
            </a:r>
          </a:p>
          <a:p>
            <a:pPr latinLnBrk="0"/>
            <a:endParaRPr lang="en-US" sz="2000"/>
          </a:p>
          <a:p>
            <a:pPr latinLnBrk="0"/>
            <a:r>
              <a:rPr lang="en-US" sz="2000"/>
              <a:t>Northern, Western and South-Eastern share some similarities in the price distribution regarding the median price, length of box  -represents the middle 50% of sample and length of whiskers - represents the top and bottom 50% of sample</a:t>
            </a:r>
          </a:p>
        </p:txBody>
      </p:sp>
    </p:spTree>
    <p:extLst>
      <p:ext uri="{BB962C8B-B14F-4D97-AF65-F5344CB8AC3E}">
        <p14:creationId xmlns:p14="http://schemas.microsoft.com/office/powerpoint/2010/main" val="41034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485784"/>
            <a:ext cx="12192000" cy="3072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  <a:ea typeface="Arial Unicode M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13046" y="2445529"/>
            <a:ext cx="8866598" cy="1101673"/>
            <a:chOff x="2253890" y="2008261"/>
            <a:chExt cx="4608512" cy="826255"/>
          </a:xfrm>
        </p:grpSpPr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2253890" y="2557829"/>
              <a:ext cx="4608512" cy="2766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219170">
                <a:buNone/>
              </a:pPr>
              <a:endParaRPr lang="ko-KR" altLang="en-US" sz="1867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9" name="Title 4"/>
            <p:cNvSpPr txBox="1">
              <a:spLocks/>
            </p:cNvSpPr>
            <p:nvPr/>
          </p:nvSpPr>
          <p:spPr>
            <a:xfrm>
              <a:off x="2253890" y="2008261"/>
              <a:ext cx="4608512" cy="542078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 algn="ctr" defTabSz="1219170"/>
              <a:r>
                <a:rPr lang="en-US" altLang="ko-KR" sz="4800">
                  <a:solidFill>
                    <a:prstClr val="white"/>
                  </a:solidFill>
                  <a:latin typeface="Arial"/>
                  <a:ea typeface="Arial Unicode MS"/>
                </a:rPr>
                <a:t>Predictive Models</a:t>
              </a:r>
              <a:endParaRPr lang="ko-KR" altLang="en-US" sz="4800">
                <a:solidFill>
                  <a:prstClr val="white"/>
                </a:solidFill>
                <a:latin typeface="Arial"/>
                <a:ea typeface="Arial Unicode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140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27B8D9-D679-FEA8-ADB8-4596460B2D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8613" y="204788"/>
            <a:ext cx="11425237" cy="495422"/>
          </a:xfrm>
        </p:spPr>
        <p:txBody>
          <a:bodyPr lIns="91440" tIns="45720" rIns="91440" bIns="45720" anchor="t"/>
          <a:lstStyle/>
          <a:p>
            <a:pPr algn="ctr"/>
            <a:r>
              <a:rPr lang="en-US">
                <a:cs typeface="Arial"/>
              </a:rPr>
              <a:t>Feature Selection 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C398FA77-A67A-96B4-3DB6-B51B71C199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2494384"/>
              </p:ext>
            </p:extLst>
          </p:nvPr>
        </p:nvGraphicFramePr>
        <p:xfrm>
          <a:off x="606516" y="1059178"/>
          <a:ext cx="4572000" cy="3990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24" name="Picture 724" descr="Table&#10;&#10;Description automatically generated">
            <a:extLst>
              <a:ext uri="{FF2B5EF4-FFF2-40B4-BE49-F238E27FC236}">
                <a16:creationId xmlns:a16="http://schemas.microsoft.com/office/drawing/2014/main" id="{16AA0908-20CC-3004-64D0-9F76044C03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4710" y="1056667"/>
            <a:ext cx="5834128" cy="2855765"/>
          </a:xfrm>
          <a:prstGeom prst="rect">
            <a:avLst/>
          </a:prstGeom>
          <a:ln w="28575">
            <a:solidFill>
              <a:schemeClr val="tx1"/>
            </a:solidFill>
            <a:prstDash val="solid"/>
          </a:ln>
        </p:spPr>
      </p:pic>
      <p:pic>
        <p:nvPicPr>
          <p:cNvPr id="725" name="Picture 725">
            <a:extLst>
              <a:ext uri="{FF2B5EF4-FFF2-40B4-BE49-F238E27FC236}">
                <a16:creationId xmlns:a16="http://schemas.microsoft.com/office/drawing/2014/main" id="{F7903458-EB87-1FA4-1DBA-F7B26C109A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4711" y="4461361"/>
            <a:ext cx="5834129" cy="58618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5927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5801C3-A78B-0FC1-A5E1-1B25FF7285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HK" sz="32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are the key drivers influencing the housing price in Melbourne?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DBE76-7640-3824-1DD2-524215EA968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8613" y="1199622"/>
            <a:ext cx="11425237" cy="4931832"/>
          </a:xfrm>
        </p:spPr>
        <p:txBody>
          <a:bodyPr lIns="91440" tIns="45720" rIns="91440" bIns="45720" anchor="t"/>
          <a:lstStyle/>
          <a:p>
            <a:pPr marL="456565" indent="-456565"/>
            <a:r>
              <a:rPr lang="en-US" sz="1400" b="1">
                <a:ea typeface="+mn-lt"/>
                <a:cs typeface="+mn-lt"/>
              </a:rPr>
              <a:t>Rooms</a:t>
            </a:r>
          </a:p>
          <a:p>
            <a:pPr marL="456565" indent="-456565"/>
            <a:r>
              <a:rPr lang="en-US" sz="1400" b="1">
                <a:ea typeface="+mn-lt"/>
                <a:cs typeface="+mn-lt"/>
              </a:rPr>
              <a:t>Distance</a:t>
            </a:r>
          </a:p>
          <a:p>
            <a:pPr marL="456565" indent="-456565"/>
            <a:r>
              <a:rPr lang="en-US" sz="1400" b="1">
                <a:ea typeface="+mn-lt"/>
                <a:cs typeface="+mn-lt"/>
              </a:rPr>
              <a:t>Postcode</a:t>
            </a:r>
            <a:endParaRPr lang="en-US" sz="1400" b="1">
              <a:cs typeface="Arial"/>
            </a:endParaRPr>
          </a:p>
          <a:p>
            <a:pPr marL="456565" indent="-456565"/>
            <a:r>
              <a:rPr lang="en-US" sz="1400" b="1">
                <a:ea typeface="+mn-lt"/>
                <a:cs typeface="+mn-lt"/>
              </a:rPr>
              <a:t>Bedroom2</a:t>
            </a:r>
          </a:p>
          <a:p>
            <a:pPr marL="456565" indent="-456565"/>
            <a:r>
              <a:rPr lang="en-US" sz="1400" b="1">
                <a:ea typeface="+mn-lt"/>
                <a:cs typeface="+mn-lt"/>
              </a:rPr>
              <a:t>Bathroom</a:t>
            </a:r>
          </a:p>
          <a:p>
            <a:pPr marL="456565" indent="-456565"/>
            <a:r>
              <a:rPr lang="en-US" sz="1400" b="1">
                <a:ea typeface="+mn-lt"/>
                <a:cs typeface="+mn-lt"/>
              </a:rPr>
              <a:t>Car</a:t>
            </a:r>
          </a:p>
          <a:p>
            <a:pPr marL="456565" indent="-456565"/>
            <a:r>
              <a:rPr lang="en-US" sz="1400" b="1" err="1">
                <a:ea typeface="+mn-lt"/>
                <a:cs typeface="+mn-lt"/>
              </a:rPr>
              <a:t>Landsize</a:t>
            </a:r>
            <a:endParaRPr lang="en-US" sz="1400" b="1">
              <a:ea typeface="+mn-lt"/>
              <a:cs typeface="+mn-lt"/>
            </a:endParaRPr>
          </a:p>
          <a:p>
            <a:pPr marL="456565" indent="-456565"/>
            <a:r>
              <a:rPr lang="en-US" sz="1400" b="1">
                <a:ea typeface="+mn-lt"/>
                <a:cs typeface="+mn-lt"/>
              </a:rPr>
              <a:t>Method - </a:t>
            </a:r>
            <a:r>
              <a:rPr lang="en-US" sz="1400">
                <a:ea typeface="+mn-lt"/>
                <a:cs typeface="+mn-lt"/>
              </a:rPr>
              <a:t>'</a:t>
            </a:r>
            <a:r>
              <a:rPr lang="en-US" sz="1400" err="1">
                <a:ea typeface="+mn-lt"/>
                <a:cs typeface="+mn-lt"/>
              </a:rPr>
              <a:t>MethodSP</a:t>
            </a:r>
            <a:r>
              <a:rPr lang="en-US" sz="1400">
                <a:ea typeface="+mn-lt"/>
                <a:cs typeface="+mn-lt"/>
              </a:rPr>
              <a:t>'</a:t>
            </a:r>
          </a:p>
          <a:p>
            <a:pPr marL="456565" indent="-456565"/>
            <a:r>
              <a:rPr lang="en-US" sz="1400" b="1" err="1">
                <a:ea typeface="+mn-lt"/>
                <a:cs typeface="+mn-lt"/>
              </a:rPr>
              <a:t>Lattitude</a:t>
            </a:r>
            <a:r>
              <a:rPr lang="en-US" sz="1400" b="1">
                <a:ea typeface="+mn-lt"/>
                <a:cs typeface="+mn-lt"/>
              </a:rPr>
              <a:t>/</a:t>
            </a:r>
            <a:r>
              <a:rPr lang="en-US" sz="1400" b="1" err="1">
                <a:ea typeface="+mn-lt"/>
                <a:cs typeface="+mn-lt"/>
              </a:rPr>
              <a:t>Longtitude</a:t>
            </a:r>
            <a:endParaRPr lang="en-US" sz="1400" b="1">
              <a:ea typeface="+mn-lt"/>
              <a:cs typeface="+mn-lt"/>
            </a:endParaRPr>
          </a:p>
          <a:p>
            <a:pPr marL="456565" indent="-456565"/>
            <a:r>
              <a:rPr lang="en-US" sz="1400" b="1" err="1">
                <a:ea typeface="+mn-lt"/>
                <a:cs typeface="+mn-lt"/>
              </a:rPr>
              <a:t>Built_area_percent</a:t>
            </a:r>
            <a:endParaRPr lang="en-US" sz="1400" b="1">
              <a:ea typeface="+mn-lt"/>
              <a:cs typeface="+mn-lt"/>
            </a:endParaRPr>
          </a:p>
          <a:p>
            <a:pPr marL="456565" indent="-456565"/>
            <a:r>
              <a:rPr lang="en-US" sz="1400" b="1">
                <a:ea typeface="+mn-lt"/>
                <a:cs typeface="+mn-lt"/>
              </a:rPr>
              <a:t>Suburb - </a:t>
            </a:r>
            <a:r>
              <a:rPr lang="en-US" sz="1400">
                <a:ea typeface="+mn-lt"/>
                <a:cs typeface="+mn-lt"/>
              </a:rPr>
              <a:t>'</a:t>
            </a:r>
            <a:r>
              <a:rPr lang="en-US" sz="1400" err="1">
                <a:ea typeface="+mn-lt"/>
                <a:cs typeface="+mn-lt"/>
              </a:rPr>
              <a:t>Suburb_Albert</a:t>
            </a:r>
            <a:r>
              <a:rPr lang="en-US" sz="1400">
                <a:ea typeface="+mn-lt"/>
                <a:cs typeface="+mn-lt"/>
              </a:rPr>
              <a:t> Park', '</a:t>
            </a:r>
            <a:r>
              <a:rPr lang="en-US" sz="1400" err="1">
                <a:ea typeface="+mn-lt"/>
                <a:cs typeface="+mn-lt"/>
              </a:rPr>
              <a:t>Suburb_Ashburton</a:t>
            </a:r>
            <a:r>
              <a:rPr lang="en-US" sz="1400">
                <a:ea typeface="+mn-lt"/>
                <a:cs typeface="+mn-lt"/>
              </a:rPr>
              <a:t>', '</a:t>
            </a:r>
            <a:r>
              <a:rPr lang="en-US" sz="1400" err="1">
                <a:ea typeface="+mn-lt"/>
                <a:cs typeface="+mn-lt"/>
              </a:rPr>
              <a:t>Suburb_Balwyn</a:t>
            </a:r>
            <a:r>
              <a:rPr lang="en-US" sz="1400">
                <a:ea typeface="+mn-lt"/>
                <a:cs typeface="+mn-lt"/>
              </a:rPr>
              <a:t>', '</a:t>
            </a:r>
            <a:r>
              <a:rPr lang="en-US" sz="1400" err="1">
                <a:ea typeface="+mn-lt"/>
                <a:cs typeface="+mn-lt"/>
              </a:rPr>
              <a:t>Suburb_Balwyn</a:t>
            </a:r>
            <a:r>
              <a:rPr lang="en-US" sz="1400">
                <a:ea typeface="+mn-lt"/>
                <a:cs typeface="+mn-lt"/>
              </a:rPr>
              <a:t> North', '</a:t>
            </a:r>
            <a:r>
              <a:rPr lang="en-US" sz="1400" err="1">
                <a:ea typeface="+mn-lt"/>
                <a:cs typeface="+mn-lt"/>
              </a:rPr>
              <a:t>Suburb_Brighton</a:t>
            </a:r>
            <a:r>
              <a:rPr lang="en-US" sz="1400">
                <a:ea typeface="+mn-lt"/>
                <a:cs typeface="+mn-lt"/>
              </a:rPr>
              <a:t>', '</a:t>
            </a:r>
            <a:r>
              <a:rPr lang="en-US" sz="1400" err="1">
                <a:ea typeface="+mn-lt"/>
                <a:cs typeface="+mn-lt"/>
              </a:rPr>
              <a:t>Suburb_Brighton</a:t>
            </a:r>
            <a:r>
              <a:rPr lang="en-US" sz="1400">
                <a:ea typeface="+mn-lt"/>
                <a:cs typeface="+mn-lt"/>
              </a:rPr>
              <a:t> East', '</a:t>
            </a:r>
            <a:r>
              <a:rPr lang="en-US" sz="1400" err="1">
                <a:ea typeface="+mn-lt"/>
                <a:cs typeface="+mn-lt"/>
              </a:rPr>
              <a:t>Suburb_Camberwell</a:t>
            </a:r>
            <a:r>
              <a:rPr lang="en-US" sz="1400">
                <a:ea typeface="+mn-lt"/>
                <a:cs typeface="+mn-lt"/>
              </a:rPr>
              <a:t>', '</a:t>
            </a:r>
            <a:r>
              <a:rPr lang="en-US" sz="1400" err="1">
                <a:ea typeface="+mn-lt"/>
                <a:cs typeface="+mn-lt"/>
              </a:rPr>
              <a:t>Suburb_Glen</a:t>
            </a:r>
            <a:r>
              <a:rPr lang="en-US" sz="1400">
                <a:ea typeface="+mn-lt"/>
                <a:cs typeface="+mn-lt"/>
              </a:rPr>
              <a:t> Iris', '</a:t>
            </a:r>
            <a:r>
              <a:rPr lang="en-US" sz="1400" err="1">
                <a:ea typeface="+mn-lt"/>
                <a:cs typeface="+mn-lt"/>
              </a:rPr>
              <a:t>Suburb_Glenroy</a:t>
            </a:r>
            <a:r>
              <a:rPr lang="en-US" sz="1400">
                <a:ea typeface="+mn-lt"/>
                <a:cs typeface="+mn-lt"/>
              </a:rPr>
              <a:t>', '</a:t>
            </a:r>
            <a:r>
              <a:rPr lang="en-US" sz="1400" err="1">
                <a:ea typeface="+mn-lt"/>
                <a:cs typeface="+mn-lt"/>
              </a:rPr>
              <a:t>Suburb_Hampton</a:t>
            </a:r>
            <a:r>
              <a:rPr lang="en-US" sz="1400">
                <a:ea typeface="+mn-lt"/>
                <a:cs typeface="+mn-lt"/>
              </a:rPr>
              <a:t>', '</a:t>
            </a:r>
            <a:r>
              <a:rPr lang="en-US" sz="1400" err="1">
                <a:ea typeface="+mn-lt"/>
                <a:cs typeface="+mn-lt"/>
              </a:rPr>
              <a:t>Suburb_Kew</a:t>
            </a:r>
            <a:r>
              <a:rPr lang="en-US" sz="1400">
                <a:ea typeface="+mn-lt"/>
                <a:cs typeface="+mn-lt"/>
              </a:rPr>
              <a:t>', '</a:t>
            </a:r>
            <a:r>
              <a:rPr lang="en-US" sz="1400" err="1">
                <a:ea typeface="+mn-lt"/>
                <a:cs typeface="+mn-lt"/>
              </a:rPr>
              <a:t>Suburb_Kew</a:t>
            </a:r>
            <a:r>
              <a:rPr lang="en-US" sz="1400">
                <a:ea typeface="+mn-lt"/>
                <a:cs typeface="+mn-lt"/>
              </a:rPr>
              <a:t> East', '</a:t>
            </a:r>
            <a:r>
              <a:rPr lang="en-US" sz="1400" err="1">
                <a:ea typeface="+mn-lt"/>
                <a:cs typeface="+mn-lt"/>
              </a:rPr>
              <a:t>Suburb_Malvern</a:t>
            </a:r>
            <a:r>
              <a:rPr lang="en-US" sz="1400">
                <a:ea typeface="+mn-lt"/>
                <a:cs typeface="+mn-lt"/>
              </a:rPr>
              <a:t> East', '</a:t>
            </a:r>
            <a:r>
              <a:rPr lang="en-US" sz="1400" err="1">
                <a:ea typeface="+mn-lt"/>
                <a:cs typeface="+mn-lt"/>
              </a:rPr>
              <a:t>Suburb_Reservoir</a:t>
            </a:r>
            <a:r>
              <a:rPr lang="en-US" sz="1400">
                <a:ea typeface="+mn-lt"/>
                <a:cs typeface="+mn-lt"/>
              </a:rPr>
              <a:t>', '</a:t>
            </a:r>
            <a:r>
              <a:rPr lang="en-US" sz="1400" err="1">
                <a:ea typeface="+mn-lt"/>
                <a:cs typeface="+mn-lt"/>
              </a:rPr>
              <a:t>Suburb_Sunshine</a:t>
            </a:r>
            <a:r>
              <a:rPr lang="en-US" sz="1400">
                <a:ea typeface="+mn-lt"/>
                <a:cs typeface="+mn-lt"/>
              </a:rPr>
              <a:t> West', '</a:t>
            </a:r>
            <a:r>
              <a:rPr lang="en-US" sz="1400" err="1">
                <a:ea typeface="+mn-lt"/>
                <a:cs typeface="+mn-lt"/>
              </a:rPr>
              <a:t>Suburb_Surrey</a:t>
            </a:r>
            <a:r>
              <a:rPr lang="en-US" sz="1400">
                <a:ea typeface="+mn-lt"/>
                <a:cs typeface="+mn-lt"/>
              </a:rPr>
              <a:t> Hills'</a:t>
            </a:r>
          </a:p>
          <a:p>
            <a:pPr marL="456565" indent="-456565"/>
            <a:r>
              <a:rPr lang="en-US" sz="1400" b="1">
                <a:ea typeface="+mn-lt"/>
                <a:cs typeface="+mn-lt"/>
              </a:rPr>
              <a:t>Type - </a:t>
            </a:r>
            <a:r>
              <a:rPr lang="en-US" sz="1400">
                <a:ea typeface="+mn-lt"/>
                <a:cs typeface="+mn-lt"/>
              </a:rPr>
              <a:t>'</a:t>
            </a:r>
            <a:r>
              <a:rPr lang="en-US" sz="1400" err="1">
                <a:ea typeface="+mn-lt"/>
                <a:cs typeface="+mn-lt"/>
              </a:rPr>
              <a:t>Type_h</a:t>
            </a:r>
            <a:r>
              <a:rPr lang="en-US" sz="1400">
                <a:ea typeface="+mn-lt"/>
                <a:cs typeface="+mn-lt"/>
              </a:rPr>
              <a:t>', '</a:t>
            </a:r>
            <a:r>
              <a:rPr lang="en-US" sz="1400" err="1">
                <a:ea typeface="+mn-lt"/>
                <a:cs typeface="+mn-lt"/>
              </a:rPr>
              <a:t>Type_u</a:t>
            </a:r>
            <a:r>
              <a:rPr lang="en-US" sz="1400">
                <a:ea typeface="+mn-lt"/>
                <a:cs typeface="+mn-lt"/>
              </a:rPr>
              <a:t>'</a:t>
            </a:r>
          </a:p>
          <a:p>
            <a:pPr marL="456565" indent="-456565"/>
            <a:r>
              <a:rPr lang="en-US" sz="1400" b="1" err="1">
                <a:ea typeface="+mn-lt"/>
                <a:cs typeface="+mn-lt"/>
              </a:rPr>
              <a:t>SellerG</a:t>
            </a:r>
            <a:r>
              <a:rPr lang="en-US" sz="1400" b="1">
                <a:ea typeface="+mn-lt"/>
                <a:cs typeface="+mn-lt"/>
              </a:rPr>
              <a:t> - </a:t>
            </a:r>
            <a:r>
              <a:rPr lang="en-US" sz="1400">
                <a:ea typeface="+mn-lt"/>
                <a:cs typeface="+mn-lt"/>
              </a:rPr>
              <a:t> '</a:t>
            </a:r>
            <a:r>
              <a:rPr lang="en-US" sz="1400" err="1">
                <a:ea typeface="+mn-lt"/>
                <a:cs typeface="+mn-lt"/>
              </a:rPr>
              <a:t>SellerG_Barry</a:t>
            </a:r>
            <a:r>
              <a:rPr lang="en-US" sz="1400">
                <a:ea typeface="+mn-lt"/>
                <a:cs typeface="+mn-lt"/>
              </a:rPr>
              <a:t>', '</a:t>
            </a:r>
            <a:r>
              <a:rPr lang="en-US" sz="1400" err="1">
                <a:ea typeface="+mn-lt"/>
                <a:cs typeface="+mn-lt"/>
              </a:rPr>
              <a:t>SellerG_Buxton</a:t>
            </a:r>
            <a:r>
              <a:rPr lang="en-US" sz="1400">
                <a:ea typeface="+mn-lt"/>
                <a:cs typeface="+mn-lt"/>
              </a:rPr>
              <a:t>', '</a:t>
            </a:r>
            <a:r>
              <a:rPr lang="en-US" sz="1400" err="1">
                <a:ea typeface="+mn-lt"/>
                <a:cs typeface="+mn-lt"/>
              </a:rPr>
              <a:t>SellerG_Fletchers</a:t>
            </a:r>
            <a:r>
              <a:rPr lang="en-US" sz="1400">
                <a:ea typeface="+mn-lt"/>
                <a:cs typeface="+mn-lt"/>
              </a:rPr>
              <a:t>', '</a:t>
            </a:r>
            <a:r>
              <a:rPr lang="en-US" sz="1400" err="1">
                <a:ea typeface="+mn-lt"/>
                <a:cs typeface="+mn-lt"/>
              </a:rPr>
              <a:t>SellerG_Jellis</a:t>
            </a:r>
            <a:r>
              <a:rPr lang="en-US" sz="1400">
                <a:ea typeface="+mn-lt"/>
                <a:cs typeface="+mn-lt"/>
              </a:rPr>
              <a:t>', '</a:t>
            </a:r>
            <a:r>
              <a:rPr lang="en-US" sz="1400" err="1">
                <a:ea typeface="+mn-lt"/>
                <a:cs typeface="+mn-lt"/>
              </a:rPr>
              <a:t>SellerG_Marshall</a:t>
            </a:r>
            <a:r>
              <a:rPr lang="en-US" sz="1400">
                <a:ea typeface="+mn-lt"/>
                <a:cs typeface="+mn-lt"/>
              </a:rPr>
              <a:t>', '</a:t>
            </a:r>
            <a:r>
              <a:rPr lang="en-US" sz="1400" err="1">
                <a:ea typeface="+mn-lt"/>
                <a:cs typeface="+mn-lt"/>
              </a:rPr>
              <a:t>SellerG_Stockdale</a:t>
            </a:r>
            <a:r>
              <a:rPr lang="en-US" sz="1400">
                <a:ea typeface="+mn-lt"/>
                <a:cs typeface="+mn-lt"/>
              </a:rPr>
              <a:t>', '</a:t>
            </a:r>
            <a:r>
              <a:rPr lang="en-US" sz="1400" err="1">
                <a:ea typeface="+mn-lt"/>
                <a:cs typeface="+mn-lt"/>
              </a:rPr>
              <a:t>SellerG_YPA</a:t>
            </a:r>
            <a:r>
              <a:rPr lang="en-US" sz="1400">
                <a:ea typeface="+mn-lt"/>
                <a:cs typeface="+mn-lt"/>
              </a:rPr>
              <a:t>'</a:t>
            </a:r>
          </a:p>
          <a:p>
            <a:pPr marL="456565" indent="-456565"/>
            <a:r>
              <a:rPr lang="en-US" sz="1400" b="1" err="1">
                <a:ea typeface="+mn-lt"/>
                <a:cs typeface="+mn-lt"/>
              </a:rPr>
              <a:t>YearBuilt</a:t>
            </a:r>
            <a:r>
              <a:rPr lang="en-US" sz="1400" b="1">
                <a:ea typeface="+mn-lt"/>
                <a:cs typeface="+mn-lt"/>
              </a:rPr>
              <a:t> - </a:t>
            </a:r>
            <a:r>
              <a:rPr lang="en-US" sz="1400">
                <a:ea typeface="+mn-lt"/>
                <a:cs typeface="+mn-lt"/>
              </a:rPr>
              <a:t>'YearBuilt_1900', 'YearBuilt_1910', 'YearBuilt_1920', 'YearBuilt_1925', 'YearBuilt_1930', 'YearBuilt_1960', 'YearBuilt_1970'</a:t>
            </a:r>
            <a:endParaRPr lang="en-US" sz="1400" b="1">
              <a:ea typeface="+mn-lt"/>
              <a:cs typeface="+mn-lt"/>
            </a:endParaRPr>
          </a:p>
          <a:p>
            <a:pPr marL="456565" indent="-456565"/>
            <a:r>
              <a:rPr lang="en-US" sz="1400" b="1">
                <a:ea typeface="+mn-lt"/>
                <a:cs typeface="+mn-lt"/>
              </a:rPr>
              <a:t>Council - </a:t>
            </a:r>
            <a:r>
              <a:rPr lang="en-US" sz="1400">
                <a:ea typeface="+mn-lt"/>
                <a:cs typeface="+mn-lt"/>
              </a:rPr>
              <a:t>'</a:t>
            </a:r>
            <a:r>
              <a:rPr lang="en-US" sz="1400" err="1">
                <a:ea typeface="+mn-lt"/>
                <a:cs typeface="+mn-lt"/>
              </a:rPr>
              <a:t>CouncilArea_Bayside</a:t>
            </a:r>
            <a:r>
              <a:rPr lang="en-US" sz="1400">
                <a:ea typeface="+mn-lt"/>
                <a:cs typeface="+mn-lt"/>
              </a:rPr>
              <a:t>', '</a:t>
            </a:r>
            <a:r>
              <a:rPr lang="en-US" sz="1400" err="1">
                <a:ea typeface="+mn-lt"/>
                <a:cs typeface="+mn-lt"/>
              </a:rPr>
              <a:t>CouncilArea_Boroondara</a:t>
            </a:r>
            <a:r>
              <a:rPr lang="en-US" sz="1400">
                <a:ea typeface="+mn-lt"/>
                <a:cs typeface="+mn-lt"/>
              </a:rPr>
              <a:t>', '</a:t>
            </a:r>
            <a:r>
              <a:rPr lang="en-US" sz="1400" err="1">
                <a:ea typeface="+mn-lt"/>
                <a:cs typeface="+mn-lt"/>
              </a:rPr>
              <a:t>CouncilArea_Brimbank</a:t>
            </a:r>
            <a:r>
              <a:rPr lang="en-US" sz="1400">
                <a:ea typeface="+mn-lt"/>
                <a:cs typeface="+mn-lt"/>
              </a:rPr>
              <a:t>', '</a:t>
            </a:r>
            <a:r>
              <a:rPr lang="en-US" sz="1400" err="1">
                <a:ea typeface="+mn-lt"/>
                <a:cs typeface="+mn-lt"/>
              </a:rPr>
              <a:t>CouncilArea_Hume</a:t>
            </a:r>
            <a:r>
              <a:rPr lang="en-US" sz="1400">
                <a:ea typeface="+mn-lt"/>
                <a:cs typeface="+mn-lt"/>
              </a:rPr>
              <a:t>', '</a:t>
            </a:r>
            <a:r>
              <a:rPr lang="en-US" sz="1400" err="1">
                <a:ea typeface="+mn-lt"/>
                <a:cs typeface="+mn-lt"/>
              </a:rPr>
              <a:t>CouncilArea_Manningham</a:t>
            </a:r>
            <a:r>
              <a:rPr lang="en-US" sz="1400">
                <a:ea typeface="+mn-lt"/>
                <a:cs typeface="+mn-lt"/>
              </a:rPr>
              <a:t>', '</a:t>
            </a:r>
            <a:r>
              <a:rPr lang="en-US" sz="1400" err="1">
                <a:ea typeface="+mn-lt"/>
                <a:cs typeface="+mn-lt"/>
              </a:rPr>
              <a:t>CouncilArea_Maribyrnong</a:t>
            </a:r>
            <a:r>
              <a:rPr lang="en-US" sz="1400">
                <a:ea typeface="+mn-lt"/>
                <a:cs typeface="+mn-lt"/>
              </a:rPr>
              <a:t>', '</a:t>
            </a:r>
            <a:r>
              <a:rPr lang="en-US" sz="1400" err="1">
                <a:ea typeface="+mn-lt"/>
                <a:cs typeface="+mn-lt"/>
              </a:rPr>
              <a:t>CouncilArea_Melton</a:t>
            </a:r>
            <a:r>
              <a:rPr lang="en-US" sz="1400">
                <a:ea typeface="+mn-lt"/>
                <a:cs typeface="+mn-lt"/>
              </a:rPr>
              <a:t>', '</a:t>
            </a:r>
            <a:r>
              <a:rPr lang="en-US" sz="1400" err="1">
                <a:ea typeface="+mn-lt"/>
                <a:cs typeface="+mn-lt"/>
              </a:rPr>
              <a:t>CouncilArea_Moreland</a:t>
            </a:r>
            <a:r>
              <a:rPr lang="en-US" sz="1400">
                <a:ea typeface="+mn-lt"/>
                <a:cs typeface="+mn-lt"/>
              </a:rPr>
              <a:t>', '</a:t>
            </a:r>
            <a:r>
              <a:rPr lang="en-US" sz="1400" err="1">
                <a:ea typeface="+mn-lt"/>
                <a:cs typeface="+mn-lt"/>
              </a:rPr>
              <a:t>CouncilArea_Whittlesea</a:t>
            </a:r>
            <a:r>
              <a:rPr lang="en-US" sz="1400">
                <a:ea typeface="+mn-lt"/>
                <a:cs typeface="+mn-lt"/>
              </a:rPr>
              <a:t>', '</a:t>
            </a:r>
            <a:r>
              <a:rPr lang="en-US" sz="1400" err="1">
                <a:ea typeface="+mn-lt"/>
                <a:cs typeface="+mn-lt"/>
              </a:rPr>
              <a:t>CouncilArea_Wyndham</a:t>
            </a:r>
            <a:r>
              <a:rPr lang="en-US" sz="1400">
                <a:ea typeface="+mn-lt"/>
                <a:cs typeface="+mn-lt"/>
              </a:rPr>
              <a:t>'</a:t>
            </a:r>
          </a:p>
          <a:p>
            <a:pPr marL="456565" indent="-456565"/>
            <a:r>
              <a:rPr lang="en-US" sz="1400" b="1" err="1">
                <a:ea typeface="+mn-lt"/>
                <a:cs typeface="+mn-lt"/>
              </a:rPr>
              <a:t>Regionname</a:t>
            </a:r>
            <a:r>
              <a:rPr lang="en-US" sz="1400" b="1">
                <a:ea typeface="+mn-lt"/>
                <a:cs typeface="+mn-lt"/>
              </a:rPr>
              <a:t> - </a:t>
            </a:r>
            <a:r>
              <a:rPr lang="en-US" sz="1400">
                <a:ea typeface="+mn-lt"/>
                <a:cs typeface="+mn-lt"/>
              </a:rPr>
              <a:t>'</a:t>
            </a:r>
            <a:r>
              <a:rPr lang="en-US" sz="1400" err="1">
                <a:ea typeface="+mn-lt"/>
                <a:cs typeface="+mn-lt"/>
              </a:rPr>
              <a:t>Regionname_Northern</a:t>
            </a:r>
            <a:r>
              <a:rPr lang="en-US" sz="1400">
                <a:ea typeface="+mn-lt"/>
                <a:cs typeface="+mn-lt"/>
              </a:rPr>
              <a:t> Metropolitan', '</a:t>
            </a:r>
            <a:r>
              <a:rPr lang="en-US" sz="1400" err="1">
                <a:ea typeface="+mn-lt"/>
                <a:cs typeface="+mn-lt"/>
              </a:rPr>
              <a:t>Regionname_Southern</a:t>
            </a:r>
            <a:r>
              <a:rPr lang="en-US" sz="1400">
                <a:ea typeface="+mn-lt"/>
                <a:cs typeface="+mn-lt"/>
              </a:rPr>
              <a:t> Metropolitan', '</a:t>
            </a:r>
            <a:r>
              <a:rPr lang="en-US" sz="1400" err="1">
                <a:ea typeface="+mn-lt"/>
                <a:cs typeface="+mn-lt"/>
              </a:rPr>
              <a:t>Regionname_Western</a:t>
            </a:r>
            <a:r>
              <a:rPr lang="en-US" sz="1400">
                <a:ea typeface="+mn-lt"/>
                <a:cs typeface="+mn-lt"/>
              </a:rPr>
              <a:t> Metropolitan'</a:t>
            </a:r>
            <a:endParaRPr lang="en-US" sz="1400" b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185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>
                <a:solidFill>
                  <a:schemeClr val="tx1"/>
                </a:solidFill>
              </a:rPr>
              <a:t>Agenda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49" name="Pentagon 48"/>
          <p:cNvSpPr/>
          <p:nvPr/>
        </p:nvSpPr>
        <p:spPr>
          <a:xfrm>
            <a:off x="2772571" y="895687"/>
            <a:ext cx="1488245" cy="768000"/>
          </a:xfrm>
          <a:prstGeom prst="homePlate">
            <a:avLst>
              <a:gd name="adj" fmla="val 549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  <a:ea typeface="Arial Unicode MS"/>
            </a:endParaRPr>
          </a:p>
        </p:txBody>
      </p:sp>
      <p:sp>
        <p:nvSpPr>
          <p:cNvPr id="44" name="Rectangle 2"/>
          <p:cNvSpPr/>
          <p:nvPr/>
        </p:nvSpPr>
        <p:spPr>
          <a:xfrm>
            <a:off x="3966456" y="895687"/>
            <a:ext cx="7505544" cy="768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  <a:ea typeface="Arial Unicode M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81469" y="1001047"/>
            <a:ext cx="806185" cy="57445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defTabSz="1219170" latinLnBrk="1"/>
            <a:r>
              <a:rPr lang="en-US" altLang="ko-KR" sz="3733" b="1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rPr>
              <a:t>01</a:t>
            </a:r>
          </a:p>
        </p:txBody>
      </p:sp>
      <p:sp>
        <p:nvSpPr>
          <p:cNvPr id="60" name="TextBox 10"/>
          <p:cNvSpPr txBox="1"/>
          <p:nvPr/>
        </p:nvSpPr>
        <p:spPr bwMode="auto">
          <a:xfrm>
            <a:off x="4628131" y="1081402"/>
            <a:ext cx="6460424" cy="33855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r>
              <a:rPr lang="en-US" altLang="ko-KR" sz="1600" b="1">
                <a:solidFill>
                  <a:prstClr val="black"/>
                </a:solidFill>
                <a:latin typeface="Arial"/>
                <a:ea typeface="Arial Unicode MS"/>
                <a:cs typeface="Arial" pitchFamily="34" charset="0"/>
              </a:rPr>
              <a:t>Background Information</a:t>
            </a:r>
          </a:p>
        </p:txBody>
      </p:sp>
      <p:sp>
        <p:nvSpPr>
          <p:cNvPr id="108" name="Pentagon 107"/>
          <p:cNvSpPr/>
          <p:nvPr/>
        </p:nvSpPr>
        <p:spPr>
          <a:xfrm>
            <a:off x="2772571" y="1826188"/>
            <a:ext cx="1488245" cy="768000"/>
          </a:xfrm>
          <a:prstGeom prst="homePlate">
            <a:avLst>
              <a:gd name="adj" fmla="val 549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  <a:ea typeface="Arial Unicode MS"/>
            </a:endParaRPr>
          </a:p>
        </p:txBody>
      </p:sp>
      <p:sp>
        <p:nvSpPr>
          <p:cNvPr id="109" name="Rectangle 2"/>
          <p:cNvSpPr/>
          <p:nvPr/>
        </p:nvSpPr>
        <p:spPr>
          <a:xfrm>
            <a:off x="3966456" y="1826188"/>
            <a:ext cx="7505544" cy="768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  <a:ea typeface="Arial Unicode M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881469" y="1931548"/>
            <a:ext cx="806185" cy="57445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defTabSz="1219170" latinLnBrk="1"/>
            <a:r>
              <a:rPr lang="en-US" altLang="ko-KR" sz="3733" b="1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rPr>
              <a:t>02</a:t>
            </a:r>
          </a:p>
        </p:txBody>
      </p:sp>
      <p:sp>
        <p:nvSpPr>
          <p:cNvPr id="112" name="TextBox 10"/>
          <p:cNvSpPr txBox="1"/>
          <p:nvPr/>
        </p:nvSpPr>
        <p:spPr bwMode="auto">
          <a:xfrm>
            <a:off x="4628131" y="2022294"/>
            <a:ext cx="6460424" cy="33855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r>
              <a:rPr lang="en-US" altLang="ko-KR" sz="1600" b="1">
                <a:solidFill>
                  <a:prstClr val="black"/>
                </a:solidFill>
                <a:latin typeface="Arial"/>
                <a:ea typeface="Arial Unicode MS"/>
                <a:cs typeface="Arial" pitchFamily="34" charset="0"/>
              </a:rPr>
              <a:t>Rationale &amp; Problem Statement</a:t>
            </a:r>
          </a:p>
        </p:txBody>
      </p:sp>
      <p:sp>
        <p:nvSpPr>
          <p:cNvPr id="115" name="Pentagon 114"/>
          <p:cNvSpPr/>
          <p:nvPr/>
        </p:nvSpPr>
        <p:spPr>
          <a:xfrm>
            <a:off x="2772571" y="2756690"/>
            <a:ext cx="1488245" cy="872898"/>
          </a:xfrm>
          <a:prstGeom prst="homePlate">
            <a:avLst>
              <a:gd name="adj" fmla="val 5491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  <a:ea typeface="Arial Unicode MS"/>
            </a:endParaRPr>
          </a:p>
        </p:txBody>
      </p:sp>
      <p:sp>
        <p:nvSpPr>
          <p:cNvPr id="116" name="Rectangle 2"/>
          <p:cNvSpPr/>
          <p:nvPr/>
        </p:nvSpPr>
        <p:spPr>
          <a:xfrm>
            <a:off x="3966456" y="2756690"/>
            <a:ext cx="7505544" cy="872898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  <a:ea typeface="Arial Unicode MS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881469" y="2904089"/>
            <a:ext cx="806185" cy="57445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defTabSz="1219170" latinLnBrk="1"/>
            <a:r>
              <a:rPr lang="en-US" altLang="ko-KR" sz="3733" b="1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rPr>
              <a:t>03</a:t>
            </a:r>
          </a:p>
        </p:txBody>
      </p:sp>
      <p:sp>
        <p:nvSpPr>
          <p:cNvPr id="119" name="TextBox 10"/>
          <p:cNvSpPr txBox="1"/>
          <p:nvPr/>
        </p:nvSpPr>
        <p:spPr bwMode="auto">
          <a:xfrm>
            <a:off x="4628131" y="3014579"/>
            <a:ext cx="6460424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 latinLnBrk="0">
              <a:defRPr/>
            </a:pPr>
            <a:r>
              <a:rPr lang="en-US" altLang="ko-KR" sz="1600" b="1">
                <a:solidFill>
                  <a:prstClr val="black"/>
                </a:solidFill>
                <a:latin typeface="Arial"/>
                <a:ea typeface="Arial Unicode MS"/>
                <a:cs typeface="Arial" pitchFamily="34" charset="0"/>
              </a:rPr>
              <a:t>Research Questions</a:t>
            </a:r>
          </a:p>
          <a:p>
            <a:pPr defTabSz="1219170" latinLnBrk="0">
              <a:defRPr/>
            </a:pPr>
            <a:endParaRPr lang="en-US" altLang="ko-KR" sz="1600" b="1">
              <a:solidFill>
                <a:prstClr val="black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22" name="Pentagon 121"/>
          <p:cNvSpPr/>
          <p:nvPr/>
        </p:nvSpPr>
        <p:spPr>
          <a:xfrm>
            <a:off x="2772571" y="3789373"/>
            <a:ext cx="1488245" cy="768000"/>
          </a:xfrm>
          <a:prstGeom prst="homePlate">
            <a:avLst>
              <a:gd name="adj" fmla="val 5491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  <a:ea typeface="Arial Unicode MS"/>
            </a:endParaRPr>
          </a:p>
        </p:txBody>
      </p:sp>
      <p:sp>
        <p:nvSpPr>
          <p:cNvPr id="123" name="Rectangle 2"/>
          <p:cNvSpPr/>
          <p:nvPr/>
        </p:nvSpPr>
        <p:spPr>
          <a:xfrm>
            <a:off x="3966456" y="3789373"/>
            <a:ext cx="7505544" cy="768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  <a:ea typeface="Arial Unicode MS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881469" y="3894733"/>
            <a:ext cx="806185" cy="57445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defTabSz="1219170" latinLnBrk="1"/>
            <a:r>
              <a:rPr lang="en-US" altLang="ko-KR" sz="3733" b="1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rPr>
              <a:t>04</a:t>
            </a:r>
          </a:p>
        </p:txBody>
      </p:sp>
      <p:sp>
        <p:nvSpPr>
          <p:cNvPr id="126" name="TextBox 10"/>
          <p:cNvSpPr txBox="1"/>
          <p:nvPr/>
        </p:nvSpPr>
        <p:spPr bwMode="auto">
          <a:xfrm>
            <a:off x="4628131" y="3964442"/>
            <a:ext cx="646042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Exploratory Data </a:t>
            </a: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ea typeface="Arial Unicode MS"/>
                <a:cs typeface="Arial" pitchFamily="34" charset="0"/>
              </a:rPr>
              <a:t>A</a:t>
            </a:r>
            <a:r>
              <a:rPr kumimoji="0" lang="en-US" altLang="ko-KR" sz="1600" b="1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nalysis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77C2DAAD-B559-89FF-47EE-D9941DEE06D9}"/>
              </a:ext>
            </a:extLst>
          </p:cNvPr>
          <p:cNvSpPr/>
          <p:nvPr/>
        </p:nvSpPr>
        <p:spPr>
          <a:xfrm>
            <a:off x="2772571" y="4732442"/>
            <a:ext cx="1488245" cy="768000"/>
          </a:xfrm>
          <a:prstGeom prst="homePlate">
            <a:avLst>
              <a:gd name="adj" fmla="val 5491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  <a:ea typeface="Arial Unicode M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F3C2CF8-C2AF-ACBC-2BCB-A542C7483A58}"/>
              </a:ext>
            </a:extLst>
          </p:cNvPr>
          <p:cNvSpPr/>
          <p:nvPr/>
        </p:nvSpPr>
        <p:spPr>
          <a:xfrm>
            <a:off x="3966456" y="4732442"/>
            <a:ext cx="7505544" cy="768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  <a:ea typeface="Arial Unicode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936369-6F21-6552-DFE2-FF13F4954995}"/>
              </a:ext>
            </a:extLst>
          </p:cNvPr>
          <p:cNvSpPr txBox="1"/>
          <p:nvPr/>
        </p:nvSpPr>
        <p:spPr>
          <a:xfrm>
            <a:off x="2881469" y="4837801"/>
            <a:ext cx="806185" cy="57445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defTabSz="1219170" latinLnBrk="1"/>
            <a:r>
              <a:rPr lang="en-US" altLang="ko-KR" sz="3733" b="1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rPr>
              <a:t>05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04ADDEE4-1189-9784-516A-C564028B3419}"/>
              </a:ext>
            </a:extLst>
          </p:cNvPr>
          <p:cNvSpPr txBox="1"/>
          <p:nvPr/>
        </p:nvSpPr>
        <p:spPr bwMode="auto">
          <a:xfrm>
            <a:off x="4628131" y="4949555"/>
            <a:ext cx="646042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r>
              <a:rPr lang="en-US" altLang="ko-KR" sz="1600" b="1">
                <a:solidFill>
                  <a:prstClr val="black"/>
                </a:solidFill>
                <a:latin typeface="Arial"/>
                <a:ea typeface="Arial Unicode MS"/>
                <a:cs typeface="Arial" pitchFamily="34" charset="0"/>
              </a:rPr>
              <a:t>Predictive Models</a:t>
            </a:r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1352B213-75B9-6B02-05EF-41F095FFFB16}"/>
              </a:ext>
            </a:extLst>
          </p:cNvPr>
          <p:cNvSpPr/>
          <p:nvPr/>
        </p:nvSpPr>
        <p:spPr>
          <a:xfrm>
            <a:off x="2800279" y="5672042"/>
            <a:ext cx="1488245" cy="768000"/>
          </a:xfrm>
          <a:prstGeom prst="homePlate">
            <a:avLst>
              <a:gd name="adj" fmla="val 549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  <a:ea typeface="Arial Unicode M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6A1A5D9-CDC7-45F5-C32F-CC979C013F56}"/>
              </a:ext>
            </a:extLst>
          </p:cNvPr>
          <p:cNvSpPr/>
          <p:nvPr/>
        </p:nvSpPr>
        <p:spPr>
          <a:xfrm>
            <a:off x="3994164" y="5672042"/>
            <a:ext cx="7505544" cy="768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  <a:ea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03F1B-C8A3-6C59-F5C9-DA49DC2C7F42}"/>
              </a:ext>
            </a:extLst>
          </p:cNvPr>
          <p:cNvSpPr txBox="1"/>
          <p:nvPr/>
        </p:nvSpPr>
        <p:spPr>
          <a:xfrm>
            <a:off x="2909177" y="5777402"/>
            <a:ext cx="806185" cy="57445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defTabSz="1219170" latinLnBrk="1"/>
            <a:r>
              <a:rPr lang="en-US" altLang="ko-KR" sz="3733" b="1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rPr>
              <a:t>06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51BFCF2-C9DE-C0CA-5033-8050531E4FDC}"/>
              </a:ext>
            </a:extLst>
          </p:cNvPr>
          <p:cNvSpPr txBox="1"/>
          <p:nvPr/>
        </p:nvSpPr>
        <p:spPr bwMode="auto">
          <a:xfrm>
            <a:off x="4655839" y="5857757"/>
            <a:ext cx="6460424" cy="33855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r>
              <a:rPr lang="en-US" altLang="ko-KR" sz="1600" b="1">
                <a:solidFill>
                  <a:prstClr val="black"/>
                </a:solidFill>
                <a:latin typeface="Arial"/>
                <a:ea typeface="Arial Unicode MS"/>
                <a:cs typeface="Arial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94575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87D769-B7A2-00CE-7D2A-E95D5974C5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8613" y="204788"/>
            <a:ext cx="11425237" cy="580868"/>
          </a:xfrm>
        </p:spPr>
        <p:txBody>
          <a:bodyPr lIns="91440" tIns="45720" rIns="91440" bIns="45720" anchor="t"/>
          <a:lstStyle/>
          <a:p>
            <a:pPr algn="ctr"/>
            <a:r>
              <a:rPr lang="en-US">
                <a:cs typeface="Arial"/>
              </a:rPr>
              <a:t>Modelling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F0CF3A-E1A9-D5F8-0C6F-EC653A91D53F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962792661"/>
              </p:ext>
            </p:extLst>
          </p:nvPr>
        </p:nvGraphicFramePr>
        <p:xfrm>
          <a:off x="562799" y="2766322"/>
          <a:ext cx="6722188" cy="291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365">
                  <a:extLst>
                    <a:ext uri="{9D8B030D-6E8A-4147-A177-3AD203B41FA5}">
                      <a16:colId xmlns:a16="http://schemas.microsoft.com/office/drawing/2014/main" val="4062637389"/>
                    </a:ext>
                  </a:extLst>
                </a:gridCol>
                <a:gridCol w="1651018">
                  <a:extLst>
                    <a:ext uri="{9D8B030D-6E8A-4147-A177-3AD203B41FA5}">
                      <a16:colId xmlns:a16="http://schemas.microsoft.com/office/drawing/2014/main" val="3487425656"/>
                    </a:ext>
                  </a:extLst>
                </a:gridCol>
                <a:gridCol w="1430883">
                  <a:extLst>
                    <a:ext uri="{9D8B030D-6E8A-4147-A177-3AD203B41FA5}">
                      <a16:colId xmlns:a16="http://schemas.microsoft.com/office/drawing/2014/main" val="1765085165"/>
                    </a:ext>
                  </a:extLst>
                </a:gridCol>
                <a:gridCol w="1837922">
                  <a:extLst>
                    <a:ext uri="{9D8B030D-6E8A-4147-A177-3AD203B41FA5}">
                      <a16:colId xmlns:a16="http://schemas.microsoft.com/office/drawing/2014/main" val="151992177"/>
                    </a:ext>
                  </a:extLst>
                </a:gridCol>
              </a:tblGrid>
              <a:tr h="1006761"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1600"/>
                        <a:t>Evaluation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Linear 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60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K-Nearest Neighbour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Random Forest Regressor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355707"/>
                  </a:ext>
                </a:extLst>
              </a:tr>
              <a:tr h="539336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R-SQUARE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latin typeface="Arial"/>
                        </a:rPr>
                        <a:t>0.834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latin typeface="Arial"/>
                        </a:rPr>
                        <a:t>0.870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latin typeface="Arial"/>
                        </a:rPr>
                        <a:t>0.907</a:t>
                      </a:r>
                      <a:endParaRPr lang="en-US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26603"/>
                  </a:ext>
                </a:extLst>
              </a:tr>
              <a:tr h="75507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200" b="1"/>
                        <a:t>ADJUSTED 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sz="1200" b="1"/>
                        <a:t>R-SQUARE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latin typeface="Arial"/>
                        </a:rPr>
                        <a:t>0.833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/>
                        <a:t>0.817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latin typeface="Arial"/>
                        </a:rPr>
                        <a:t>0.906</a:t>
                      </a:r>
                      <a:endParaRPr lang="en-US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476566"/>
                  </a:ext>
                </a:extLst>
              </a:tr>
              <a:tr h="611247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200" b="1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/>
                        <a:t>186110.96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latin typeface="Arial"/>
                        </a:rPr>
                        <a:t>189667.65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/>
                        <a:t>131941.38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457992"/>
                  </a:ext>
                </a:extLst>
              </a:tr>
            </a:tbl>
          </a:graphicData>
        </a:graphic>
      </p:graphicFrame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5A28029-3208-5076-4A5C-1404B9B82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553" y="826291"/>
            <a:ext cx="2743199" cy="16103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8E9D6CC-DCB6-145C-A693-81AEF282C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31" y="852299"/>
            <a:ext cx="2743200" cy="14840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C74948D5-03CC-D27B-7C49-86D50FEB7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822" y="830321"/>
            <a:ext cx="2753932" cy="15612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63A3D3BE-2D6D-C24F-E688-109077A4E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7356" y="2632198"/>
            <a:ext cx="2752992" cy="1771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9" descr="Diagram&#10;&#10;Description automatically generated">
            <a:extLst>
              <a:ext uri="{FF2B5EF4-FFF2-40B4-BE49-F238E27FC236}">
                <a16:creationId xmlns:a16="http://schemas.microsoft.com/office/drawing/2014/main" id="{4FA6E592-EF5C-DCCD-9B3F-E39807EC42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5785" y="4812109"/>
            <a:ext cx="2752969" cy="1375937"/>
          </a:xfrm>
          <a:prstGeom prst="rect">
            <a:avLst/>
          </a:prstGeom>
          <a:ln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2595369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561BEC-EA2E-2B02-F93C-826CDE06F5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t"/>
          <a:lstStyle/>
          <a:p>
            <a:r>
              <a:rPr lang="en-HK" sz="3200">
                <a:effectLst/>
                <a:latin typeface="Arial"/>
                <a:ea typeface="Arial" panose="020B0604020202020204" pitchFamily="34" charset="0"/>
                <a:cs typeface="Arial"/>
              </a:rPr>
              <a:t>What is the predicted price of a house given the different</a:t>
            </a:r>
            <a:r>
              <a:rPr lang="en-HK">
                <a:latin typeface="Arial"/>
                <a:ea typeface="Arial" panose="020B0604020202020204" pitchFamily="34" charset="0"/>
                <a:cs typeface="Arial"/>
              </a:rPr>
              <a:t> </a:t>
            </a:r>
            <a:endParaRPr lang="en-HK" sz="32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HK" sz="3200">
                <a:effectLst/>
                <a:latin typeface="Arial"/>
                <a:ea typeface="Arial" panose="020B0604020202020204" pitchFamily="34" charset="0"/>
                <a:cs typeface="Arial"/>
              </a:rPr>
              <a:t>features ?</a:t>
            </a:r>
          </a:p>
          <a:p>
            <a:endParaRPr lang="en-US"/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19EF3257-235E-4928-7479-76DB18E46F3C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69210" y="1421057"/>
            <a:ext cx="10739564" cy="4805201"/>
          </a:xfrm>
        </p:spPr>
      </p:pic>
    </p:spTree>
    <p:extLst>
      <p:ext uri="{BB962C8B-B14F-4D97-AF65-F5344CB8AC3E}">
        <p14:creationId xmlns:p14="http://schemas.microsoft.com/office/powerpoint/2010/main" val="2295101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B2D19C-248E-2AD3-912C-AC501D2C32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8151" y="204788"/>
            <a:ext cx="11405699" cy="690807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5CBBC-642D-6C13-6DA9-45DFBC323E2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2000"/>
              <a:t>From EDA:</a:t>
            </a:r>
            <a:endParaRPr lang="en-US" sz="2000">
              <a:cs typeface="Arial"/>
            </a:endParaRPr>
          </a:p>
          <a:p>
            <a:pPr marL="456565" indent="-456565"/>
            <a:r>
              <a:rPr lang="en-US" sz="2000"/>
              <a:t>Average housing price in Melbourne is $1m</a:t>
            </a:r>
            <a:endParaRPr lang="en-US" sz="2000">
              <a:cs typeface="Arial"/>
            </a:endParaRPr>
          </a:p>
          <a:p>
            <a:pPr marL="456565" indent="-456565"/>
            <a:r>
              <a:rPr lang="en-US" sz="2000"/>
              <a:t>17.5% of housing falls into age of 40-50 years old</a:t>
            </a:r>
            <a:endParaRPr lang="en-US" sz="2000">
              <a:cs typeface="Arial"/>
            </a:endParaRPr>
          </a:p>
          <a:p>
            <a:pPr marL="456565" indent="-456565"/>
            <a:r>
              <a:rPr lang="en-US" sz="2000"/>
              <a:t>Eastern and Southern Metropolitan area have the highest growth rate in price</a:t>
            </a:r>
            <a:endParaRPr lang="en-US" sz="2000">
              <a:cs typeface="Arial"/>
            </a:endParaRPr>
          </a:p>
          <a:p>
            <a:pPr marL="456565" indent="-456565"/>
            <a:endParaRPr lang="en-US" sz="2000">
              <a:cs typeface="Arial"/>
            </a:endParaRPr>
          </a:p>
          <a:p>
            <a:pPr marL="0" indent="0">
              <a:buNone/>
            </a:pPr>
            <a:r>
              <a:rPr lang="en-US" sz="2000"/>
              <a:t>From predictive models:</a:t>
            </a:r>
            <a:endParaRPr lang="en-US" sz="2000">
              <a:cs typeface="Arial"/>
            </a:endParaRPr>
          </a:p>
          <a:p>
            <a:pPr marL="456565" indent="-456565"/>
            <a:r>
              <a:rPr lang="en-US" sz="2000"/>
              <a:t>Random Forest Regressor is the best out of the three models with lowest MAE and highest R</a:t>
            </a:r>
            <a:r>
              <a:rPr lang="en-US" sz="2000" baseline="30000"/>
              <a:t>2</a:t>
            </a:r>
            <a:endParaRPr lang="en-US" sz="2000" baseline="30000">
              <a:cs typeface="Arial"/>
            </a:endParaRPr>
          </a:p>
          <a:p>
            <a:pPr marL="456565" indent="-456565"/>
            <a:r>
              <a:rPr lang="en-US" sz="2000">
                <a:cs typeface="Arial"/>
              </a:rPr>
              <a:t>Also adjusted R-square is closer to R-square which is a very good sign, and we can conclude that features selected are fair enough to give best results and there is no over fitting in model.</a:t>
            </a:r>
          </a:p>
          <a:p>
            <a:pPr marL="456565" indent="-456565"/>
            <a:r>
              <a:rPr lang="en-US" sz="2000">
                <a:cs typeface="Arial"/>
              </a:rPr>
              <a:t>Also, we can conclude that the predicted value for house price may differ + - </a:t>
            </a:r>
            <a:r>
              <a:rPr lang="en-US" sz="2000" b="1">
                <a:ea typeface="+mn-lt"/>
                <a:cs typeface="+mn-lt"/>
              </a:rPr>
              <a:t>131941.38</a:t>
            </a:r>
            <a:r>
              <a:rPr lang="en-US" sz="2000">
                <a:cs typeface="Arial"/>
              </a:rPr>
              <a:t>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53FA56-4E41-C632-9EE3-7CA53B85C4E9}"/>
              </a:ext>
            </a:extLst>
          </p:cNvPr>
          <p:cNvSpPr/>
          <p:nvPr/>
        </p:nvSpPr>
        <p:spPr>
          <a:xfrm>
            <a:off x="354134" y="1123461"/>
            <a:ext cx="9622692" cy="1768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0611-377C-FA70-12A1-CCBF5EB2B87A}"/>
              </a:ext>
            </a:extLst>
          </p:cNvPr>
          <p:cNvSpPr/>
          <p:nvPr/>
        </p:nvSpPr>
        <p:spPr>
          <a:xfrm>
            <a:off x="366346" y="3077307"/>
            <a:ext cx="11654692" cy="235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3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43605" y="2647742"/>
            <a:ext cx="7296811" cy="72277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800">
                <a:solidFill>
                  <a:schemeClr val="accent5"/>
                </a:solidFill>
                <a:latin typeface="+mj-lt"/>
              </a:rPr>
              <a:t>Thank you</a:t>
            </a:r>
            <a:endParaRPr lang="ko-KR" altLang="en-US" sz="480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252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B59CD3-9EC1-0B95-980C-956C924A4C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Background Information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139F48-B28F-DD51-532A-C8AB9C14B0E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lIns="91440" tIns="45720" rIns="91440" bIns="45720" anchor="t"/>
          <a:lstStyle/>
          <a:p>
            <a:pPr marL="456565" indent="-456565"/>
            <a:r>
              <a:rPr lang="en-US" sz="2000">
                <a:latin typeface="Arial" panose="020B0604020202020204" pitchFamily="34" charset="0"/>
              </a:rPr>
              <a:t>Melbourne house pricing dataset consists of 13580 listings and has 21 different dimensions</a:t>
            </a:r>
          </a:p>
          <a:p>
            <a:pPr marL="456565" indent="-456565"/>
            <a:endParaRPr lang="en-US" sz="2000">
              <a:latin typeface="Arial" panose="020B0604020202020204" pitchFamily="34" charset="0"/>
            </a:endParaRPr>
          </a:p>
          <a:p>
            <a:pPr marL="456565" indent="-456565"/>
            <a:endParaRPr lang="en-US" sz="2000"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27B241-C810-427D-DCE3-1FDEA68E7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81" y="3126658"/>
            <a:ext cx="3143287" cy="2985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EEBE14-6DA0-BACE-E6E7-E53E2A960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81" y="1733028"/>
            <a:ext cx="11268706" cy="1183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6EB631-54A5-79A6-2F5B-F7923DFCC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189" y="3126658"/>
            <a:ext cx="7847198" cy="298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0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351D1C-4462-9E22-7914-5C837254DF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defTabSz="1219170">
              <a:defRPr/>
            </a:pPr>
            <a:r>
              <a:rPr lang="en-US" altLang="ko-KR" sz="3200" b="1">
                <a:solidFill>
                  <a:prstClr val="black"/>
                </a:solidFill>
                <a:latin typeface="Arial"/>
                <a:ea typeface="Arial Unicode MS"/>
                <a:cs typeface="Arial" pitchFamily="34" charset="0"/>
              </a:rPr>
              <a:t>Rationale and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4DC58-B0E3-0851-D674-93BB8FEF7C9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lIns="91440" tIns="45720" rIns="91440" bIns="45720" anchor="t"/>
          <a:lstStyle/>
          <a:p>
            <a:pPr marL="456565" indent="-456565" latinLnBrk="0"/>
            <a:r>
              <a:rPr lang="en-US" sz="2000" b="1">
                <a:latin typeface="Arial"/>
                <a:cs typeface="Arial"/>
              </a:rPr>
              <a:t>Rationale</a:t>
            </a:r>
            <a:r>
              <a:rPr lang="en-US" sz="2000">
                <a:latin typeface="Arial"/>
                <a:cs typeface="Arial"/>
              </a:rPr>
              <a:t> </a:t>
            </a:r>
          </a:p>
          <a:p>
            <a:pPr marL="989330" lvl="1" indent="-456565" latinLnBrk="0">
              <a:buFont typeface="Wingdings" panose="05000000000000000000" pitchFamily="2" charset="2"/>
              <a:buChar char="Ø"/>
            </a:pPr>
            <a:r>
              <a:rPr lang="en-US">
                <a:latin typeface="Arial"/>
                <a:cs typeface="Arial"/>
              </a:rPr>
              <a:t>Real world data set and problem</a:t>
            </a:r>
          </a:p>
          <a:p>
            <a:pPr marL="989330" lvl="1" indent="-456565" latinLnBrk="0">
              <a:buFont typeface="Wingdings" panose="05000000000000000000" pitchFamily="2" charset="2"/>
              <a:buChar char="Ø"/>
            </a:pPr>
            <a:r>
              <a:rPr lang="en-US">
                <a:latin typeface="Arial"/>
                <a:cs typeface="Arial"/>
              </a:rPr>
              <a:t>The dataset has huge variety of data - numerical, categorical, geographical</a:t>
            </a:r>
          </a:p>
          <a:p>
            <a:pPr marL="989330" lvl="1" indent="-456565" latinLnBrk="0">
              <a:buFont typeface="Wingdings" panose="05000000000000000000" pitchFamily="2" charset="2"/>
              <a:buChar char="Ø"/>
            </a:pPr>
            <a:r>
              <a:rPr lang="en-US">
                <a:latin typeface="Arial"/>
                <a:cs typeface="Arial"/>
              </a:rPr>
              <a:t>The data requires fair amount of data pre-processing before it can be consumed for modelling </a:t>
            </a:r>
          </a:p>
          <a:p>
            <a:pPr marL="818515" lvl="1" indent="-285750" latinLnBrk="0">
              <a:buFont typeface="Wingdings" panose="05000000000000000000" pitchFamily="2" charset="2"/>
              <a:buChar char="Ø"/>
            </a:pPr>
            <a:endParaRPr lang="en-US" sz="1600">
              <a:latin typeface="Arial"/>
              <a:cs typeface="Arial"/>
            </a:endParaRPr>
          </a:p>
          <a:p>
            <a:pPr marL="456565" indent="-456565" latinLnBrk="0"/>
            <a:r>
              <a:rPr lang="en-US" sz="2000" b="1">
                <a:latin typeface="Arial"/>
                <a:cs typeface="Arial"/>
              </a:rPr>
              <a:t>Problem statement </a:t>
            </a:r>
          </a:p>
          <a:p>
            <a:pPr marL="989330" lvl="1" indent="-456565" latinLnBrk="0">
              <a:buFont typeface="Wingdings" panose="05000000000000000000" pitchFamily="2" charset="2"/>
              <a:buChar char="Ø"/>
            </a:pPr>
            <a:r>
              <a:rPr lang="en-US">
                <a:latin typeface="Arial"/>
                <a:cs typeface="Arial"/>
              </a:rPr>
              <a:t>To accurately predict the house price in Melbourne based on various factors, such as location of the house, land size, number of rooms</a:t>
            </a:r>
          </a:p>
          <a:p>
            <a:pPr marL="989330" lvl="1" indent="-456565" latinLnBrk="0">
              <a:buFont typeface="Wingdings" panose="05000000000000000000" pitchFamily="2" charset="2"/>
              <a:buChar char="Ø"/>
            </a:pPr>
            <a:r>
              <a:rPr lang="en-US">
                <a:latin typeface="Arial"/>
                <a:cs typeface="Arial"/>
              </a:rPr>
              <a:t>Three different regression models used for house price prediction -</a:t>
            </a:r>
          </a:p>
          <a:p>
            <a:pPr marL="1522730" lvl="2" indent="-456565" latinLnBrk="0"/>
            <a:r>
              <a:rPr lang="en-US" sz="2000">
                <a:latin typeface="Arial"/>
                <a:cs typeface="Arial"/>
              </a:rPr>
              <a:t>Linear Regression </a:t>
            </a:r>
          </a:p>
          <a:p>
            <a:pPr marL="1522730" lvl="2" indent="-456565" latinLnBrk="0"/>
            <a:r>
              <a:rPr lang="en-US" sz="2000">
                <a:latin typeface="Arial"/>
                <a:cs typeface="Arial"/>
              </a:rPr>
              <a:t>K-Nearest Neighbor </a:t>
            </a:r>
            <a:endParaRPr lang="en-US" sz="2000">
              <a:latin typeface="Arial" panose="020B0604020202020204" pitchFamily="34" charset="0"/>
              <a:cs typeface="Arial"/>
            </a:endParaRPr>
          </a:p>
          <a:p>
            <a:pPr marL="1522730" lvl="2" indent="-456565" latinLnBrk="0"/>
            <a:r>
              <a:rPr lang="en-US" sz="2000">
                <a:latin typeface="Arial"/>
                <a:cs typeface="Arial"/>
              </a:rPr>
              <a:t>Random Forest Regression</a:t>
            </a:r>
            <a:endParaRPr lang="en-CA"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766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4DF432-A297-DD51-CDF4-5CD06585A1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CD34D-CE34-3E9C-2824-BD5957F616D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8613" y="1099355"/>
            <a:ext cx="11425237" cy="4684995"/>
          </a:xfrm>
        </p:spPr>
        <p:txBody>
          <a:bodyPr/>
          <a:lstStyle/>
          <a:p>
            <a:pPr marL="457200" indent="0" latinLnBrk="0">
              <a:lnSpc>
                <a:spcPct val="115000"/>
              </a:lnSpc>
              <a:buNone/>
            </a:pPr>
            <a:r>
              <a:rPr lang="en-HK" sz="20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Through the Melbourne housing price data, we would like to leverage analysis and machine learning models to answer below questions</a:t>
            </a:r>
          </a:p>
          <a:p>
            <a:pPr marL="457200" indent="0" latinLnBrk="0">
              <a:lnSpc>
                <a:spcPct val="115000"/>
              </a:lnSpc>
              <a:buNone/>
            </a:pPr>
            <a:endParaRPr lang="en-HK" sz="20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indent="-285750" latinLnBrk="0">
              <a:lnSpc>
                <a:spcPct val="150000"/>
              </a:lnSpc>
            </a:pPr>
            <a:r>
              <a:rPr lang="en-HK" sz="2000" i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is the age distribution of properties in Melbourne?</a:t>
            </a:r>
          </a:p>
          <a:p>
            <a:pPr marL="742950" indent="-285750" latinLnBrk="0">
              <a:lnSpc>
                <a:spcPct val="150000"/>
              </a:lnSpc>
            </a:pPr>
            <a:r>
              <a:rPr lang="en-HK" sz="2000" i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Which area has the highest growth in property price?</a:t>
            </a:r>
          </a:p>
          <a:p>
            <a:pPr marL="742950" indent="-285750" latinLnBrk="0">
              <a:lnSpc>
                <a:spcPct val="150000"/>
              </a:lnSpc>
            </a:pPr>
            <a:r>
              <a:rPr lang="en-HK" sz="2000" i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are the key drivers influencing the housing price in Melbourne?</a:t>
            </a:r>
          </a:p>
          <a:p>
            <a:pPr marL="742950" indent="-285750" latinLnBrk="0">
              <a:lnSpc>
                <a:spcPct val="150000"/>
              </a:lnSpc>
            </a:pPr>
            <a:r>
              <a:rPr lang="en-HK" sz="2000" i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 there a significant difference in house price between different regions of Melbourne?</a:t>
            </a:r>
          </a:p>
          <a:p>
            <a:pPr marL="742950" indent="-285750" latinLnBrk="0">
              <a:lnSpc>
                <a:spcPct val="150000"/>
              </a:lnSpc>
            </a:pPr>
            <a:r>
              <a:rPr lang="en-HK" sz="2000" i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is the predicted price of a house given the different features in the next few months?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8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485784"/>
            <a:ext cx="12192000" cy="3072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  <a:ea typeface="Arial Unicode M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13046" y="2445529"/>
            <a:ext cx="8866598" cy="1101673"/>
            <a:chOff x="2253890" y="2008261"/>
            <a:chExt cx="4608512" cy="826255"/>
          </a:xfrm>
        </p:grpSpPr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2253890" y="2557829"/>
              <a:ext cx="4608512" cy="2766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1219170">
                <a:buNone/>
              </a:pPr>
              <a:endParaRPr lang="ko-KR" altLang="en-US" sz="1867">
                <a:solidFill>
                  <a:prstClr val="white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9" name="Title 4"/>
            <p:cNvSpPr txBox="1">
              <a:spLocks/>
            </p:cNvSpPr>
            <p:nvPr/>
          </p:nvSpPr>
          <p:spPr>
            <a:xfrm>
              <a:off x="2253890" y="2008261"/>
              <a:ext cx="4608512" cy="542078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 algn="ctr" defTabSz="1219170"/>
              <a:r>
                <a:rPr lang="en-US" altLang="ko-KR" sz="4800">
                  <a:solidFill>
                    <a:prstClr val="white"/>
                  </a:solidFill>
                  <a:latin typeface="Arial"/>
                  <a:ea typeface="Arial Unicode MS"/>
                </a:rPr>
                <a:t>Exploratory Data Analysis</a:t>
              </a:r>
              <a:endParaRPr lang="ko-KR" altLang="en-US" sz="4800">
                <a:solidFill>
                  <a:prstClr val="white"/>
                </a:solidFill>
                <a:latin typeface="Arial"/>
                <a:ea typeface="Arial Unicode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300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D288AD-080F-CD6E-9F5A-0BE447BFF1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t"/>
          <a:lstStyle/>
          <a:p>
            <a:r>
              <a:rPr lang="en-CA"/>
              <a:t>Price based on various House </a:t>
            </a:r>
            <a:r>
              <a:rPr lang="en-CA" dirty="0"/>
              <a:t>Attributes</a:t>
            </a:r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B0697-0C0D-018A-E435-1AAAA3FE3C1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rcRect/>
          <a:stretch/>
        </p:blipFill>
        <p:spPr>
          <a:xfrm>
            <a:off x="559309" y="2251356"/>
            <a:ext cx="2653345" cy="25074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7CE0CF-EAB1-6B5F-3A1E-80E0FF7D9E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85464" y="2251354"/>
            <a:ext cx="2380773" cy="25074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E3EFFB-36D1-EBE9-6075-97F19481AE5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71759" y="2272208"/>
            <a:ext cx="2493476" cy="2534577"/>
          </a:xfrm>
          <a:prstGeom prst="rect">
            <a:avLst/>
          </a:prstGeom>
        </p:spPr>
      </p:pic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C80DD01-2F3E-D50A-6676-B290133BC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8817" y="2269411"/>
            <a:ext cx="2743200" cy="248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3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39086D-D737-C75D-4733-9CECA3E8E8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/>
              <a:t>Price based on the House Location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291E91-92D8-E942-D3FF-D590B2C5E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038" y="1752189"/>
            <a:ext cx="4869602" cy="3825572"/>
          </a:xfrm>
          <a:prstGeom prst="rect">
            <a:avLst/>
          </a:prstGeom>
        </p:spPr>
      </p:pic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8BA63A34-1F2C-1BF6-FA8B-69D1018FDA8D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1182164" y="1718204"/>
            <a:ext cx="4765134" cy="3820584"/>
          </a:xfrm>
        </p:spPr>
      </p:pic>
    </p:spTree>
    <p:extLst>
      <p:ext uri="{BB962C8B-B14F-4D97-AF65-F5344CB8AC3E}">
        <p14:creationId xmlns:p14="http://schemas.microsoft.com/office/powerpoint/2010/main" val="25609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CBCF84E-8B79-AEF6-4545-FF76E98F1F4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pPr marL="0" indent="0" latinLnBrk="0">
              <a:buNone/>
            </a:pPr>
            <a:endParaRPr lang="en-US"/>
          </a:p>
          <a:p>
            <a:pPr marL="0" indent="0" latinLnBrk="0">
              <a:buNone/>
            </a:pPr>
            <a:r>
              <a:rPr lang="en-US"/>
              <a:t>With the help of summary statistics and visualizations, we perform initial investigation and manipulation of data to achieve the below:</a:t>
            </a:r>
          </a:p>
          <a:p>
            <a:pPr marL="0" indent="0" latinLnBrk="0">
              <a:buNone/>
            </a:pPr>
            <a:endParaRPr lang="en-US"/>
          </a:p>
          <a:p>
            <a:pPr latinLnBrk="0">
              <a:buFont typeface="Wingdings" pitchFamily="2" charset="2"/>
              <a:buChar char="§"/>
            </a:pPr>
            <a:r>
              <a:rPr lang="en-US"/>
              <a:t>Handle missing values</a:t>
            </a:r>
          </a:p>
          <a:p>
            <a:pPr latinLnBrk="0">
              <a:buFont typeface="Wingdings" pitchFamily="2" charset="2"/>
              <a:buChar char="§"/>
            </a:pPr>
            <a:r>
              <a:rPr lang="en-US"/>
              <a:t>Detect and handle outliers</a:t>
            </a:r>
          </a:p>
          <a:p>
            <a:pPr latinLnBrk="0">
              <a:buFont typeface="Wingdings" pitchFamily="2" charset="2"/>
              <a:buChar char="§"/>
            </a:pPr>
            <a:r>
              <a:rPr lang="en-US"/>
              <a:t>Transform variables to prepare for machine learning models</a:t>
            </a:r>
          </a:p>
          <a:p>
            <a:pPr latinLnBrk="0">
              <a:buFont typeface="Wingdings" pitchFamily="2" charset="2"/>
              <a:buChar char="§"/>
            </a:pPr>
            <a:r>
              <a:rPr lang="en-US"/>
              <a:t>Initial discovery of pattern in data to answer business questions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6363DF-1DCA-94ED-0FE0-CD941B5672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What we did in Exploratory Data Analysis?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615142-0052-7425-7976-334CDB6DAA5C}"/>
              </a:ext>
            </a:extLst>
          </p:cNvPr>
          <p:cNvSpPr/>
          <p:nvPr/>
        </p:nvSpPr>
        <p:spPr>
          <a:xfrm>
            <a:off x="534256" y="1047962"/>
            <a:ext cx="1797978" cy="914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Collect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FF9830-9535-DEAD-D2B6-8B4E050DF304}"/>
              </a:ext>
            </a:extLst>
          </p:cNvPr>
          <p:cNvSpPr/>
          <p:nvPr/>
        </p:nvSpPr>
        <p:spPr>
          <a:xfrm>
            <a:off x="5021600" y="1047962"/>
            <a:ext cx="1797978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 cleansing &amp; transformation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99E674-87E9-FF48-67C6-18786B492F32}"/>
              </a:ext>
            </a:extLst>
          </p:cNvPr>
          <p:cNvSpPr/>
          <p:nvPr/>
        </p:nvSpPr>
        <p:spPr>
          <a:xfrm>
            <a:off x="2777928" y="1047962"/>
            <a:ext cx="1797978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 Exploration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C3AFD0-50C4-9114-F04C-FB419E6B9628}"/>
              </a:ext>
            </a:extLst>
          </p:cNvPr>
          <p:cNvSpPr/>
          <p:nvPr/>
        </p:nvSpPr>
        <p:spPr>
          <a:xfrm>
            <a:off x="7265272" y="1047962"/>
            <a:ext cx="1797978" cy="914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Model Building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10E2B5-FE14-0BE1-0079-AD242446CA02}"/>
              </a:ext>
            </a:extLst>
          </p:cNvPr>
          <p:cNvSpPr/>
          <p:nvPr/>
        </p:nvSpPr>
        <p:spPr>
          <a:xfrm>
            <a:off x="9508946" y="1047962"/>
            <a:ext cx="1797978" cy="914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Communicate Results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7827215-28DB-DBE0-83A1-B9F03D73B510}"/>
              </a:ext>
            </a:extLst>
          </p:cNvPr>
          <p:cNvSpPr/>
          <p:nvPr/>
        </p:nvSpPr>
        <p:spPr>
          <a:xfrm>
            <a:off x="2379939" y="1345914"/>
            <a:ext cx="350284" cy="21575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D0B6FE8-131F-AEE3-DF83-0FC754D0FED9}"/>
              </a:ext>
            </a:extLst>
          </p:cNvPr>
          <p:cNvSpPr/>
          <p:nvPr/>
        </p:nvSpPr>
        <p:spPr>
          <a:xfrm>
            <a:off x="4623611" y="1376139"/>
            <a:ext cx="350284" cy="21575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2904F25D-BCD7-2E76-605C-65F4D83F8714}"/>
              </a:ext>
            </a:extLst>
          </p:cNvPr>
          <p:cNvSpPr/>
          <p:nvPr/>
        </p:nvSpPr>
        <p:spPr>
          <a:xfrm>
            <a:off x="6867283" y="1375541"/>
            <a:ext cx="350284" cy="21575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EBE5168-9901-D6CB-B071-37FEA7906747}"/>
              </a:ext>
            </a:extLst>
          </p:cNvPr>
          <p:cNvSpPr/>
          <p:nvPr/>
        </p:nvSpPr>
        <p:spPr>
          <a:xfrm>
            <a:off x="9110955" y="1406363"/>
            <a:ext cx="350284" cy="21575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rved Left Arrow 12">
            <a:extLst>
              <a:ext uri="{FF2B5EF4-FFF2-40B4-BE49-F238E27FC236}">
                <a16:creationId xmlns:a16="http://schemas.microsoft.com/office/drawing/2014/main" id="{D2C178F8-2F9A-C7D8-C31B-B0886E44C3ED}"/>
              </a:ext>
            </a:extLst>
          </p:cNvPr>
          <p:cNvSpPr/>
          <p:nvPr/>
        </p:nvSpPr>
        <p:spPr>
          <a:xfrm rot="5400000">
            <a:off x="4291626" y="1678024"/>
            <a:ext cx="563634" cy="1196921"/>
          </a:xfrm>
          <a:prstGeom prst="curved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5268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1155</Words>
  <Application>Microsoft Office PowerPoint</Application>
  <PresentationFormat>Widescreen</PresentationFormat>
  <Paragraphs>180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Cover and End Slide Master</vt:lpstr>
      <vt:lpstr>Prediction of housing price  in Melbourne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PPT TEMPLATES</dc:title>
  <dc:creator>SIU Pui Man</dc:creator>
  <cp:lastModifiedBy>SIU Pui Man</cp:lastModifiedBy>
  <cp:revision>2</cp:revision>
  <dcterms:created xsi:type="dcterms:W3CDTF">2023-03-24T23:35:46Z</dcterms:created>
  <dcterms:modified xsi:type="dcterms:W3CDTF">2023-04-02T06:37:41Z</dcterms:modified>
</cp:coreProperties>
</file>