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8"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8F1666-6DB3-4797-88D8-0F7348FE861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2A715A1-CB5E-4833-B1E5-90BB3E8944C2}">
      <dgm:prSet/>
      <dgm:spPr/>
      <dgm:t>
        <a:bodyPr/>
        <a:lstStyle/>
        <a:p>
          <a:r>
            <a:rPr lang="en-IN" b="1" i="0" dirty="0"/>
            <a:t>ALY6010</a:t>
          </a:r>
          <a:endParaRPr lang="en-US" dirty="0"/>
        </a:p>
      </dgm:t>
    </dgm:pt>
    <dgm:pt modelId="{6860E7E7-6779-43EC-B72F-2E4CAF91842D}" type="parTrans" cxnId="{81362B5D-114E-416B-AEA3-A85FA1DE1687}">
      <dgm:prSet/>
      <dgm:spPr/>
      <dgm:t>
        <a:bodyPr/>
        <a:lstStyle/>
        <a:p>
          <a:endParaRPr lang="en-US"/>
        </a:p>
      </dgm:t>
    </dgm:pt>
    <dgm:pt modelId="{8FF46118-9F53-4540-BE4B-E72D2B57D302}" type="sibTrans" cxnId="{81362B5D-114E-416B-AEA3-A85FA1DE1687}">
      <dgm:prSet/>
      <dgm:spPr/>
      <dgm:t>
        <a:bodyPr/>
        <a:lstStyle/>
        <a:p>
          <a:endParaRPr lang="en-US"/>
        </a:p>
      </dgm:t>
    </dgm:pt>
    <dgm:pt modelId="{439DE638-2B6A-4AD5-87DC-29BCBD4B804B}">
      <dgm:prSet/>
      <dgm:spPr/>
      <dgm:t>
        <a:bodyPr/>
        <a:lstStyle/>
        <a:p>
          <a:r>
            <a:rPr lang="en-IN" b="1" i="0" dirty="0"/>
            <a:t>CAPSTONE FINAL PROJECT REPORT</a:t>
          </a:r>
          <a:endParaRPr lang="en-US" dirty="0"/>
        </a:p>
      </dgm:t>
    </dgm:pt>
    <dgm:pt modelId="{C99E663F-A892-4955-A9B6-820808ADA2AF}" type="parTrans" cxnId="{42FB82C3-BA70-4AF6-8A88-B6D244C1628B}">
      <dgm:prSet/>
      <dgm:spPr/>
      <dgm:t>
        <a:bodyPr/>
        <a:lstStyle/>
        <a:p>
          <a:endParaRPr lang="en-US"/>
        </a:p>
      </dgm:t>
    </dgm:pt>
    <dgm:pt modelId="{55567015-BE9B-4F67-B787-5D39F59C27E0}" type="sibTrans" cxnId="{42FB82C3-BA70-4AF6-8A88-B6D244C1628B}">
      <dgm:prSet/>
      <dgm:spPr/>
      <dgm:t>
        <a:bodyPr/>
        <a:lstStyle/>
        <a:p>
          <a:endParaRPr lang="en-US"/>
        </a:p>
      </dgm:t>
    </dgm:pt>
    <dgm:pt modelId="{6F86AC5A-DFF4-4C5D-85CB-DDC91F1A7957}">
      <dgm:prSet/>
      <dgm:spPr/>
      <dgm:t>
        <a:bodyPr/>
        <a:lstStyle/>
        <a:p>
          <a:r>
            <a:rPr lang="en-IN" b="1" i="0" dirty="0"/>
            <a:t>Name:</a:t>
          </a:r>
          <a:r>
            <a:rPr lang="en-IN" b="0" i="0" dirty="0"/>
            <a:t> Shreyansh Bhalodiya</a:t>
          </a:r>
          <a:endParaRPr lang="en-US" dirty="0"/>
        </a:p>
      </dgm:t>
    </dgm:pt>
    <dgm:pt modelId="{315F033E-A48C-4B8F-A476-3770D948EDF8}" type="parTrans" cxnId="{864B2406-ADB4-4D2F-8F46-28347FCBCF00}">
      <dgm:prSet/>
      <dgm:spPr/>
      <dgm:t>
        <a:bodyPr/>
        <a:lstStyle/>
        <a:p>
          <a:endParaRPr lang="en-US"/>
        </a:p>
      </dgm:t>
    </dgm:pt>
    <dgm:pt modelId="{9F31402B-1133-4B49-85FD-AD5D5A63F6B2}" type="sibTrans" cxnId="{864B2406-ADB4-4D2F-8F46-28347FCBCF00}">
      <dgm:prSet/>
      <dgm:spPr/>
      <dgm:t>
        <a:bodyPr/>
        <a:lstStyle/>
        <a:p>
          <a:endParaRPr lang="en-US"/>
        </a:p>
      </dgm:t>
    </dgm:pt>
    <dgm:pt modelId="{CC4B6537-3B54-41A8-9EC3-725EA0188284}">
      <dgm:prSet/>
      <dgm:spPr/>
      <dgm:t>
        <a:bodyPr/>
        <a:lstStyle/>
        <a:p>
          <a:r>
            <a:rPr lang="en-IN" b="1" i="0"/>
            <a:t>NUID : </a:t>
          </a:r>
          <a:r>
            <a:rPr lang="en-IN" b="0" i="0"/>
            <a:t>002664707</a:t>
          </a:r>
          <a:endParaRPr lang="en-US"/>
        </a:p>
      </dgm:t>
    </dgm:pt>
    <dgm:pt modelId="{0E7A9ED5-1756-4DD2-A4D7-8326F7D0BBEE}" type="parTrans" cxnId="{AF984B7A-6698-4343-B32C-47E8C808434F}">
      <dgm:prSet/>
      <dgm:spPr/>
      <dgm:t>
        <a:bodyPr/>
        <a:lstStyle/>
        <a:p>
          <a:endParaRPr lang="en-US"/>
        </a:p>
      </dgm:t>
    </dgm:pt>
    <dgm:pt modelId="{B9F4A47C-3DBA-4246-BAEA-DAB5F36ED618}" type="sibTrans" cxnId="{AF984B7A-6698-4343-B32C-47E8C808434F}">
      <dgm:prSet/>
      <dgm:spPr/>
      <dgm:t>
        <a:bodyPr/>
        <a:lstStyle/>
        <a:p>
          <a:endParaRPr lang="en-US"/>
        </a:p>
      </dgm:t>
    </dgm:pt>
    <dgm:pt modelId="{2FC61108-746E-4468-B204-2863CB1A8A47}">
      <dgm:prSet/>
      <dgm:spPr/>
      <dgm:t>
        <a:bodyPr/>
        <a:lstStyle/>
        <a:p>
          <a:r>
            <a:rPr lang="en-IN" b="1" i="0"/>
            <a:t>Instructor name: </a:t>
          </a:r>
          <a:r>
            <a:rPr lang="en-IN" b="0" i="0"/>
            <a:t>Mohsen Soltanifar, PhD, AStat Faculty Lecturer</a:t>
          </a:r>
          <a:endParaRPr lang="en-US"/>
        </a:p>
      </dgm:t>
    </dgm:pt>
    <dgm:pt modelId="{2CE0DCD9-DC3D-4125-B558-8ED002768E4A}" type="parTrans" cxnId="{883A2F5C-458D-4C44-98A0-83C098536607}">
      <dgm:prSet/>
      <dgm:spPr/>
      <dgm:t>
        <a:bodyPr/>
        <a:lstStyle/>
        <a:p>
          <a:endParaRPr lang="en-US"/>
        </a:p>
      </dgm:t>
    </dgm:pt>
    <dgm:pt modelId="{D00DDA77-C93B-4BEB-97F4-5CD7BBF78792}" type="sibTrans" cxnId="{883A2F5C-458D-4C44-98A0-83C098536607}">
      <dgm:prSet/>
      <dgm:spPr/>
      <dgm:t>
        <a:bodyPr/>
        <a:lstStyle/>
        <a:p>
          <a:endParaRPr lang="en-US"/>
        </a:p>
      </dgm:t>
    </dgm:pt>
    <dgm:pt modelId="{3C9817F8-3CCE-4683-88C9-8160E6DFEB9E}" type="pres">
      <dgm:prSet presAssocID="{3A8F1666-6DB3-4797-88D8-0F7348FE861A}" presName="vert0" presStyleCnt="0">
        <dgm:presLayoutVars>
          <dgm:dir/>
          <dgm:animOne val="branch"/>
          <dgm:animLvl val="lvl"/>
        </dgm:presLayoutVars>
      </dgm:prSet>
      <dgm:spPr/>
    </dgm:pt>
    <dgm:pt modelId="{C7D49391-8B8C-4E4F-B029-4832B36AB9D7}" type="pres">
      <dgm:prSet presAssocID="{22A715A1-CB5E-4833-B1E5-90BB3E8944C2}" presName="thickLine" presStyleLbl="alignNode1" presStyleIdx="0" presStyleCnt="5"/>
      <dgm:spPr/>
    </dgm:pt>
    <dgm:pt modelId="{966D7020-5842-4524-9B4D-984F98F3BCD1}" type="pres">
      <dgm:prSet presAssocID="{22A715A1-CB5E-4833-B1E5-90BB3E8944C2}" presName="horz1" presStyleCnt="0"/>
      <dgm:spPr/>
    </dgm:pt>
    <dgm:pt modelId="{AA836AAE-8614-4476-9EDA-3BCF3778E66C}" type="pres">
      <dgm:prSet presAssocID="{22A715A1-CB5E-4833-B1E5-90BB3E8944C2}" presName="tx1" presStyleLbl="revTx" presStyleIdx="0" presStyleCnt="5"/>
      <dgm:spPr/>
    </dgm:pt>
    <dgm:pt modelId="{05EDA727-181A-42CA-8056-FD7250773F5B}" type="pres">
      <dgm:prSet presAssocID="{22A715A1-CB5E-4833-B1E5-90BB3E8944C2}" presName="vert1" presStyleCnt="0"/>
      <dgm:spPr/>
    </dgm:pt>
    <dgm:pt modelId="{6E572533-4D21-4CBA-B332-A673D6A79AAF}" type="pres">
      <dgm:prSet presAssocID="{439DE638-2B6A-4AD5-87DC-29BCBD4B804B}" presName="thickLine" presStyleLbl="alignNode1" presStyleIdx="1" presStyleCnt="5"/>
      <dgm:spPr/>
    </dgm:pt>
    <dgm:pt modelId="{DD318938-B2CB-4F98-9CAD-37F1A6EA6816}" type="pres">
      <dgm:prSet presAssocID="{439DE638-2B6A-4AD5-87DC-29BCBD4B804B}" presName="horz1" presStyleCnt="0"/>
      <dgm:spPr/>
    </dgm:pt>
    <dgm:pt modelId="{A0409895-B875-4137-A5F9-44F9E9DEEB5A}" type="pres">
      <dgm:prSet presAssocID="{439DE638-2B6A-4AD5-87DC-29BCBD4B804B}" presName="tx1" presStyleLbl="revTx" presStyleIdx="1" presStyleCnt="5"/>
      <dgm:spPr/>
    </dgm:pt>
    <dgm:pt modelId="{02199725-7845-4F42-B728-30A0492B9694}" type="pres">
      <dgm:prSet presAssocID="{439DE638-2B6A-4AD5-87DC-29BCBD4B804B}" presName="vert1" presStyleCnt="0"/>
      <dgm:spPr/>
    </dgm:pt>
    <dgm:pt modelId="{9A581E03-9AAB-473D-A7BA-5392112B289F}" type="pres">
      <dgm:prSet presAssocID="{6F86AC5A-DFF4-4C5D-85CB-DDC91F1A7957}" presName="thickLine" presStyleLbl="alignNode1" presStyleIdx="2" presStyleCnt="5"/>
      <dgm:spPr/>
    </dgm:pt>
    <dgm:pt modelId="{DD5613D4-FC95-44B5-A240-A05A57AC2071}" type="pres">
      <dgm:prSet presAssocID="{6F86AC5A-DFF4-4C5D-85CB-DDC91F1A7957}" presName="horz1" presStyleCnt="0"/>
      <dgm:spPr/>
    </dgm:pt>
    <dgm:pt modelId="{A082B4F4-1E7B-4335-A020-00D4C2F0AF4B}" type="pres">
      <dgm:prSet presAssocID="{6F86AC5A-DFF4-4C5D-85CB-DDC91F1A7957}" presName="tx1" presStyleLbl="revTx" presStyleIdx="2" presStyleCnt="5"/>
      <dgm:spPr/>
    </dgm:pt>
    <dgm:pt modelId="{9AD5A2D9-78A1-488C-8752-208B848CCBFE}" type="pres">
      <dgm:prSet presAssocID="{6F86AC5A-DFF4-4C5D-85CB-DDC91F1A7957}" presName="vert1" presStyleCnt="0"/>
      <dgm:spPr/>
    </dgm:pt>
    <dgm:pt modelId="{EBD4F380-B285-436A-839B-A6414CFB7F85}" type="pres">
      <dgm:prSet presAssocID="{CC4B6537-3B54-41A8-9EC3-725EA0188284}" presName="thickLine" presStyleLbl="alignNode1" presStyleIdx="3" presStyleCnt="5"/>
      <dgm:spPr/>
    </dgm:pt>
    <dgm:pt modelId="{C3F2D4F1-FE14-44D7-AFA2-F85B54A62000}" type="pres">
      <dgm:prSet presAssocID="{CC4B6537-3B54-41A8-9EC3-725EA0188284}" presName="horz1" presStyleCnt="0"/>
      <dgm:spPr/>
    </dgm:pt>
    <dgm:pt modelId="{5D623D33-A90A-42C1-9D89-061E3B330226}" type="pres">
      <dgm:prSet presAssocID="{CC4B6537-3B54-41A8-9EC3-725EA0188284}" presName="tx1" presStyleLbl="revTx" presStyleIdx="3" presStyleCnt="5"/>
      <dgm:spPr/>
    </dgm:pt>
    <dgm:pt modelId="{7EDF04B1-72F9-4F8D-977A-1311406AC938}" type="pres">
      <dgm:prSet presAssocID="{CC4B6537-3B54-41A8-9EC3-725EA0188284}" presName="vert1" presStyleCnt="0"/>
      <dgm:spPr/>
    </dgm:pt>
    <dgm:pt modelId="{19D1A6E8-9E4C-4555-92C5-C77FCEABD20F}" type="pres">
      <dgm:prSet presAssocID="{2FC61108-746E-4468-B204-2863CB1A8A47}" presName="thickLine" presStyleLbl="alignNode1" presStyleIdx="4" presStyleCnt="5"/>
      <dgm:spPr/>
    </dgm:pt>
    <dgm:pt modelId="{0871F1A2-49A9-4618-A1C5-072FD1378473}" type="pres">
      <dgm:prSet presAssocID="{2FC61108-746E-4468-B204-2863CB1A8A47}" presName="horz1" presStyleCnt="0"/>
      <dgm:spPr/>
    </dgm:pt>
    <dgm:pt modelId="{E8D7094C-AE82-47F3-AD84-BE12619CA23C}" type="pres">
      <dgm:prSet presAssocID="{2FC61108-746E-4468-B204-2863CB1A8A47}" presName="tx1" presStyleLbl="revTx" presStyleIdx="4" presStyleCnt="5"/>
      <dgm:spPr/>
    </dgm:pt>
    <dgm:pt modelId="{64DA65B3-0F3C-4749-B421-6DE4C6AAFD44}" type="pres">
      <dgm:prSet presAssocID="{2FC61108-746E-4468-B204-2863CB1A8A47}" presName="vert1" presStyleCnt="0"/>
      <dgm:spPr/>
    </dgm:pt>
  </dgm:ptLst>
  <dgm:cxnLst>
    <dgm:cxn modelId="{864B2406-ADB4-4D2F-8F46-28347FCBCF00}" srcId="{3A8F1666-6DB3-4797-88D8-0F7348FE861A}" destId="{6F86AC5A-DFF4-4C5D-85CB-DDC91F1A7957}" srcOrd="2" destOrd="0" parTransId="{315F033E-A48C-4B8F-A476-3770D948EDF8}" sibTransId="{9F31402B-1133-4B49-85FD-AD5D5A63F6B2}"/>
    <dgm:cxn modelId="{C5E95F38-9353-48EF-BB77-7FD5A45BA5AE}" type="presOf" srcId="{22A715A1-CB5E-4833-B1E5-90BB3E8944C2}" destId="{AA836AAE-8614-4476-9EDA-3BCF3778E66C}" srcOrd="0" destOrd="0" presId="urn:microsoft.com/office/officeart/2008/layout/LinedList"/>
    <dgm:cxn modelId="{883A2F5C-458D-4C44-98A0-83C098536607}" srcId="{3A8F1666-6DB3-4797-88D8-0F7348FE861A}" destId="{2FC61108-746E-4468-B204-2863CB1A8A47}" srcOrd="4" destOrd="0" parTransId="{2CE0DCD9-DC3D-4125-B558-8ED002768E4A}" sibTransId="{D00DDA77-C93B-4BEB-97F4-5CD7BBF78792}"/>
    <dgm:cxn modelId="{81362B5D-114E-416B-AEA3-A85FA1DE1687}" srcId="{3A8F1666-6DB3-4797-88D8-0F7348FE861A}" destId="{22A715A1-CB5E-4833-B1E5-90BB3E8944C2}" srcOrd="0" destOrd="0" parTransId="{6860E7E7-6779-43EC-B72F-2E4CAF91842D}" sibTransId="{8FF46118-9F53-4540-BE4B-E72D2B57D302}"/>
    <dgm:cxn modelId="{2843FF61-3138-4B02-8F8D-58F297739397}" type="presOf" srcId="{6F86AC5A-DFF4-4C5D-85CB-DDC91F1A7957}" destId="{A082B4F4-1E7B-4335-A020-00D4C2F0AF4B}" srcOrd="0" destOrd="0" presId="urn:microsoft.com/office/officeart/2008/layout/LinedList"/>
    <dgm:cxn modelId="{AF984B7A-6698-4343-B32C-47E8C808434F}" srcId="{3A8F1666-6DB3-4797-88D8-0F7348FE861A}" destId="{CC4B6537-3B54-41A8-9EC3-725EA0188284}" srcOrd="3" destOrd="0" parTransId="{0E7A9ED5-1756-4DD2-A4D7-8326F7D0BBEE}" sibTransId="{B9F4A47C-3DBA-4246-BAEA-DAB5F36ED618}"/>
    <dgm:cxn modelId="{5DCB477F-C4FD-4114-BE66-64B831062384}" type="presOf" srcId="{2FC61108-746E-4468-B204-2863CB1A8A47}" destId="{E8D7094C-AE82-47F3-AD84-BE12619CA23C}" srcOrd="0" destOrd="0" presId="urn:microsoft.com/office/officeart/2008/layout/LinedList"/>
    <dgm:cxn modelId="{42FB82C3-BA70-4AF6-8A88-B6D244C1628B}" srcId="{3A8F1666-6DB3-4797-88D8-0F7348FE861A}" destId="{439DE638-2B6A-4AD5-87DC-29BCBD4B804B}" srcOrd="1" destOrd="0" parTransId="{C99E663F-A892-4955-A9B6-820808ADA2AF}" sibTransId="{55567015-BE9B-4F67-B787-5D39F59C27E0}"/>
    <dgm:cxn modelId="{285E19C6-DBF5-47CD-8F8A-1D383ECE9732}" type="presOf" srcId="{3A8F1666-6DB3-4797-88D8-0F7348FE861A}" destId="{3C9817F8-3CCE-4683-88C9-8160E6DFEB9E}" srcOrd="0" destOrd="0" presId="urn:microsoft.com/office/officeart/2008/layout/LinedList"/>
    <dgm:cxn modelId="{6B98F5CA-E410-460F-B2B6-88593C58F6E5}" type="presOf" srcId="{439DE638-2B6A-4AD5-87DC-29BCBD4B804B}" destId="{A0409895-B875-4137-A5F9-44F9E9DEEB5A}" srcOrd="0" destOrd="0" presId="urn:microsoft.com/office/officeart/2008/layout/LinedList"/>
    <dgm:cxn modelId="{1A533EF2-7986-4965-B276-25E09428A7AF}" type="presOf" srcId="{CC4B6537-3B54-41A8-9EC3-725EA0188284}" destId="{5D623D33-A90A-42C1-9D89-061E3B330226}" srcOrd="0" destOrd="0" presId="urn:microsoft.com/office/officeart/2008/layout/LinedList"/>
    <dgm:cxn modelId="{B2FCF719-4308-42C7-B426-4387F2455894}" type="presParOf" srcId="{3C9817F8-3CCE-4683-88C9-8160E6DFEB9E}" destId="{C7D49391-8B8C-4E4F-B029-4832B36AB9D7}" srcOrd="0" destOrd="0" presId="urn:microsoft.com/office/officeart/2008/layout/LinedList"/>
    <dgm:cxn modelId="{83195E2E-A51A-4B75-8976-5A0B72B5D701}" type="presParOf" srcId="{3C9817F8-3CCE-4683-88C9-8160E6DFEB9E}" destId="{966D7020-5842-4524-9B4D-984F98F3BCD1}" srcOrd="1" destOrd="0" presId="urn:microsoft.com/office/officeart/2008/layout/LinedList"/>
    <dgm:cxn modelId="{0304F422-F18B-41CD-875A-A26F1468F14D}" type="presParOf" srcId="{966D7020-5842-4524-9B4D-984F98F3BCD1}" destId="{AA836AAE-8614-4476-9EDA-3BCF3778E66C}" srcOrd="0" destOrd="0" presId="urn:microsoft.com/office/officeart/2008/layout/LinedList"/>
    <dgm:cxn modelId="{6A1A3EED-89D5-4878-9D58-9ED8DD944F05}" type="presParOf" srcId="{966D7020-5842-4524-9B4D-984F98F3BCD1}" destId="{05EDA727-181A-42CA-8056-FD7250773F5B}" srcOrd="1" destOrd="0" presId="urn:microsoft.com/office/officeart/2008/layout/LinedList"/>
    <dgm:cxn modelId="{C52D20FD-3819-43CE-B635-526FCF22F95B}" type="presParOf" srcId="{3C9817F8-3CCE-4683-88C9-8160E6DFEB9E}" destId="{6E572533-4D21-4CBA-B332-A673D6A79AAF}" srcOrd="2" destOrd="0" presId="urn:microsoft.com/office/officeart/2008/layout/LinedList"/>
    <dgm:cxn modelId="{F2B1CF99-5E3A-4952-95E8-C312971166C3}" type="presParOf" srcId="{3C9817F8-3CCE-4683-88C9-8160E6DFEB9E}" destId="{DD318938-B2CB-4F98-9CAD-37F1A6EA6816}" srcOrd="3" destOrd="0" presId="urn:microsoft.com/office/officeart/2008/layout/LinedList"/>
    <dgm:cxn modelId="{600481AA-FC24-4F29-A595-80119D310119}" type="presParOf" srcId="{DD318938-B2CB-4F98-9CAD-37F1A6EA6816}" destId="{A0409895-B875-4137-A5F9-44F9E9DEEB5A}" srcOrd="0" destOrd="0" presId="urn:microsoft.com/office/officeart/2008/layout/LinedList"/>
    <dgm:cxn modelId="{8B3FE226-BCB6-4CA1-A83D-FE8EF0D92616}" type="presParOf" srcId="{DD318938-B2CB-4F98-9CAD-37F1A6EA6816}" destId="{02199725-7845-4F42-B728-30A0492B9694}" srcOrd="1" destOrd="0" presId="urn:microsoft.com/office/officeart/2008/layout/LinedList"/>
    <dgm:cxn modelId="{616329F9-8293-4EED-BFD9-DD7E8194B5C2}" type="presParOf" srcId="{3C9817F8-3CCE-4683-88C9-8160E6DFEB9E}" destId="{9A581E03-9AAB-473D-A7BA-5392112B289F}" srcOrd="4" destOrd="0" presId="urn:microsoft.com/office/officeart/2008/layout/LinedList"/>
    <dgm:cxn modelId="{D20E0BC1-C5A1-43A0-B0B8-A2A1984618DB}" type="presParOf" srcId="{3C9817F8-3CCE-4683-88C9-8160E6DFEB9E}" destId="{DD5613D4-FC95-44B5-A240-A05A57AC2071}" srcOrd="5" destOrd="0" presId="urn:microsoft.com/office/officeart/2008/layout/LinedList"/>
    <dgm:cxn modelId="{1CB9C89B-A05A-4FEA-A4AD-DF53B4BA74A9}" type="presParOf" srcId="{DD5613D4-FC95-44B5-A240-A05A57AC2071}" destId="{A082B4F4-1E7B-4335-A020-00D4C2F0AF4B}" srcOrd="0" destOrd="0" presId="urn:microsoft.com/office/officeart/2008/layout/LinedList"/>
    <dgm:cxn modelId="{C6EC9D26-D0A9-4245-A38E-E3AC27D41D67}" type="presParOf" srcId="{DD5613D4-FC95-44B5-A240-A05A57AC2071}" destId="{9AD5A2D9-78A1-488C-8752-208B848CCBFE}" srcOrd="1" destOrd="0" presId="urn:microsoft.com/office/officeart/2008/layout/LinedList"/>
    <dgm:cxn modelId="{4995E64D-1FE8-4CD2-9986-76F1F31A1BB5}" type="presParOf" srcId="{3C9817F8-3CCE-4683-88C9-8160E6DFEB9E}" destId="{EBD4F380-B285-436A-839B-A6414CFB7F85}" srcOrd="6" destOrd="0" presId="urn:microsoft.com/office/officeart/2008/layout/LinedList"/>
    <dgm:cxn modelId="{1A8339FE-DCC2-4726-9609-20B559F1081E}" type="presParOf" srcId="{3C9817F8-3CCE-4683-88C9-8160E6DFEB9E}" destId="{C3F2D4F1-FE14-44D7-AFA2-F85B54A62000}" srcOrd="7" destOrd="0" presId="urn:microsoft.com/office/officeart/2008/layout/LinedList"/>
    <dgm:cxn modelId="{91C5129E-4C5E-4756-982E-3A16682D4408}" type="presParOf" srcId="{C3F2D4F1-FE14-44D7-AFA2-F85B54A62000}" destId="{5D623D33-A90A-42C1-9D89-061E3B330226}" srcOrd="0" destOrd="0" presId="urn:microsoft.com/office/officeart/2008/layout/LinedList"/>
    <dgm:cxn modelId="{5724797A-C941-4DE0-BD10-4CE341874135}" type="presParOf" srcId="{C3F2D4F1-FE14-44D7-AFA2-F85B54A62000}" destId="{7EDF04B1-72F9-4F8D-977A-1311406AC938}" srcOrd="1" destOrd="0" presId="urn:microsoft.com/office/officeart/2008/layout/LinedList"/>
    <dgm:cxn modelId="{56A24306-E0E5-4A3A-BBA2-8365691320F3}" type="presParOf" srcId="{3C9817F8-3CCE-4683-88C9-8160E6DFEB9E}" destId="{19D1A6E8-9E4C-4555-92C5-C77FCEABD20F}" srcOrd="8" destOrd="0" presId="urn:microsoft.com/office/officeart/2008/layout/LinedList"/>
    <dgm:cxn modelId="{CE802356-DCA8-4A3F-B83B-419E191E95C8}" type="presParOf" srcId="{3C9817F8-3CCE-4683-88C9-8160E6DFEB9E}" destId="{0871F1A2-49A9-4618-A1C5-072FD1378473}" srcOrd="9" destOrd="0" presId="urn:microsoft.com/office/officeart/2008/layout/LinedList"/>
    <dgm:cxn modelId="{379631D5-E4B3-4113-A351-2C42C3675A64}" type="presParOf" srcId="{0871F1A2-49A9-4618-A1C5-072FD1378473}" destId="{E8D7094C-AE82-47F3-AD84-BE12619CA23C}" srcOrd="0" destOrd="0" presId="urn:microsoft.com/office/officeart/2008/layout/LinedList"/>
    <dgm:cxn modelId="{603C2499-B537-478B-BD7B-0F025773E0B6}" type="presParOf" srcId="{0871F1A2-49A9-4618-A1C5-072FD1378473}" destId="{64DA65B3-0F3C-4749-B421-6DE4C6AAFD4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5764B-93F0-4FAC-823F-10BE4C2A60BF}" type="doc">
      <dgm:prSet loTypeId="urn:microsoft.com/office/officeart/2005/8/layout/arrow1" loCatId="relationship" qsTypeId="urn:microsoft.com/office/officeart/2005/8/quickstyle/simple5" qsCatId="simple" csTypeId="urn:microsoft.com/office/officeart/2005/8/colors/colorful2" csCatId="colorful" phldr="1"/>
      <dgm:spPr/>
      <dgm:t>
        <a:bodyPr/>
        <a:lstStyle/>
        <a:p>
          <a:endParaRPr lang="en-IN"/>
        </a:p>
      </dgm:t>
    </dgm:pt>
    <dgm:pt modelId="{373300B3-4405-43C6-81CB-9E8C1EB0F768}">
      <dgm:prSet phldrT="[Text]"/>
      <dgm:spPr/>
      <dgm:t>
        <a:bodyPr/>
        <a:lstStyle/>
        <a:p>
          <a:r>
            <a:rPr lang="en-IN" b="1" dirty="0">
              <a:solidFill>
                <a:schemeClr val="tx1"/>
              </a:solidFill>
            </a:rPr>
            <a:t>Restaurants Inspection </a:t>
          </a:r>
        </a:p>
      </dgm:t>
    </dgm:pt>
    <dgm:pt modelId="{4DD1A271-DFD5-4B0E-8A7E-8EF95CA9BA70}" type="parTrans" cxnId="{F917B4FD-15BE-4F62-923C-13C2A890D9EB}">
      <dgm:prSet/>
      <dgm:spPr/>
      <dgm:t>
        <a:bodyPr/>
        <a:lstStyle/>
        <a:p>
          <a:endParaRPr lang="en-IN"/>
        </a:p>
      </dgm:t>
    </dgm:pt>
    <dgm:pt modelId="{278018E5-3B66-4447-81CE-D2AABC87A9B3}" type="sibTrans" cxnId="{F917B4FD-15BE-4F62-923C-13C2A890D9EB}">
      <dgm:prSet/>
      <dgm:spPr/>
      <dgm:t>
        <a:bodyPr/>
        <a:lstStyle/>
        <a:p>
          <a:endParaRPr lang="en-IN"/>
        </a:p>
      </dgm:t>
    </dgm:pt>
    <dgm:pt modelId="{587EA54A-5944-4264-8960-3FB252D5F082}">
      <dgm:prSet phldrT="[Text]"/>
      <dgm:spPr/>
      <dgm:t>
        <a:bodyPr/>
        <a:lstStyle/>
        <a:p>
          <a:r>
            <a:rPr lang="en-IN" b="1" i="0" u="none" dirty="0">
              <a:solidFill>
                <a:schemeClr val="tx1"/>
              </a:solidFill>
            </a:rPr>
            <a:t>Anchorage, </a:t>
          </a:r>
          <a:r>
            <a:rPr lang="en-IN" b="1" dirty="0">
              <a:solidFill>
                <a:schemeClr val="tx1"/>
              </a:solidFill>
            </a:rPr>
            <a:t>Alaska </a:t>
          </a:r>
        </a:p>
      </dgm:t>
    </dgm:pt>
    <dgm:pt modelId="{25F1A32B-D4DB-4D17-89AB-2DF71A2A433C}" type="parTrans" cxnId="{40A50B9E-95C3-4F43-B8AC-56C019CD59B1}">
      <dgm:prSet/>
      <dgm:spPr/>
      <dgm:t>
        <a:bodyPr/>
        <a:lstStyle/>
        <a:p>
          <a:endParaRPr lang="en-IN"/>
        </a:p>
      </dgm:t>
    </dgm:pt>
    <dgm:pt modelId="{AD5FF29C-C3F5-4269-8CC6-994C61EAEF39}" type="sibTrans" cxnId="{40A50B9E-95C3-4F43-B8AC-56C019CD59B1}">
      <dgm:prSet/>
      <dgm:spPr/>
      <dgm:t>
        <a:bodyPr/>
        <a:lstStyle/>
        <a:p>
          <a:endParaRPr lang="en-IN"/>
        </a:p>
      </dgm:t>
    </dgm:pt>
    <dgm:pt modelId="{1D13DE9E-01CB-4DC2-8EF3-BF16028FB795}">
      <dgm:prSet phldrT="[Text]"/>
      <dgm:spPr/>
      <dgm:t>
        <a:bodyPr/>
        <a:lstStyle/>
        <a:p>
          <a:r>
            <a:rPr lang="en-IN" b="1" dirty="0">
              <a:solidFill>
                <a:schemeClr val="tx1"/>
              </a:solidFill>
            </a:rPr>
            <a:t>Data shape </a:t>
          </a:r>
          <a:r>
            <a:rPr lang="en-IN" b="1" i="0" dirty="0">
              <a:solidFill>
                <a:schemeClr val="tx1"/>
              </a:solidFill>
            </a:rPr>
            <a:t>27178 X 6</a:t>
          </a:r>
          <a:endParaRPr lang="en-IN" b="1" dirty="0">
            <a:solidFill>
              <a:schemeClr val="tx1"/>
            </a:solidFill>
          </a:endParaRPr>
        </a:p>
      </dgm:t>
    </dgm:pt>
    <dgm:pt modelId="{4BB3F16C-A39F-41CF-8B25-C7B993CDB587}" type="parTrans" cxnId="{3EF3471B-8C0C-4CF3-8F76-5C36D673C8B8}">
      <dgm:prSet/>
      <dgm:spPr/>
      <dgm:t>
        <a:bodyPr/>
        <a:lstStyle/>
        <a:p>
          <a:endParaRPr lang="en-IN"/>
        </a:p>
      </dgm:t>
    </dgm:pt>
    <dgm:pt modelId="{71D8473E-F5B5-45C8-B8AC-6492F6A4F18F}" type="sibTrans" cxnId="{3EF3471B-8C0C-4CF3-8F76-5C36D673C8B8}">
      <dgm:prSet/>
      <dgm:spPr/>
      <dgm:t>
        <a:bodyPr/>
        <a:lstStyle/>
        <a:p>
          <a:endParaRPr lang="en-IN"/>
        </a:p>
      </dgm:t>
    </dgm:pt>
    <dgm:pt modelId="{BACF633E-569D-44A0-BAD7-A4A6E5FC4E14}">
      <dgm:prSet/>
      <dgm:spPr/>
      <dgm:t>
        <a:bodyPr/>
        <a:lstStyle/>
        <a:p>
          <a:pPr>
            <a:buFont typeface="+mj-lt"/>
            <a:buAutoNum type="arabicPeriod"/>
          </a:pPr>
          <a:r>
            <a:rPr lang="en-IN" b="1" i="0" dirty="0">
              <a:solidFill>
                <a:schemeClr val="tx1"/>
              </a:solidFill>
            </a:rPr>
            <a:t>Main columns Business name, inspection score , year, locations </a:t>
          </a:r>
        </a:p>
      </dgm:t>
    </dgm:pt>
    <dgm:pt modelId="{EF4FDB4B-40A2-4AD7-A4D1-F68F851DDDB3}" type="parTrans" cxnId="{9DA9B93F-8831-49D4-AEBA-480E8D2713D2}">
      <dgm:prSet/>
      <dgm:spPr/>
      <dgm:t>
        <a:bodyPr/>
        <a:lstStyle/>
        <a:p>
          <a:endParaRPr lang="en-IN"/>
        </a:p>
      </dgm:t>
    </dgm:pt>
    <dgm:pt modelId="{BCEF2B6D-F79A-482E-9D66-945F3F58F52B}" type="sibTrans" cxnId="{9DA9B93F-8831-49D4-AEBA-480E8D2713D2}">
      <dgm:prSet/>
      <dgm:spPr/>
      <dgm:t>
        <a:bodyPr/>
        <a:lstStyle/>
        <a:p>
          <a:endParaRPr lang="en-IN"/>
        </a:p>
      </dgm:t>
    </dgm:pt>
    <dgm:pt modelId="{28D4C5D5-DCB0-43AA-941B-C43322A08F9F}" type="pres">
      <dgm:prSet presAssocID="{7A15764B-93F0-4FAC-823F-10BE4C2A60BF}" presName="cycle" presStyleCnt="0">
        <dgm:presLayoutVars>
          <dgm:dir/>
          <dgm:resizeHandles val="exact"/>
        </dgm:presLayoutVars>
      </dgm:prSet>
      <dgm:spPr/>
    </dgm:pt>
    <dgm:pt modelId="{E045111F-05B2-4B38-95DE-FA611481E1C8}" type="pres">
      <dgm:prSet presAssocID="{373300B3-4405-43C6-81CB-9E8C1EB0F768}" presName="arrow" presStyleLbl="node1" presStyleIdx="0" presStyleCnt="4" custScaleX="126189">
        <dgm:presLayoutVars>
          <dgm:bulletEnabled val="1"/>
        </dgm:presLayoutVars>
      </dgm:prSet>
      <dgm:spPr/>
    </dgm:pt>
    <dgm:pt modelId="{978B2FAE-A260-417C-9C5E-52F4B7606ED6}" type="pres">
      <dgm:prSet presAssocID="{587EA54A-5944-4264-8960-3FB252D5F082}" presName="arrow" presStyleLbl="node1" presStyleIdx="1" presStyleCnt="4" custScaleX="110837">
        <dgm:presLayoutVars>
          <dgm:bulletEnabled val="1"/>
        </dgm:presLayoutVars>
      </dgm:prSet>
      <dgm:spPr/>
    </dgm:pt>
    <dgm:pt modelId="{523A9593-34B3-48B6-81D2-343351374281}" type="pres">
      <dgm:prSet presAssocID="{1D13DE9E-01CB-4DC2-8EF3-BF16028FB795}" presName="arrow" presStyleLbl="node1" presStyleIdx="2" presStyleCnt="4" custScaleX="123049">
        <dgm:presLayoutVars>
          <dgm:bulletEnabled val="1"/>
        </dgm:presLayoutVars>
      </dgm:prSet>
      <dgm:spPr/>
    </dgm:pt>
    <dgm:pt modelId="{107BDB78-4F7F-4C1B-92F6-2294E17E016B}" type="pres">
      <dgm:prSet presAssocID="{BACF633E-569D-44A0-BAD7-A4A6E5FC4E14}" presName="arrow" presStyleLbl="node1" presStyleIdx="3" presStyleCnt="4" custScaleX="119748" custScaleY="125684">
        <dgm:presLayoutVars>
          <dgm:bulletEnabled val="1"/>
        </dgm:presLayoutVars>
      </dgm:prSet>
      <dgm:spPr/>
    </dgm:pt>
  </dgm:ptLst>
  <dgm:cxnLst>
    <dgm:cxn modelId="{3D7C040D-0D0B-4D48-9F19-0B768D29D33A}" type="presOf" srcId="{587EA54A-5944-4264-8960-3FB252D5F082}" destId="{978B2FAE-A260-417C-9C5E-52F4B7606ED6}" srcOrd="0" destOrd="0" presId="urn:microsoft.com/office/officeart/2005/8/layout/arrow1"/>
    <dgm:cxn modelId="{3EF3471B-8C0C-4CF3-8F76-5C36D673C8B8}" srcId="{7A15764B-93F0-4FAC-823F-10BE4C2A60BF}" destId="{1D13DE9E-01CB-4DC2-8EF3-BF16028FB795}" srcOrd="2" destOrd="0" parTransId="{4BB3F16C-A39F-41CF-8B25-C7B993CDB587}" sibTransId="{71D8473E-F5B5-45C8-B8AC-6492F6A4F18F}"/>
    <dgm:cxn modelId="{9DA9B93F-8831-49D4-AEBA-480E8D2713D2}" srcId="{7A15764B-93F0-4FAC-823F-10BE4C2A60BF}" destId="{BACF633E-569D-44A0-BAD7-A4A6E5FC4E14}" srcOrd="3" destOrd="0" parTransId="{EF4FDB4B-40A2-4AD7-A4D1-F68F851DDDB3}" sibTransId="{BCEF2B6D-F79A-482E-9D66-945F3F58F52B}"/>
    <dgm:cxn modelId="{B8215E6F-EF98-433A-9A17-1C2DAB2D79AD}" type="presOf" srcId="{7A15764B-93F0-4FAC-823F-10BE4C2A60BF}" destId="{28D4C5D5-DCB0-43AA-941B-C43322A08F9F}" srcOrd="0" destOrd="0" presId="urn:microsoft.com/office/officeart/2005/8/layout/arrow1"/>
    <dgm:cxn modelId="{7B27A675-BC3A-4619-80C6-A30BFAC849C1}" type="presOf" srcId="{1D13DE9E-01CB-4DC2-8EF3-BF16028FB795}" destId="{523A9593-34B3-48B6-81D2-343351374281}" srcOrd="0" destOrd="0" presId="urn:microsoft.com/office/officeart/2005/8/layout/arrow1"/>
    <dgm:cxn modelId="{40A50B9E-95C3-4F43-B8AC-56C019CD59B1}" srcId="{7A15764B-93F0-4FAC-823F-10BE4C2A60BF}" destId="{587EA54A-5944-4264-8960-3FB252D5F082}" srcOrd="1" destOrd="0" parTransId="{25F1A32B-D4DB-4D17-89AB-2DF71A2A433C}" sibTransId="{AD5FF29C-C3F5-4269-8CC6-994C61EAEF39}"/>
    <dgm:cxn modelId="{DEFF32B1-C2B5-4E48-8A97-CE7D3DD3259F}" type="presOf" srcId="{373300B3-4405-43C6-81CB-9E8C1EB0F768}" destId="{E045111F-05B2-4B38-95DE-FA611481E1C8}" srcOrd="0" destOrd="0" presId="urn:microsoft.com/office/officeart/2005/8/layout/arrow1"/>
    <dgm:cxn modelId="{8C924FC7-37E4-4CBB-B8ED-59BA3F5128FB}" type="presOf" srcId="{BACF633E-569D-44A0-BAD7-A4A6E5FC4E14}" destId="{107BDB78-4F7F-4C1B-92F6-2294E17E016B}" srcOrd="0" destOrd="0" presId="urn:microsoft.com/office/officeart/2005/8/layout/arrow1"/>
    <dgm:cxn modelId="{F917B4FD-15BE-4F62-923C-13C2A890D9EB}" srcId="{7A15764B-93F0-4FAC-823F-10BE4C2A60BF}" destId="{373300B3-4405-43C6-81CB-9E8C1EB0F768}" srcOrd="0" destOrd="0" parTransId="{4DD1A271-DFD5-4B0E-8A7E-8EF95CA9BA70}" sibTransId="{278018E5-3B66-4447-81CE-D2AABC87A9B3}"/>
    <dgm:cxn modelId="{23507DD9-4475-4CFF-8B66-9F057FCDB314}" type="presParOf" srcId="{28D4C5D5-DCB0-43AA-941B-C43322A08F9F}" destId="{E045111F-05B2-4B38-95DE-FA611481E1C8}" srcOrd="0" destOrd="0" presId="urn:microsoft.com/office/officeart/2005/8/layout/arrow1"/>
    <dgm:cxn modelId="{01C2DB3E-0CA5-4AF8-A9FE-B9771EFC671A}" type="presParOf" srcId="{28D4C5D5-DCB0-43AA-941B-C43322A08F9F}" destId="{978B2FAE-A260-417C-9C5E-52F4B7606ED6}" srcOrd="1" destOrd="0" presId="urn:microsoft.com/office/officeart/2005/8/layout/arrow1"/>
    <dgm:cxn modelId="{019D9E85-357D-40B8-8D6A-2B0DD05116C4}" type="presParOf" srcId="{28D4C5D5-DCB0-43AA-941B-C43322A08F9F}" destId="{523A9593-34B3-48B6-81D2-343351374281}" srcOrd="2" destOrd="0" presId="urn:microsoft.com/office/officeart/2005/8/layout/arrow1"/>
    <dgm:cxn modelId="{96BAA08E-3686-4B57-A20C-C2A3BF553A58}" type="presParOf" srcId="{28D4C5D5-DCB0-43AA-941B-C43322A08F9F}" destId="{107BDB78-4F7F-4C1B-92F6-2294E17E016B}" srcOrd="3"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315DDD-8220-4D2A-880B-7AB7145B4361}"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IN"/>
        </a:p>
      </dgm:t>
    </dgm:pt>
    <dgm:pt modelId="{DD9FC261-778A-4BA5-B95B-1CB4D63157B5}">
      <dgm:prSet phldrT="[Text]"/>
      <dgm:spPr/>
      <dgm:t>
        <a:bodyPr/>
        <a:lstStyle/>
        <a:p>
          <a:r>
            <a:rPr lang="en-IN" dirty="0"/>
            <a:t>No New Location</a:t>
          </a:r>
        </a:p>
      </dgm:t>
    </dgm:pt>
    <dgm:pt modelId="{F987D834-259E-498E-8053-9A60343743F0}" type="parTrans" cxnId="{47B6435B-9C19-450E-8917-366AB150793E}">
      <dgm:prSet/>
      <dgm:spPr/>
      <dgm:t>
        <a:bodyPr/>
        <a:lstStyle/>
        <a:p>
          <a:endParaRPr lang="en-IN"/>
        </a:p>
      </dgm:t>
    </dgm:pt>
    <dgm:pt modelId="{FE148F19-C301-4E27-8F51-03A5DC3273EC}" type="sibTrans" cxnId="{47B6435B-9C19-450E-8917-366AB150793E}">
      <dgm:prSet/>
      <dgm:spPr/>
      <dgm:t>
        <a:bodyPr/>
        <a:lstStyle/>
        <a:p>
          <a:endParaRPr lang="en-IN"/>
        </a:p>
      </dgm:t>
    </dgm:pt>
    <dgm:pt modelId="{B768CE5E-2DA2-4317-A207-E9409DD368D0}">
      <dgm:prSet phldrT="[Text]"/>
      <dgm:spPr/>
      <dgm:t>
        <a:bodyPr/>
        <a:lstStyle/>
        <a:p>
          <a:r>
            <a:rPr lang="en-IN" dirty="0"/>
            <a:t>Inspection score max difference is 23 </a:t>
          </a:r>
        </a:p>
      </dgm:t>
    </dgm:pt>
    <dgm:pt modelId="{084E5BEB-E358-4E9B-92FC-988BE6A4B801}" type="parTrans" cxnId="{939F1DFC-F619-4DB2-9AFD-E051CD428DB0}">
      <dgm:prSet/>
      <dgm:spPr/>
      <dgm:t>
        <a:bodyPr/>
        <a:lstStyle/>
        <a:p>
          <a:endParaRPr lang="en-IN"/>
        </a:p>
      </dgm:t>
    </dgm:pt>
    <dgm:pt modelId="{141DFCF9-76FE-40FE-869A-EEA01EAEBC6A}" type="sibTrans" cxnId="{939F1DFC-F619-4DB2-9AFD-E051CD428DB0}">
      <dgm:prSet/>
      <dgm:spPr/>
      <dgm:t>
        <a:bodyPr/>
        <a:lstStyle/>
        <a:p>
          <a:endParaRPr lang="en-IN"/>
        </a:p>
      </dgm:t>
    </dgm:pt>
    <dgm:pt modelId="{D738348D-3BFA-484F-AA9C-0C06BC3FD38F}">
      <dgm:prSet phldrT="[Text]"/>
      <dgm:spPr/>
      <dgm:t>
        <a:bodyPr/>
        <a:lstStyle/>
        <a:p>
          <a:r>
            <a:rPr lang="en-IN" dirty="0"/>
            <a:t>Inspection score average is &lt; 1</a:t>
          </a:r>
        </a:p>
      </dgm:t>
    </dgm:pt>
    <dgm:pt modelId="{246FCD1E-3205-4485-84C0-3A07B8A5A4F5}" type="parTrans" cxnId="{60D797E0-4CB5-4804-8A1A-DDD7DFC7C0AE}">
      <dgm:prSet/>
      <dgm:spPr/>
      <dgm:t>
        <a:bodyPr/>
        <a:lstStyle/>
        <a:p>
          <a:endParaRPr lang="en-IN"/>
        </a:p>
      </dgm:t>
    </dgm:pt>
    <dgm:pt modelId="{6C82B92D-018D-4B2B-8C7D-EC6B7222C860}" type="sibTrans" cxnId="{60D797E0-4CB5-4804-8A1A-DDD7DFC7C0AE}">
      <dgm:prSet/>
      <dgm:spPr/>
      <dgm:t>
        <a:bodyPr/>
        <a:lstStyle/>
        <a:p>
          <a:endParaRPr lang="en-IN"/>
        </a:p>
      </dgm:t>
    </dgm:pt>
    <dgm:pt modelId="{688E5CC5-D5A3-4CF9-B9DF-411B65255DDF}">
      <dgm:prSet phldrT="[Text]"/>
      <dgm:spPr/>
      <dgm:t>
        <a:bodyPr/>
        <a:lstStyle/>
        <a:p>
          <a:r>
            <a:rPr lang="en-IN" dirty="0"/>
            <a:t>Inspection scores have been maintained</a:t>
          </a:r>
        </a:p>
      </dgm:t>
    </dgm:pt>
    <dgm:pt modelId="{2E46BADD-D64F-44AE-8B8E-EA48023F39B2}" type="parTrans" cxnId="{759AD15D-9AA7-469B-8DE2-B01D5709BEE6}">
      <dgm:prSet/>
      <dgm:spPr/>
      <dgm:t>
        <a:bodyPr/>
        <a:lstStyle/>
        <a:p>
          <a:endParaRPr lang="en-IN"/>
        </a:p>
      </dgm:t>
    </dgm:pt>
    <dgm:pt modelId="{487B4E41-C953-4C5E-8953-BDD468D28605}" type="sibTrans" cxnId="{759AD15D-9AA7-469B-8DE2-B01D5709BEE6}">
      <dgm:prSet/>
      <dgm:spPr/>
      <dgm:t>
        <a:bodyPr/>
        <a:lstStyle/>
        <a:p>
          <a:endParaRPr lang="en-IN"/>
        </a:p>
      </dgm:t>
    </dgm:pt>
    <dgm:pt modelId="{47F5D4EF-8760-45A0-AD39-A9355D08DF7C}">
      <dgm:prSet phldrT="[Text]"/>
      <dgm:spPr/>
      <dgm:t>
        <a:bodyPr/>
        <a:lstStyle/>
        <a:p>
          <a:r>
            <a:rPr lang="en-IN" dirty="0"/>
            <a:t>Age of restaurants. </a:t>
          </a:r>
        </a:p>
      </dgm:t>
    </dgm:pt>
    <dgm:pt modelId="{26A74EBC-C412-4848-B55B-3EC622C02330}" type="parTrans" cxnId="{1067F49E-0C94-4CAC-B630-EC284723E7F9}">
      <dgm:prSet/>
      <dgm:spPr/>
      <dgm:t>
        <a:bodyPr/>
        <a:lstStyle/>
        <a:p>
          <a:endParaRPr lang="en-IN"/>
        </a:p>
      </dgm:t>
    </dgm:pt>
    <dgm:pt modelId="{0831A987-404D-4667-8C1B-077D96A9EF64}" type="sibTrans" cxnId="{1067F49E-0C94-4CAC-B630-EC284723E7F9}">
      <dgm:prSet/>
      <dgm:spPr/>
      <dgm:t>
        <a:bodyPr/>
        <a:lstStyle/>
        <a:p>
          <a:endParaRPr lang="en-IN"/>
        </a:p>
      </dgm:t>
    </dgm:pt>
    <dgm:pt modelId="{2A713A13-72CA-417D-93EF-27E0CB3F010E}" type="pres">
      <dgm:prSet presAssocID="{11315DDD-8220-4D2A-880B-7AB7145B4361}" presName="linear" presStyleCnt="0">
        <dgm:presLayoutVars>
          <dgm:animLvl val="lvl"/>
          <dgm:resizeHandles val="exact"/>
        </dgm:presLayoutVars>
      </dgm:prSet>
      <dgm:spPr/>
    </dgm:pt>
    <dgm:pt modelId="{38DE8389-5BA9-44F4-8043-4333D527EB2A}" type="pres">
      <dgm:prSet presAssocID="{DD9FC261-778A-4BA5-B95B-1CB4D63157B5}" presName="parentText" presStyleLbl="node1" presStyleIdx="0" presStyleCnt="5">
        <dgm:presLayoutVars>
          <dgm:chMax val="0"/>
          <dgm:bulletEnabled val="1"/>
        </dgm:presLayoutVars>
      </dgm:prSet>
      <dgm:spPr/>
    </dgm:pt>
    <dgm:pt modelId="{361BB615-5BFA-4138-B21B-4731648E9A72}" type="pres">
      <dgm:prSet presAssocID="{FE148F19-C301-4E27-8F51-03A5DC3273EC}" presName="spacer" presStyleCnt="0"/>
      <dgm:spPr/>
    </dgm:pt>
    <dgm:pt modelId="{0642AB44-F7C3-4177-93C0-521AC973FEAE}" type="pres">
      <dgm:prSet presAssocID="{B768CE5E-2DA2-4317-A207-E9409DD368D0}" presName="parentText" presStyleLbl="node1" presStyleIdx="1" presStyleCnt="5">
        <dgm:presLayoutVars>
          <dgm:chMax val="0"/>
          <dgm:bulletEnabled val="1"/>
        </dgm:presLayoutVars>
      </dgm:prSet>
      <dgm:spPr/>
    </dgm:pt>
    <dgm:pt modelId="{11D8BB34-9235-43ED-9378-459DF66019DF}" type="pres">
      <dgm:prSet presAssocID="{141DFCF9-76FE-40FE-869A-EEA01EAEBC6A}" presName="spacer" presStyleCnt="0"/>
      <dgm:spPr/>
    </dgm:pt>
    <dgm:pt modelId="{B8DCBC62-958C-4C9C-B899-8DECC5D9ECC4}" type="pres">
      <dgm:prSet presAssocID="{D738348D-3BFA-484F-AA9C-0C06BC3FD38F}" presName="parentText" presStyleLbl="node1" presStyleIdx="2" presStyleCnt="5">
        <dgm:presLayoutVars>
          <dgm:chMax val="0"/>
          <dgm:bulletEnabled val="1"/>
        </dgm:presLayoutVars>
      </dgm:prSet>
      <dgm:spPr/>
    </dgm:pt>
    <dgm:pt modelId="{978FB351-BFA5-456B-B4F0-7CF844FB9DEA}" type="pres">
      <dgm:prSet presAssocID="{6C82B92D-018D-4B2B-8C7D-EC6B7222C860}" presName="spacer" presStyleCnt="0"/>
      <dgm:spPr/>
    </dgm:pt>
    <dgm:pt modelId="{38B1D66C-7713-430F-A333-F9D287DFABC6}" type="pres">
      <dgm:prSet presAssocID="{688E5CC5-D5A3-4CF9-B9DF-411B65255DDF}" presName="parentText" presStyleLbl="node1" presStyleIdx="3" presStyleCnt="5">
        <dgm:presLayoutVars>
          <dgm:chMax val="0"/>
          <dgm:bulletEnabled val="1"/>
        </dgm:presLayoutVars>
      </dgm:prSet>
      <dgm:spPr/>
    </dgm:pt>
    <dgm:pt modelId="{8B360B06-D9F0-447A-A317-5B26423926B8}" type="pres">
      <dgm:prSet presAssocID="{487B4E41-C953-4C5E-8953-BDD468D28605}" presName="spacer" presStyleCnt="0"/>
      <dgm:spPr/>
    </dgm:pt>
    <dgm:pt modelId="{1C18B163-BE51-4574-882E-3C740AC8AEBA}" type="pres">
      <dgm:prSet presAssocID="{47F5D4EF-8760-45A0-AD39-A9355D08DF7C}" presName="parentText" presStyleLbl="node1" presStyleIdx="4" presStyleCnt="5">
        <dgm:presLayoutVars>
          <dgm:chMax val="0"/>
          <dgm:bulletEnabled val="1"/>
        </dgm:presLayoutVars>
      </dgm:prSet>
      <dgm:spPr/>
    </dgm:pt>
  </dgm:ptLst>
  <dgm:cxnLst>
    <dgm:cxn modelId="{FD21941A-30B4-4403-A8B2-538297A6C6C2}" type="presOf" srcId="{D738348D-3BFA-484F-AA9C-0C06BC3FD38F}" destId="{B8DCBC62-958C-4C9C-B899-8DECC5D9ECC4}" srcOrd="0" destOrd="0" presId="urn:microsoft.com/office/officeart/2005/8/layout/vList2"/>
    <dgm:cxn modelId="{CA66021C-A37F-4ACC-9DF3-01E483EE1281}" type="presOf" srcId="{47F5D4EF-8760-45A0-AD39-A9355D08DF7C}" destId="{1C18B163-BE51-4574-882E-3C740AC8AEBA}" srcOrd="0" destOrd="0" presId="urn:microsoft.com/office/officeart/2005/8/layout/vList2"/>
    <dgm:cxn modelId="{DDCB7A2A-7633-4169-9A8C-4918F009304A}" type="presOf" srcId="{DD9FC261-778A-4BA5-B95B-1CB4D63157B5}" destId="{38DE8389-5BA9-44F4-8043-4333D527EB2A}" srcOrd="0" destOrd="0" presId="urn:microsoft.com/office/officeart/2005/8/layout/vList2"/>
    <dgm:cxn modelId="{47B6435B-9C19-450E-8917-366AB150793E}" srcId="{11315DDD-8220-4D2A-880B-7AB7145B4361}" destId="{DD9FC261-778A-4BA5-B95B-1CB4D63157B5}" srcOrd="0" destOrd="0" parTransId="{F987D834-259E-498E-8053-9A60343743F0}" sibTransId="{FE148F19-C301-4E27-8F51-03A5DC3273EC}"/>
    <dgm:cxn modelId="{101CB95C-E939-470D-90E4-37D7308ADFDF}" type="presOf" srcId="{11315DDD-8220-4D2A-880B-7AB7145B4361}" destId="{2A713A13-72CA-417D-93EF-27E0CB3F010E}" srcOrd="0" destOrd="0" presId="urn:microsoft.com/office/officeart/2005/8/layout/vList2"/>
    <dgm:cxn modelId="{759AD15D-9AA7-469B-8DE2-B01D5709BEE6}" srcId="{11315DDD-8220-4D2A-880B-7AB7145B4361}" destId="{688E5CC5-D5A3-4CF9-B9DF-411B65255DDF}" srcOrd="3" destOrd="0" parTransId="{2E46BADD-D64F-44AE-8B8E-EA48023F39B2}" sibTransId="{487B4E41-C953-4C5E-8953-BDD468D28605}"/>
    <dgm:cxn modelId="{9254BB47-C288-4166-A500-26BEFC808DD6}" type="presOf" srcId="{688E5CC5-D5A3-4CF9-B9DF-411B65255DDF}" destId="{38B1D66C-7713-430F-A333-F9D287DFABC6}" srcOrd="0" destOrd="0" presId="urn:microsoft.com/office/officeart/2005/8/layout/vList2"/>
    <dgm:cxn modelId="{1FC0EB85-23FF-41B8-9CE6-B67BA8015CB5}" type="presOf" srcId="{B768CE5E-2DA2-4317-A207-E9409DD368D0}" destId="{0642AB44-F7C3-4177-93C0-521AC973FEAE}" srcOrd="0" destOrd="0" presId="urn:microsoft.com/office/officeart/2005/8/layout/vList2"/>
    <dgm:cxn modelId="{1067F49E-0C94-4CAC-B630-EC284723E7F9}" srcId="{11315DDD-8220-4D2A-880B-7AB7145B4361}" destId="{47F5D4EF-8760-45A0-AD39-A9355D08DF7C}" srcOrd="4" destOrd="0" parTransId="{26A74EBC-C412-4848-B55B-3EC622C02330}" sibTransId="{0831A987-404D-4667-8C1B-077D96A9EF64}"/>
    <dgm:cxn modelId="{60D797E0-4CB5-4804-8A1A-DDD7DFC7C0AE}" srcId="{11315DDD-8220-4D2A-880B-7AB7145B4361}" destId="{D738348D-3BFA-484F-AA9C-0C06BC3FD38F}" srcOrd="2" destOrd="0" parTransId="{246FCD1E-3205-4485-84C0-3A07B8A5A4F5}" sibTransId="{6C82B92D-018D-4B2B-8C7D-EC6B7222C860}"/>
    <dgm:cxn modelId="{939F1DFC-F619-4DB2-9AFD-E051CD428DB0}" srcId="{11315DDD-8220-4D2A-880B-7AB7145B4361}" destId="{B768CE5E-2DA2-4317-A207-E9409DD368D0}" srcOrd="1" destOrd="0" parTransId="{084E5BEB-E358-4E9B-92FC-988BE6A4B801}" sibTransId="{141DFCF9-76FE-40FE-869A-EEA01EAEBC6A}"/>
    <dgm:cxn modelId="{FE5A144B-2946-43A9-BA96-6B017D69B8AA}" type="presParOf" srcId="{2A713A13-72CA-417D-93EF-27E0CB3F010E}" destId="{38DE8389-5BA9-44F4-8043-4333D527EB2A}" srcOrd="0" destOrd="0" presId="urn:microsoft.com/office/officeart/2005/8/layout/vList2"/>
    <dgm:cxn modelId="{4B231DD6-07BE-4A25-89B3-3A0D607C9628}" type="presParOf" srcId="{2A713A13-72CA-417D-93EF-27E0CB3F010E}" destId="{361BB615-5BFA-4138-B21B-4731648E9A72}" srcOrd="1" destOrd="0" presId="urn:microsoft.com/office/officeart/2005/8/layout/vList2"/>
    <dgm:cxn modelId="{B3C723DF-2A50-4490-8710-03ACEC63EFF2}" type="presParOf" srcId="{2A713A13-72CA-417D-93EF-27E0CB3F010E}" destId="{0642AB44-F7C3-4177-93C0-521AC973FEAE}" srcOrd="2" destOrd="0" presId="urn:microsoft.com/office/officeart/2005/8/layout/vList2"/>
    <dgm:cxn modelId="{FC4C25E1-64E2-4FF8-BA24-B0420BF5D453}" type="presParOf" srcId="{2A713A13-72CA-417D-93EF-27E0CB3F010E}" destId="{11D8BB34-9235-43ED-9378-459DF66019DF}" srcOrd="3" destOrd="0" presId="urn:microsoft.com/office/officeart/2005/8/layout/vList2"/>
    <dgm:cxn modelId="{8FBCAE83-1D3B-4BBF-A103-039DECF7A164}" type="presParOf" srcId="{2A713A13-72CA-417D-93EF-27E0CB3F010E}" destId="{B8DCBC62-958C-4C9C-B899-8DECC5D9ECC4}" srcOrd="4" destOrd="0" presId="urn:microsoft.com/office/officeart/2005/8/layout/vList2"/>
    <dgm:cxn modelId="{1F589E4C-8790-4FFC-93BC-A62A1067437B}" type="presParOf" srcId="{2A713A13-72CA-417D-93EF-27E0CB3F010E}" destId="{978FB351-BFA5-456B-B4F0-7CF844FB9DEA}" srcOrd="5" destOrd="0" presId="urn:microsoft.com/office/officeart/2005/8/layout/vList2"/>
    <dgm:cxn modelId="{A6E8C59D-C5A8-483B-B62C-9809C1D4657E}" type="presParOf" srcId="{2A713A13-72CA-417D-93EF-27E0CB3F010E}" destId="{38B1D66C-7713-430F-A333-F9D287DFABC6}" srcOrd="6" destOrd="0" presId="urn:microsoft.com/office/officeart/2005/8/layout/vList2"/>
    <dgm:cxn modelId="{9D8F1F41-D8E9-4FCB-85D5-B2F8B6E0EA0F}" type="presParOf" srcId="{2A713A13-72CA-417D-93EF-27E0CB3F010E}" destId="{8B360B06-D9F0-447A-A317-5B26423926B8}" srcOrd="7" destOrd="0" presId="urn:microsoft.com/office/officeart/2005/8/layout/vList2"/>
    <dgm:cxn modelId="{70A05C5F-9AF4-4537-B583-4623217C28E4}" type="presParOf" srcId="{2A713A13-72CA-417D-93EF-27E0CB3F010E}" destId="{1C18B163-BE51-4574-882E-3C740AC8AEBA}"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49391-8B8C-4E4F-B029-4832B36AB9D7}">
      <dsp:nvSpPr>
        <dsp:cNvPr id="0" name=""/>
        <dsp:cNvSpPr/>
      </dsp:nvSpPr>
      <dsp:spPr>
        <a:xfrm>
          <a:off x="0" y="319"/>
          <a:ext cx="3917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836AAE-8614-4476-9EDA-3BCF3778E66C}">
      <dsp:nvSpPr>
        <dsp:cNvPr id="0" name=""/>
        <dsp:cNvSpPr/>
      </dsp:nvSpPr>
      <dsp:spPr>
        <a:xfrm>
          <a:off x="0" y="319"/>
          <a:ext cx="3917553" cy="52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i="0" kern="1200" dirty="0"/>
            <a:t>ALY6010</a:t>
          </a:r>
          <a:endParaRPr lang="en-US" sz="1400" kern="1200" dirty="0"/>
        </a:p>
      </dsp:txBody>
      <dsp:txXfrm>
        <a:off x="0" y="319"/>
        <a:ext cx="3917553" cy="523028"/>
      </dsp:txXfrm>
    </dsp:sp>
    <dsp:sp modelId="{6E572533-4D21-4CBA-B332-A673D6A79AAF}">
      <dsp:nvSpPr>
        <dsp:cNvPr id="0" name=""/>
        <dsp:cNvSpPr/>
      </dsp:nvSpPr>
      <dsp:spPr>
        <a:xfrm>
          <a:off x="0" y="523348"/>
          <a:ext cx="3917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09895-B875-4137-A5F9-44F9E9DEEB5A}">
      <dsp:nvSpPr>
        <dsp:cNvPr id="0" name=""/>
        <dsp:cNvSpPr/>
      </dsp:nvSpPr>
      <dsp:spPr>
        <a:xfrm>
          <a:off x="0" y="523348"/>
          <a:ext cx="3917553" cy="52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i="0" kern="1200" dirty="0"/>
            <a:t>CAPSTONE FINAL PROJECT REPORT</a:t>
          </a:r>
          <a:endParaRPr lang="en-US" sz="1400" kern="1200" dirty="0"/>
        </a:p>
      </dsp:txBody>
      <dsp:txXfrm>
        <a:off x="0" y="523348"/>
        <a:ext cx="3917553" cy="523028"/>
      </dsp:txXfrm>
    </dsp:sp>
    <dsp:sp modelId="{9A581E03-9AAB-473D-A7BA-5392112B289F}">
      <dsp:nvSpPr>
        <dsp:cNvPr id="0" name=""/>
        <dsp:cNvSpPr/>
      </dsp:nvSpPr>
      <dsp:spPr>
        <a:xfrm>
          <a:off x="0" y="1046377"/>
          <a:ext cx="3917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2B4F4-1E7B-4335-A020-00D4C2F0AF4B}">
      <dsp:nvSpPr>
        <dsp:cNvPr id="0" name=""/>
        <dsp:cNvSpPr/>
      </dsp:nvSpPr>
      <dsp:spPr>
        <a:xfrm>
          <a:off x="0" y="1046377"/>
          <a:ext cx="3917553" cy="52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i="0" kern="1200" dirty="0"/>
            <a:t>Name:</a:t>
          </a:r>
          <a:r>
            <a:rPr lang="en-IN" sz="1400" b="0" i="0" kern="1200" dirty="0"/>
            <a:t> Shreyansh Bhalodiya</a:t>
          </a:r>
          <a:endParaRPr lang="en-US" sz="1400" kern="1200" dirty="0"/>
        </a:p>
      </dsp:txBody>
      <dsp:txXfrm>
        <a:off x="0" y="1046377"/>
        <a:ext cx="3917553" cy="523028"/>
      </dsp:txXfrm>
    </dsp:sp>
    <dsp:sp modelId="{EBD4F380-B285-436A-839B-A6414CFB7F85}">
      <dsp:nvSpPr>
        <dsp:cNvPr id="0" name=""/>
        <dsp:cNvSpPr/>
      </dsp:nvSpPr>
      <dsp:spPr>
        <a:xfrm>
          <a:off x="0" y="1569405"/>
          <a:ext cx="3917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623D33-A90A-42C1-9D89-061E3B330226}">
      <dsp:nvSpPr>
        <dsp:cNvPr id="0" name=""/>
        <dsp:cNvSpPr/>
      </dsp:nvSpPr>
      <dsp:spPr>
        <a:xfrm>
          <a:off x="0" y="1569405"/>
          <a:ext cx="3917553" cy="52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i="0" kern="1200"/>
            <a:t>NUID : </a:t>
          </a:r>
          <a:r>
            <a:rPr lang="en-IN" sz="1400" b="0" i="0" kern="1200"/>
            <a:t>002664707</a:t>
          </a:r>
          <a:endParaRPr lang="en-US" sz="1400" kern="1200"/>
        </a:p>
      </dsp:txBody>
      <dsp:txXfrm>
        <a:off x="0" y="1569405"/>
        <a:ext cx="3917553" cy="523028"/>
      </dsp:txXfrm>
    </dsp:sp>
    <dsp:sp modelId="{19D1A6E8-9E4C-4555-92C5-C77FCEABD20F}">
      <dsp:nvSpPr>
        <dsp:cNvPr id="0" name=""/>
        <dsp:cNvSpPr/>
      </dsp:nvSpPr>
      <dsp:spPr>
        <a:xfrm>
          <a:off x="0" y="2092434"/>
          <a:ext cx="391755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7094C-AE82-47F3-AD84-BE12619CA23C}">
      <dsp:nvSpPr>
        <dsp:cNvPr id="0" name=""/>
        <dsp:cNvSpPr/>
      </dsp:nvSpPr>
      <dsp:spPr>
        <a:xfrm>
          <a:off x="0" y="2092434"/>
          <a:ext cx="3917553" cy="52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i="0" kern="1200"/>
            <a:t>Instructor name: </a:t>
          </a:r>
          <a:r>
            <a:rPr lang="en-IN" sz="1400" b="0" i="0" kern="1200"/>
            <a:t>Mohsen Soltanifar, PhD, AStat Faculty Lecturer</a:t>
          </a:r>
          <a:endParaRPr lang="en-US" sz="1400" kern="1200"/>
        </a:p>
      </dsp:txBody>
      <dsp:txXfrm>
        <a:off x="0" y="2092434"/>
        <a:ext cx="3917553" cy="523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5111F-05B2-4B38-95DE-FA611481E1C8}">
      <dsp:nvSpPr>
        <dsp:cNvPr id="0" name=""/>
        <dsp:cNvSpPr/>
      </dsp:nvSpPr>
      <dsp:spPr>
        <a:xfrm>
          <a:off x="1117369" y="613813"/>
          <a:ext cx="2187065" cy="1733166"/>
        </a:xfrm>
        <a:prstGeom prst="up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rPr>
            <a:t>Restaurants Inspection </a:t>
          </a:r>
        </a:p>
      </dsp:txBody>
      <dsp:txXfrm>
        <a:off x="1664135" y="917117"/>
        <a:ext cx="1093533" cy="1429862"/>
      </dsp:txXfrm>
    </dsp:sp>
    <dsp:sp modelId="{978B2FAE-A260-417C-9C5E-52F4B7606ED6}">
      <dsp:nvSpPr>
        <dsp:cNvPr id="0" name=""/>
        <dsp:cNvSpPr/>
      </dsp:nvSpPr>
      <dsp:spPr>
        <a:xfrm rot="5400000">
          <a:off x="2555033" y="1918439"/>
          <a:ext cx="1920989" cy="1733166"/>
        </a:xfrm>
        <a:prstGeom prst="upArrow">
          <a:avLst>
            <a:gd name="adj1" fmla="val 50000"/>
            <a:gd name="adj2" fmla="val 35000"/>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i="0" u="none" kern="1200" dirty="0">
              <a:solidFill>
                <a:schemeClr val="tx1"/>
              </a:solidFill>
            </a:rPr>
            <a:t>Anchorage, </a:t>
          </a:r>
          <a:r>
            <a:rPr lang="en-IN" sz="1400" b="1" kern="1200" dirty="0">
              <a:solidFill>
                <a:schemeClr val="tx1"/>
              </a:solidFill>
            </a:rPr>
            <a:t>Alaska </a:t>
          </a:r>
        </a:p>
      </dsp:txBody>
      <dsp:txXfrm rot="-5400000">
        <a:off x="2648945" y="2304774"/>
        <a:ext cx="1429862" cy="960495"/>
      </dsp:txXfrm>
    </dsp:sp>
    <dsp:sp modelId="{523A9593-34B3-48B6-81D2-343351374281}">
      <dsp:nvSpPr>
        <dsp:cNvPr id="0" name=""/>
        <dsp:cNvSpPr/>
      </dsp:nvSpPr>
      <dsp:spPr>
        <a:xfrm rot="10800000">
          <a:off x="1144580" y="3223065"/>
          <a:ext cx="2132643" cy="1733166"/>
        </a:xfrm>
        <a:prstGeom prst="upArrow">
          <a:avLst>
            <a:gd name="adj1" fmla="val 50000"/>
            <a:gd name="adj2" fmla="val 35000"/>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rPr>
            <a:t>Data shape </a:t>
          </a:r>
          <a:r>
            <a:rPr lang="en-IN" sz="1400" b="1" i="0" kern="1200" dirty="0">
              <a:solidFill>
                <a:schemeClr val="tx1"/>
              </a:solidFill>
            </a:rPr>
            <a:t>27178 X 6</a:t>
          </a:r>
          <a:endParaRPr lang="en-IN" sz="1400" b="1" kern="1200" dirty="0">
            <a:solidFill>
              <a:schemeClr val="tx1"/>
            </a:solidFill>
          </a:endParaRPr>
        </a:p>
      </dsp:txBody>
      <dsp:txXfrm rot="10800000">
        <a:off x="1677741" y="3223065"/>
        <a:ext cx="1066321" cy="1429862"/>
      </dsp:txXfrm>
    </dsp:sp>
    <dsp:sp modelId="{107BDB78-4F7F-4C1B-92F6-2294E17E016B}">
      <dsp:nvSpPr>
        <dsp:cNvPr id="0" name=""/>
        <dsp:cNvSpPr/>
      </dsp:nvSpPr>
      <dsp:spPr>
        <a:xfrm rot="16200000">
          <a:off x="-131439" y="1695866"/>
          <a:ext cx="2075431" cy="2178312"/>
        </a:xfrm>
        <a:prstGeom prst="upArrow">
          <a:avLst>
            <a:gd name="adj1" fmla="val 50000"/>
            <a:gd name="adj2" fmla="val 35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mj-lt"/>
            <a:buNone/>
          </a:pPr>
          <a:r>
            <a:rPr lang="en-IN" sz="1400" b="1" i="0" kern="1200" dirty="0">
              <a:solidFill>
                <a:schemeClr val="tx1"/>
              </a:solidFill>
            </a:rPr>
            <a:t>Main columns Business name, inspection score , year, locations </a:t>
          </a:r>
        </a:p>
      </dsp:txBody>
      <dsp:txXfrm rot="5400000">
        <a:off x="180321" y="2266164"/>
        <a:ext cx="1815112" cy="10377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E8389-5BA9-44F4-8043-4333D527EB2A}">
      <dsp:nvSpPr>
        <dsp:cNvPr id="0" name=""/>
        <dsp:cNvSpPr/>
      </dsp:nvSpPr>
      <dsp:spPr>
        <a:xfrm>
          <a:off x="0" y="245356"/>
          <a:ext cx="3142472" cy="9534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No New Location</a:t>
          </a:r>
        </a:p>
      </dsp:txBody>
      <dsp:txXfrm>
        <a:off x="46541" y="291897"/>
        <a:ext cx="3049390" cy="860321"/>
      </dsp:txXfrm>
    </dsp:sp>
    <dsp:sp modelId="{0642AB44-F7C3-4177-93C0-521AC973FEAE}">
      <dsp:nvSpPr>
        <dsp:cNvPr id="0" name=""/>
        <dsp:cNvSpPr/>
      </dsp:nvSpPr>
      <dsp:spPr>
        <a:xfrm>
          <a:off x="0" y="1267879"/>
          <a:ext cx="3142472" cy="9534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Inspection score max difference is 23 </a:t>
          </a:r>
        </a:p>
      </dsp:txBody>
      <dsp:txXfrm>
        <a:off x="46541" y="1314420"/>
        <a:ext cx="3049390" cy="860321"/>
      </dsp:txXfrm>
    </dsp:sp>
    <dsp:sp modelId="{B8DCBC62-958C-4C9C-B899-8DECC5D9ECC4}">
      <dsp:nvSpPr>
        <dsp:cNvPr id="0" name=""/>
        <dsp:cNvSpPr/>
      </dsp:nvSpPr>
      <dsp:spPr>
        <a:xfrm>
          <a:off x="0" y="2290403"/>
          <a:ext cx="3142472" cy="9534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Inspection score average is &lt; 1</a:t>
          </a:r>
        </a:p>
      </dsp:txBody>
      <dsp:txXfrm>
        <a:off x="46541" y="2336944"/>
        <a:ext cx="3049390" cy="860321"/>
      </dsp:txXfrm>
    </dsp:sp>
    <dsp:sp modelId="{38B1D66C-7713-430F-A333-F9D287DFABC6}">
      <dsp:nvSpPr>
        <dsp:cNvPr id="0" name=""/>
        <dsp:cNvSpPr/>
      </dsp:nvSpPr>
      <dsp:spPr>
        <a:xfrm>
          <a:off x="0" y="3312927"/>
          <a:ext cx="3142472" cy="9534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Inspection scores have been maintained</a:t>
          </a:r>
        </a:p>
      </dsp:txBody>
      <dsp:txXfrm>
        <a:off x="46541" y="3359468"/>
        <a:ext cx="3049390" cy="860321"/>
      </dsp:txXfrm>
    </dsp:sp>
    <dsp:sp modelId="{1C18B163-BE51-4574-882E-3C740AC8AEBA}">
      <dsp:nvSpPr>
        <dsp:cNvPr id="0" name=""/>
        <dsp:cNvSpPr/>
      </dsp:nvSpPr>
      <dsp:spPr>
        <a:xfrm>
          <a:off x="0" y="4335451"/>
          <a:ext cx="3142472" cy="953403"/>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Age of restaurants. </a:t>
          </a:r>
        </a:p>
      </dsp:txBody>
      <dsp:txXfrm>
        <a:off x="46541" y="4381992"/>
        <a:ext cx="3049390" cy="8603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E48950-C2B8-4E91-A857-DE217C8ABE9A}"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65775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48950-C2B8-4E91-A857-DE217C8ABE9A}"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61776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48950-C2B8-4E91-A857-DE217C8ABE9A}"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137907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48950-C2B8-4E91-A857-DE217C8ABE9A}"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265807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48950-C2B8-4E91-A857-DE217C8ABE9A}" type="datetimeFigureOut">
              <a:rPr lang="en-IN" smtClean="0"/>
              <a:t>08-04-2023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424560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E48950-C2B8-4E91-A857-DE217C8ABE9A}"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79366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E48950-C2B8-4E91-A857-DE217C8ABE9A}" type="datetimeFigureOut">
              <a:rPr lang="en-IN" smtClean="0"/>
              <a:t>08-04-2023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296281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E48950-C2B8-4E91-A857-DE217C8ABE9A}" type="datetimeFigureOut">
              <a:rPr lang="en-IN" smtClean="0"/>
              <a:t>08-04-2023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83707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48950-C2B8-4E91-A857-DE217C8ABE9A}" type="datetimeFigureOut">
              <a:rPr lang="en-IN" smtClean="0"/>
              <a:t>08-04-2023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97389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E48950-C2B8-4E91-A857-DE217C8ABE9A}"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172265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E48950-C2B8-4E91-A857-DE217C8ABE9A}" type="datetimeFigureOut">
              <a:rPr lang="en-IN" smtClean="0"/>
              <a:t>08-04-2023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FD89C4-693C-43A7-AA7D-A6C8A4A0446D}" type="slidenum">
              <a:rPr lang="en-IN" smtClean="0"/>
              <a:t>‹#›</a:t>
            </a:fld>
            <a:endParaRPr lang="en-IN"/>
          </a:p>
        </p:txBody>
      </p:sp>
    </p:spTree>
    <p:extLst>
      <p:ext uri="{BB962C8B-B14F-4D97-AF65-F5344CB8AC3E}">
        <p14:creationId xmlns:p14="http://schemas.microsoft.com/office/powerpoint/2010/main" val="98616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48950-C2B8-4E91-A857-DE217C8ABE9A}" type="datetimeFigureOut">
              <a:rPr lang="en-IN" smtClean="0"/>
              <a:t>08-04-2023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D89C4-693C-43A7-AA7D-A6C8A4A0446D}" type="slidenum">
              <a:rPr lang="en-IN" smtClean="0"/>
              <a:t>‹#›</a:t>
            </a:fld>
            <a:endParaRPr lang="en-IN"/>
          </a:p>
        </p:txBody>
      </p:sp>
    </p:spTree>
    <p:extLst>
      <p:ext uri="{BB962C8B-B14F-4D97-AF65-F5344CB8AC3E}">
        <p14:creationId xmlns:p14="http://schemas.microsoft.com/office/powerpoint/2010/main" val="11988807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incentarelbundock.github.io/Rdatasets/doc/causaldata/restaurant_inspections.html" TargetMode="External"/><Relationship Id="rId7" Type="http://schemas.openxmlformats.org/officeDocument/2006/relationships/image" Target="../media/image26.jpeg"/><Relationship Id="rId2" Type="http://schemas.openxmlformats.org/officeDocument/2006/relationships/hyperlink" Target="https://vincentarelbundock.github.io/Rdatasets/articles/data.html" TargetMode="External"/><Relationship Id="rId1" Type="http://schemas.openxmlformats.org/officeDocument/2006/relationships/slideLayout" Target="../slideLayouts/slideLayout2.xml"/><Relationship Id="rId6" Type="http://schemas.openxmlformats.org/officeDocument/2006/relationships/hyperlink" Target="https://www.marsja.se/create-dummy-variables-in-r/" TargetMode="External"/><Relationship Id="rId5" Type="http://schemas.openxmlformats.org/officeDocument/2006/relationships/hyperlink" Target="http://www.sthda.com/english/wiki/unpaired-two-samples-t-test-in-r" TargetMode="External"/><Relationship Id="rId4" Type="http://schemas.openxmlformats.org/officeDocument/2006/relationships/hyperlink" Target="https://www.guru99.com/r-t-test-one-sample.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kaggle.com/datasets/loulouashley/inspection-score-restaurant-inspection?select=restaurant-and-food-inspections-1.csv" TargetMode="External"/><Relationship Id="rId3" Type="http://schemas.openxmlformats.org/officeDocument/2006/relationships/diagramLayout" Target="../diagrams/layout2.xml"/><Relationship Id="rId7" Type="http://schemas.openxmlformats.org/officeDocument/2006/relationships/hyperlink" Target="https://vincentarelbundock.github.io/Rdatasets/articles/data.html"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hyperlink" Target="https://vincentarelbundock.github.io/Rdatasets/doc/causaldata/restaurant_inspection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www.marsja.se/create-dummy-variables-in-r/"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Text&#10;&#10;Description automatically generated">
            <a:extLst>
              <a:ext uri="{FF2B5EF4-FFF2-40B4-BE49-F238E27FC236}">
                <a16:creationId xmlns:a16="http://schemas.microsoft.com/office/drawing/2014/main" id="{AEF8AA27-3562-4217-193F-5686D5160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129" y="643467"/>
            <a:ext cx="9005741" cy="22661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10;&#10;Description automatically generated">
            <a:extLst>
              <a:ext uri="{FF2B5EF4-FFF2-40B4-BE49-F238E27FC236}">
                <a16:creationId xmlns:a16="http://schemas.microsoft.com/office/drawing/2014/main" id="{631F1CDB-6E83-5587-6F54-D7995C1CED4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16575" y="2979951"/>
            <a:ext cx="2324701" cy="26157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2" name="TextBox 4">
            <a:extLst>
              <a:ext uri="{FF2B5EF4-FFF2-40B4-BE49-F238E27FC236}">
                <a16:creationId xmlns:a16="http://schemas.microsoft.com/office/drawing/2014/main" id="{4C62F17F-66FE-E821-AB7F-4769792749BD}"/>
              </a:ext>
            </a:extLst>
          </p:cNvPr>
          <p:cNvGraphicFramePr/>
          <p:nvPr>
            <p:extLst>
              <p:ext uri="{D42A27DB-BD31-4B8C-83A1-F6EECF244321}">
                <p14:modId xmlns:p14="http://schemas.microsoft.com/office/powerpoint/2010/main" val="4195480336"/>
              </p:ext>
            </p:extLst>
          </p:nvPr>
        </p:nvGraphicFramePr>
        <p:xfrm>
          <a:off x="6562047" y="3598749"/>
          <a:ext cx="3917553" cy="26157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ubtitle 2">
            <a:extLst>
              <a:ext uri="{FF2B5EF4-FFF2-40B4-BE49-F238E27FC236}">
                <a16:creationId xmlns:a16="http://schemas.microsoft.com/office/drawing/2014/main" id="{7052A723-F5AF-5CC6-6143-AC844F0CA39E}"/>
              </a:ext>
            </a:extLst>
          </p:cNvPr>
          <p:cNvSpPr txBox="1">
            <a:spLocks/>
          </p:cNvSpPr>
          <p:nvPr/>
        </p:nvSpPr>
        <p:spPr>
          <a:xfrm>
            <a:off x="4263686" y="3046542"/>
            <a:ext cx="6215915" cy="6168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758952">
              <a:spcBef>
                <a:spcPts val="830"/>
              </a:spcBef>
              <a:buNone/>
            </a:pPr>
            <a:r>
              <a:rPr lang="fr-FR" sz="1660" b="1" kern="1200">
                <a:solidFill>
                  <a:srgbClr val="000000"/>
                </a:solidFill>
                <a:latin typeface="Times New Roman" panose="02020603050405020304" pitchFamily="18" charset="0"/>
                <a:ea typeface="+mn-ea"/>
                <a:cs typeface="+mn-cs"/>
              </a:rPr>
              <a:t>RESTAURANTS</a:t>
            </a:r>
            <a:r>
              <a:rPr lang="fr-FR" sz="1494" b="1" kern="1200">
                <a:solidFill>
                  <a:srgbClr val="000000"/>
                </a:solidFill>
                <a:latin typeface="Times New Roman" panose="02020603050405020304" pitchFamily="18" charset="0"/>
                <a:ea typeface="+mn-ea"/>
                <a:cs typeface="+mn-cs"/>
              </a:rPr>
              <a:t> INSPECTION SCORE ANCHORAGE ALASKA </a:t>
            </a:r>
            <a:endParaRPr lang="en-IN"/>
          </a:p>
        </p:txBody>
      </p:sp>
    </p:spTree>
    <p:extLst>
      <p:ext uri="{BB962C8B-B14F-4D97-AF65-F5344CB8AC3E}">
        <p14:creationId xmlns:p14="http://schemas.microsoft.com/office/powerpoint/2010/main" val="233671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72BC1E91-B473-4382-9E89-9A895881E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60" name="Group 6159">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6161" name="Rectangle 6160">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61">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4" name="Rectangle 616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6EBFC38-4836-4EAF-14F1-3E589B13C55A}"/>
              </a:ext>
            </a:extLst>
          </p:cNvPr>
          <p:cNvSpPr>
            <a:spLocks noGrp="1"/>
          </p:cNvSpPr>
          <p:nvPr>
            <p:ph type="title"/>
          </p:nvPr>
        </p:nvSpPr>
        <p:spPr>
          <a:xfrm>
            <a:off x="5867475" y="847827"/>
            <a:ext cx="5408813" cy="1169585"/>
          </a:xfrm>
          <a:ln w="38100">
            <a:solidFill>
              <a:schemeClr val="tx1"/>
            </a:solidFill>
          </a:ln>
        </p:spPr>
        <p:txBody>
          <a:bodyPr vert="horz" lIns="91440" tIns="45720" rIns="91440" bIns="45720" rtlCol="0" anchor="b">
            <a:normAutofit/>
          </a:bodyPr>
          <a:lstStyle/>
          <a:p>
            <a:r>
              <a:rPr lang="en-US" sz="3400" dirty="0"/>
              <a:t>Linear Regression Modelling-Model 1 &amp; Model 2</a:t>
            </a:r>
          </a:p>
        </p:txBody>
      </p:sp>
      <p:pic>
        <p:nvPicPr>
          <p:cNvPr id="6146" name="Picture 2" descr="Simple Linear Regression in R | Types of Correlation Analysis">
            <a:extLst>
              <a:ext uri="{FF2B5EF4-FFF2-40B4-BE49-F238E27FC236}">
                <a16:creationId xmlns:a16="http://schemas.microsoft.com/office/drawing/2014/main" id="{01D70835-ACE5-F0C3-54E3-238C1AF9D7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82" r="39876" b="1"/>
          <a:stretch/>
        </p:blipFill>
        <p:spPr bwMode="auto">
          <a:xfrm>
            <a:off x="1007269" y="774285"/>
            <a:ext cx="2020016" cy="200253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6148" name="Picture 4" descr="R-squared, R2 in Linear Regression: Concepts, Examples - Data Analytics">
            <a:extLst>
              <a:ext uri="{FF2B5EF4-FFF2-40B4-BE49-F238E27FC236}">
                <a16:creationId xmlns:a16="http://schemas.microsoft.com/office/drawing/2014/main" id="{1A1C9B47-5FA9-495D-BCEB-7675E963E8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54469" y="774285"/>
            <a:ext cx="2112264" cy="20302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6166" name="Rectangle 616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962AA37-8167-BA77-6D09-0A8AB21B4B7A}"/>
              </a:ext>
            </a:extLst>
          </p:cNvPr>
          <p:cNvSpPr txBox="1"/>
          <p:nvPr/>
        </p:nvSpPr>
        <p:spPr>
          <a:xfrm>
            <a:off x="5868786" y="2508105"/>
            <a:ext cx="5408813" cy="3632493"/>
          </a:xfrm>
          <a:prstGeom prst="rect">
            <a:avLst/>
          </a:prstGeom>
        </p:spPr>
        <p:txBody>
          <a:bodyPr vert="horz" lIns="91440" tIns="45720" rIns="91440" bIns="45720" rtlCol="0" anchor="ctr">
            <a:normAutofit/>
          </a:bodyPr>
          <a:lstStyle/>
          <a:p>
            <a:pPr indent="-228600" defTabSz="914400">
              <a:lnSpc>
                <a:spcPct val="90000"/>
              </a:lnSpc>
              <a:spcBef>
                <a:spcPts val="0"/>
              </a:spcBef>
              <a:spcAft>
                <a:spcPts val="600"/>
              </a:spcAft>
              <a:buFont typeface="Arial" panose="020B0604020202020204" pitchFamily="34" charset="0"/>
              <a:buChar char="•"/>
            </a:pPr>
            <a:r>
              <a:rPr lang="en-US" sz="2000" b="0" i="0" u="none" strike="noStrike">
                <a:effectLst/>
              </a:rPr>
              <a:t> Overall, we tried two linear regression models with two different sets of variables. In model 1 even after using all the major variables r value is just 0.27 which is a low score. Similarly for model 2 we tried to predict inspection score using two variables. We don’t find any major trends in data as major variables which are used in calculating the inspection score are missing. Also, data is narrow for fitting any model as it is limited to few variables.  </a:t>
            </a:r>
            <a:br>
              <a:rPr lang="en-US" sz="2000"/>
            </a:br>
            <a:endParaRPr lang="en-US" sz="2000"/>
          </a:p>
        </p:txBody>
      </p:sp>
      <p:graphicFrame>
        <p:nvGraphicFramePr>
          <p:cNvPr id="5" name="Table 6">
            <a:extLst>
              <a:ext uri="{FF2B5EF4-FFF2-40B4-BE49-F238E27FC236}">
                <a16:creationId xmlns:a16="http://schemas.microsoft.com/office/drawing/2014/main" id="{58D222D8-C849-F2E2-2C2C-63161BC5D128}"/>
              </a:ext>
            </a:extLst>
          </p:cNvPr>
          <p:cNvGraphicFramePr>
            <a:graphicFrameLocks noGrp="1"/>
          </p:cNvGraphicFramePr>
          <p:nvPr>
            <p:extLst>
              <p:ext uri="{D42A27DB-BD31-4B8C-83A1-F6EECF244321}">
                <p14:modId xmlns:p14="http://schemas.microsoft.com/office/powerpoint/2010/main" val="3082779101"/>
              </p:ext>
            </p:extLst>
          </p:nvPr>
        </p:nvGraphicFramePr>
        <p:xfrm>
          <a:off x="977612" y="3424303"/>
          <a:ext cx="4389121" cy="1800096"/>
        </p:xfrm>
        <a:graphic>
          <a:graphicData uri="http://schemas.openxmlformats.org/drawingml/2006/table">
            <a:tbl>
              <a:tblPr firstRow="1" bandRow="1">
                <a:tableStyleId>{5C22544A-7EE6-4342-B048-85BDC9FD1C3A}</a:tableStyleId>
              </a:tblPr>
              <a:tblGrid>
                <a:gridCol w="1648235">
                  <a:extLst>
                    <a:ext uri="{9D8B030D-6E8A-4147-A177-3AD203B41FA5}">
                      <a16:colId xmlns:a16="http://schemas.microsoft.com/office/drawing/2014/main" val="1855416849"/>
                    </a:ext>
                  </a:extLst>
                </a:gridCol>
                <a:gridCol w="1370443">
                  <a:extLst>
                    <a:ext uri="{9D8B030D-6E8A-4147-A177-3AD203B41FA5}">
                      <a16:colId xmlns:a16="http://schemas.microsoft.com/office/drawing/2014/main" val="2343238872"/>
                    </a:ext>
                  </a:extLst>
                </a:gridCol>
                <a:gridCol w="1370443">
                  <a:extLst>
                    <a:ext uri="{9D8B030D-6E8A-4147-A177-3AD203B41FA5}">
                      <a16:colId xmlns:a16="http://schemas.microsoft.com/office/drawing/2014/main" val="2274434376"/>
                    </a:ext>
                  </a:extLst>
                </a:gridCol>
              </a:tblGrid>
              <a:tr h="488915">
                <a:tc>
                  <a:txBody>
                    <a:bodyPr/>
                    <a:lstStyle/>
                    <a:p>
                      <a:pPr algn="ctr"/>
                      <a:r>
                        <a:rPr lang="en-IN" sz="2200" b="1"/>
                        <a:t>Particular</a:t>
                      </a:r>
                    </a:p>
                  </a:txBody>
                  <a:tcPr marL="111117" marR="111117" marT="55558" marB="55558"/>
                </a:tc>
                <a:tc>
                  <a:txBody>
                    <a:bodyPr/>
                    <a:lstStyle/>
                    <a:p>
                      <a:pPr algn="ctr"/>
                      <a:r>
                        <a:rPr lang="en-IN" sz="2200" b="1"/>
                        <a:t>Model 1</a:t>
                      </a:r>
                    </a:p>
                  </a:txBody>
                  <a:tcPr marL="111117" marR="111117" marT="55558" marB="55558"/>
                </a:tc>
                <a:tc>
                  <a:txBody>
                    <a:bodyPr/>
                    <a:lstStyle/>
                    <a:p>
                      <a:pPr algn="ctr"/>
                      <a:r>
                        <a:rPr lang="en-IN" sz="2200" b="1"/>
                        <a:t>Model 2</a:t>
                      </a:r>
                    </a:p>
                  </a:txBody>
                  <a:tcPr marL="111117" marR="111117" marT="55558" marB="55558"/>
                </a:tc>
                <a:extLst>
                  <a:ext uri="{0D108BD9-81ED-4DB2-BD59-A6C34878D82A}">
                    <a16:rowId xmlns:a16="http://schemas.microsoft.com/office/drawing/2014/main" val="1390260267"/>
                  </a:ext>
                </a:extLst>
              </a:tr>
              <a:tr h="488915">
                <a:tc>
                  <a:txBody>
                    <a:bodyPr/>
                    <a:lstStyle/>
                    <a:p>
                      <a:pPr algn="ctr"/>
                      <a:r>
                        <a:rPr lang="en-IN" sz="2200" b="1"/>
                        <a:t>R- Square</a:t>
                      </a:r>
                    </a:p>
                  </a:txBody>
                  <a:tcPr marL="111117" marR="111117" marT="55558" marB="55558"/>
                </a:tc>
                <a:tc>
                  <a:txBody>
                    <a:bodyPr/>
                    <a:lstStyle/>
                    <a:p>
                      <a:pPr algn="ctr"/>
                      <a:r>
                        <a:rPr lang="en-IN" sz="2200" b="1" dirty="0"/>
                        <a:t>0.2768</a:t>
                      </a:r>
                    </a:p>
                  </a:txBody>
                  <a:tcPr marL="111117" marR="111117" marT="55558" marB="55558"/>
                </a:tc>
                <a:tc>
                  <a:txBody>
                    <a:bodyPr/>
                    <a:lstStyle/>
                    <a:p>
                      <a:pPr algn="ctr"/>
                      <a:r>
                        <a:rPr lang="en-IN" sz="2200" b="1"/>
                        <a:t>0.2409</a:t>
                      </a:r>
                    </a:p>
                  </a:txBody>
                  <a:tcPr marL="111117" marR="111117" marT="55558" marB="55558"/>
                </a:tc>
                <a:extLst>
                  <a:ext uri="{0D108BD9-81ED-4DB2-BD59-A6C34878D82A}">
                    <a16:rowId xmlns:a16="http://schemas.microsoft.com/office/drawing/2014/main" val="1848364647"/>
                  </a:ext>
                </a:extLst>
              </a:tr>
              <a:tr h="822266">
                <a:tc>
                  <a:txBody>
                    <a:bodyPr/>
                    <a:lstStyle/>
                    <a:p>
                      <a:pPr algn="ctr"/>
                      <a:r>
                        <a:rPr lang="en-IN" sz="2200" b="1" dirty="0"/>
                        <a:t>Adjusted R-square</a:t>
                      </a:r>
                    </a:p>
                  </a:txBody>
                  <a:tcPr marL="111117" marR="111117" marT="55558" marB="55558"/>
                </a:tc>
                <a:tc>
                  <a:txBody>
                    <a:bodyPr/>
                    <a:lstStyle/>
                    <a:p>
                      <a:pPr algn="ctr"/>
                      <a:r>
                        <a:rPr lang="en-IN" sz="2200" b="1"/>
                        <a:t>0.2758</a:t>
                      </a:r>
                    </a:p>
                  </a:txBody>
                  <a:tcPr marL="111117" marR="111117" marT="55558" marB="55558"/>
                </a:tc>
                <a:tc>
                  <a:txBody>
                    <a:bodyPr/>
                    <a:lstStyle/>
                    <a:p>
                      <a:pPr algn="ctr"/>
                      <a:r>
                        <a:rPr lang="en-IN" sz="2200" b="1" dirty="0"/>
                        <a:t>0.2409</a:t>
                      </a:r>
                    </a:p>
                  </a:txBody>
                  <a:tcPr marL="111117" marR="111117" marT="55558" marB="55558"/>
                </a:tc>
                <a:extLst>
                  <a:ext uri="{0D108BD9-81ED-4DB2-BD59-A6C34878D82A}">
                    <a16:rowId xmlns:a16="http://schemas.microsoft.com/office/drawing/2014/main" val="1052106937"/>
                  </a:ext>
                </a:extLst>
              </a:tr>
            </a:tbl>
          </a:graphicData>
        </a:graphic>
      </p:graphicFrame>
    </p:spTree>
    <p:extLst>
      <p:ext uri="{BB962C8B-B14F-4D97-AF65-F5344CB8AC3E}">
        <p14:creationId xmlns:p14="http://schemas.microsoft.com/office/powerpoint/2010/main" val="182967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C5BA-7C99-F42C-8575-DBD92BE62AF2}"/>
              </a:ext>
            </a:extLst>
          </p:cNvPr>
          <p:cNvSpPr>
            <a:spLocks noGrp="1"/>
          </p:cNvSpPr>
          <p:nvPr>
            <p:ph type="title"/>
          </p:nvPr>
        </p:nvSpPr>
        <p:spPr>
          <a:xfrm>
            <a:off x="6513788" y="365125"/>
            <a:ext cx="4840010" cy="1807305"/>
          </a:xfrm>
        </p:spPr>
        <p:txBody>
          <a:bodyPr>
            <a:normAutofit/>
          </a:bodyPr>
          <a:lstStyle/>
          <a:p>
            <a:r>
              <a:rPr lang="en-IN" dirty="0"/>
              <a:t>Thanks you </a:t>
            </a:r>
          </a:p>
        </p:txBody>
      </p:sp>
      <p:sp>
        <p:nvSpPr>
          <p:cNvPr id="3" name="Content Placeholder 2">
            <a:extLst>
              <a:ext uri="{FF2B5EF4-FFF2-40B4-BE49-F238E27FC236}">
                <a16:creationId xmlns:a16="http://schemas.microsoft.com/office/drawing/2014/main" id="{7A7DE0CB-9049-FAA5-26E0-2E9AAA13427D}"/>
              </a:ext>
            </a:extLst>
          </p:cNvPr>
          <p:cNvSpPr>
            <a:spLocks noGrp="1"/>
          </p:cNvSpPr>
          <p:nvPr>
            <p:ph idx="1"/>
          </p:nvPr>
        </p:nvSpPr>
        <p:spPr>
          <a:xfrm>
            <a:off x="6513788" y="2333297"/>
            <a:ext cx="5354362" cy="3843666"/>
          </a:xfrm>
        </p:spPr>
        <p:txBody>
          <a:bodyPr>
            <a:normAutofit/>
          </a:bodyPr>
          <a:lstStyle/>
          <a:p>
            <a:pPr indent="-571500" rtl="0">
              <a:spcBef>
                <a:spcPts val="0"/>
              </a:spcBef>
              <a:spcAft>
                <a:spcPts val="0"/>
              </a:spcAft>
            </a:pPr>
            <a:r>
              <a:rPr lang="en-IN" sz="1100" b="1" i="0" u="none" strike="noStrike">
                <a:effectLst/>
                <a:latin typeface="Times New Roman" panose="02020603050405020304" pitchFamily="18" charset="0"/>
              </a:rPr>
              <a:t>References</a:t>
            </a:r>
            <a:endParaRPr lang="en-IN" sz="1100" b="0">
              <a:effectLst/>
            </a:endParaRPr>
          </a:p>
          <a:p>
            <a:pPr rtl="0">
              <a:spcBef>
                <a:spcPts val="0"/>
              </a:spcBef>
              <a:spcAft>
                <a:spcPts val="0"/>
              </a:spcAft>
            </a:pPr>
            <a:r>
              <a:rPr lang="en-IN" sz="1100" b="0" i="0" u="none" strike="noStrike">
                <a:effectLst/>
                <a:latin typeface="Times New Roman" panose="02020603050405020304" pitchFamily="18" charset="0"/>
              </a:rPr>
              <a:t> </a:t>
            </a:r>
            <a:endParaRPr lang="en-IN" sz="1100" b="0">
              <a:effectLst/>
            </a:endParaRPr>
          </a:p>
          <a:p>
            <a:pPr rtl="0" fontAlgn="base">
              <a:spcBef>
                <a:spcPts val="0"/>
              </a:spcBef>
              <a:spcAft>
                <a:spcPts val="0"/>
              </a:spcAft>
              <a:buFont typeface="Arial" panose="020B0604020202020204" pitchFamily="34" charset="0"/>
              <a:buChar char="•"/>
            </a:pPr>
            <a:r>
              <a:rPr lang="en-IN" sz="1100" b="0" i="1" u="none" strike="noStrike">
                <a:effectLst/>
                <a:latin typeface="Times New Roman" panose="02020603050405020304" pitchFamily="18" charset="0"/>
              </a:rPr>
              <a:t>Available datasets</a:t>
            </a:r>
            <a:r>
              <a:rPr lang="en-IN" sz="1100" b="0" i="0" u="none" strike="noStrike">
                <a:effectLst/>
                <a:latin typeface="Times New Roman" panose="02020603050405020304" pitchFamily="18" charset="0"/>
              </a:rPr>
              <a:t>. (n.d.). </a:t>
            </a:r>
            <a:r>
              <a:rPr lang="en-IN" sz="1100" b="0" i="0" u="sng" strike="noStrike">
                <a:effectLst/>
                <a:latin typeface="Times New Roman" panose="02020603050405020304" pitchFamily="18" charset="0"/>
                <a:hlinkClick r:id="rId2"/>
              </a:rPr>
              <a:t>https://vincentarelbundock.github.io/Rdatasets/articles/data.html</a:t>
            </a:r>
            <a:endParaRPr lang="en-IN" sz="1100" b="0" i="0" u="none" strike="noStrike">
              <a:effectLst/>
              <a:latin typeface="Times New Roman" panose="02020603050405020304" pitchFamily="18" charset="0"/>
            </a:endParaRPr>
          </a:p>
          <a:p>
            <a:pPr indent="-1143000" rtl="0">
              <a:spcBef>
                <a:spcPts val="0"/>
              </a:spcBef>
              <a:spcAft>
                <a:spcPts val="0"/>
              </a:spcAft>
            </a:pPr>
            <a:br>
              <a:rPr lang="en-IN" sz="1100" b="0">
                <a:effectLst/>
              </a:rPr>
            </a:br>
            <a:endParaRPr lang="en-IN" sz="1100" b="0">
              <a:effectLst/>
            </a:endParaRPr>
          </a:p>
          <a:p>
            <a:pPr rtl="0" fontAlgn="base">
              <a:spcBef>
                <a:spcPts val="0"/>
              </a:spcBef>
              <a:spcAft>
                <a:spcPts val="0"/>
              </a:spcAft>
              <a:buFont typeface="Arial" panose="020B0604020202020204" pitchFamily="34" charset="0"/>
              <a:buChar char="•"/>
            </a:pPr>
            <a:r>
              <a:rPr lang="en-IN" sz="1100" b="0" i="1" u="none" strike="noStrike">
                <a:effectLst/>
                <a:latin typeface="Times New Roman" panose="02020603050405020304" pitchFamily="18" charset="0"/>
              </a:rPr>
              <a:t>R: Data on Restaurant Inspections</a:t>
            </a:r>
            <a:r>
              <a:rPr lang="en-IN" sz="1100" b="0" i="0" u="none" strike="noStrike">
                <a:effectLst/>
                <a:latin typeface="Times New Roman" panose="02020603050405020304" pitchFamily="18" charset="0"/>
              </a:rPr>
              <a:t>. (n.d.). </a:t>
            </a:r>
            <a:r>
              <a:rPr lang="en-IN" sz="1100" b="0" i="0" u="sng" strike="noStrike">
                <a:effectLst/>
                <a:latin typeface="Times New Roman" panose="02020603050405020304" pitchFamily="18" charset="0"/>
                <a:hlinkClick r:id="rId3"/>
              </a:rPr>
              <a:t>https://vincentarelbundock.github.io/Rdatasets/doc/causaldata/restaurant_inspections.html</a:t>
            </a:r>
            <a:endParaRPr lang="en-IN" sz="1100" b="0" i="0" u="none" strike="noStrike">
              <a:effectLst/>
              <a:latin typeface="Times New Roman" panose="02020603050405020304" pitchFamily="18" charset="0"/>
            </a:endParaRPr>
          </a:p>
          <a:p>
            <a:pPr marL="457200" rtl="0">
              <a:spcBef>
                <a:spcPts val="0"/>
              </a:spcBef>
              <a:spcAft>
                <a:spcPts val="0"/>
              </a:spcAft>
            </a:pPr>
            <a:br>
              <a:rPr lang="en-IN" sz="1100" b="0">
                <a:effectLst/>
              </a:rPr>
            </a:br>
            <a:endParaRPr lang="en-IN" sz="1100" b="0">
              <a:effectLst/>
            </a:endParaRPr>
          </a:p>
          <a:p>
            <a:pPr rtl="0" fontAlgn="base">
              <a:spcBef>
                <a:spcPts val="0"/>
              </a:spcBef>
              <a:spcAft>
                <a:spcPts val="0"/>
              </a:spcAft>
              <a:buFont typeface="Arial" panose="020B0604020202020204" pitchFamily="34" charset="0"/>
              <a:buChar char="•"/>
            </a:pPr>
            <a:r>
              <a:rPr lang="en-IN" sz="1100" b="0" i="0" u="none" strike="noStrike">
                <a:effectLst/>
                <a:latin typeface="Times New Roman" panose="02020603050405020304" pitchFamily="18" charset="0"/>
              </a:rPr>
              <a:t>Johnson, D. (2023, March 25). </a:t>
            </a:r>
            <a:r>
              <a:rPr lang="en-IN" sz="1100" b="0" i="1" u="none" strike="noStrike">
                <a:effectLst/>
                <a:latin typeface="Times New Roman" panose="02020603050405020304" pitchFamily="18" charset="0"/>
              </a:rPr>
              <a:t>T-Test in R Programming: One Sample &amp; Paired T-Test [Example]</a:t>
            </a:r>
            <a:r>
              <a:rPr lang="en-IN" sz="1100" b="0" i="0" u="none" strike="noStrike">
                <a:effectLst/>
                <a:latin typeface="Times New Roman" panose="02020603050405020304" pitchFamily="18" charset="0"/>
              </a:rPr>
              <a:t>. Guru99. </a:t>
            </a:r>
            <a:r>
              <a:rPr lang="en-IN" sz="1100" b="0" i="0" u="sng" strike="noStrike">
                <a:effectLst/>
                <a:latin typeface="Times New Roman" panose="02020603050405020304" pitchFamily="18" charset="0"/>
                <a:hlinkClick r:id="rId4"/>
              </a:rPr>
              <a:t>https://www.guru99.com/r-t-test-one-sample.html</a:t>
            </a:r>
            <a:endParaRPr lang="en-IN" sz="1100" b="0" i="0" u="none" strike="noStrike">
              <a:effectLst/>
              <a:latin typeface="Times New Roman" panose="02020603050405020304" pitchFamily="18" charset="0"/>
            </a:endParaRPr>
          </a:p>
          <a:p>
            <a:pPr marL="457200" rtl="0">
              <a:spcBef>
                <a:spcPts val="0"/>
              </a:spcBef>
              <a:spcAft>
                <a:spcPts val="0"/>
              </a:spcAft>
            </a:pPr>
            <a:br>
              <a:rPr lang="en-IN" sz="1100" b="0">
                <a:effectLst/>
              </a:rPr>
            </a:br>
            <a:endParaRPr lang="en-IN" sz="1100" b="0">
              <a:effectLst/>
            </a:endParaRPr>
          </a:p>
          <a:p>
            <a:pPr rtl="0" fontAlgn="base">
              <a:spcBef>
                <a:spcPts val="0"/>
              </a:spcBef>
              <a:spcAft>
                <a:spcPts val="0"/>
              </a:spcAft>
              <a:buFont typeface="Arial" panose="020B0604020202020204" pitchFamily="34" charset="0"/>
              <a:buChar char="•"/>
            </a:pPr>
            <a:r>
              <a:rPr lang="en-IN" sz="1100" b="0" i="1" u="none" strike="noStrike">
                <a:effectLst/>
                <a:latin typeface="Times New Roman" panose="02020603050405020304" pitchFamily="18" charset="0"/>
              </a:rPr>
              <a:t>Unpaired Two-Samples T-test in R - Easy Guides - Wiki - STHDA</a:t>
            </a:r>
            <a:r>
              <a:rPr lang="en-IN" sz="1100" b="0" i="0" u="none" strike="noStrike">
                <a:effectLst/>
                <a:latin typeface="Times New Roman" panose="02020603050405020304" pitchFamily="18" charset="0"/>
              </a:rPr>
              <a:t>. (n.d.). </a:t>
            </a:r>
            <a:r>
              <a:rPr lang="en-IN" sz="1100" b="0" i="0" u="sng" strike="noStrike">
                <a:effectLst/>
                <a:latin typeface="Times New Roman" panose="02020603050405020304" pitchFamily="18" charset="0"/>
                <a:hlinkClick r:id="rId5"/>
              </a:rPr>
              <a:t>http://www.sthda.com/english/wiki/unpaired-two-samples-t-test-in-r</a:t>
            </a:r>
            <a:endParaRPr lang="en-IN" sz="1100" b="0" i="0" u="none" strike="noStrike">
              <a:effectLst/>
              <a:latin typeface="Times New Roman" panose="02020603050405020304" pitchFamily="18" charset="0"/>
            </a:endParaRPr>
          </a:p>
          <a:p>
            <a:pPr marL="457200" rtl="0">
              <a:spcBef>
                <a:spcPts val="0"/>
              </a:spcBef>
              <a:spcAft>
                <a:spcPts val="0"/>
              </a:spcAft>
            </a:pPr>
            <a:br>
              <a:rPr lang="en-IN" sz="1100" b="0">
                <a:effectLst/>
              </a:rPr>
            </a:br>
            <a:endParaRPr lang="en-IN" sz="1100" b="0">
              <a:effectLst/>
            </a:endParaRPr>
          </a:p>
          <a:p>
            <a:pPr rtl="0" fontAlgn="base">
              <a:spcBef>
                <a:spcPts val="0"/>
              </a:spcBef>
              <a:spcAft>
                <a:spcPts val="0"/>
              </a:spcAft>
              <a:buFont typeface="Arial" panose="020B0604020202020204" pitchFamily="34" charset="0"/>
              <a:buChar char="•"/>
            </a:pPr>
            <a:r>
              <a:rPr lang="en-IN" sz="1100" b="0" i="0" u="none" strike="noStrike">
                <a:effectLst/>
                <a:latin typeface="Times New Roman" panose="02020603050405020304" pitchFamily="18" charset="0"/>
              </a:rPr>
              <a:t>Marsja, E. (2021, April 15). </a:t>
            </a:r>
            <a:r>
              <a:rPr lang="en-IN" sz="1100" b="0" i="1" u="none" strike="noStrike">
                <a:effectLst/>
                <a:latin typeface="Times New Roman" panose="02020603050405020304" pitchFamily="18" charset="0"/>
              </a:rPr>
              <a:t>How to Create Dummy Variables in R (with Examples)</a:t>
            </a:r>
            <a:r>
              <a:rPr lang="en-IN" sz="1100" b="0" i="0" u="none" strike="noStrike">
                <a:effectLst/>
                <a:latin typeface="Times New Roman" panose="02020603050405020304" pitchFamily="18" charset="0"/>
              </a:rPr>
              <a:t>. Erik Marsja. </a:t>
            </a:r>
            <a:r>
              <a:rPr lang="en-IN" sz="1100" b="0" i="0" u="sng" strike="noStrike">
                <a:effectLst/>
                <a:latin typeface="Times New Roman" panose="02020603050405020304" pitchFamily="18" charset="0"/>
                <a:hlinkClick r:id="rId6"/>
              </a:rPr>
              <a:t>https://www.marsja.se/create-dummy-variables-in-r/</a:t>
            </a:r>
            <a:endParaRPr lang="en-IN" sz="1100" b="0" i="0" u="none" strike="noStrike">
              <a:effectLst/>
              <a:latin typeface="Times New Roman" panose="02020603050405020304" pitchFamily="18" charset="0"/>
            </a:endParaRPr>
          </a:p>
          <a:p>
            <a:endParaRPr lang="en-IN" sz="1100"/>
          </a:p>
        </p:txBody>
      </p:sp>
      <p:pic>
        <p:nvPicPr>
          <p:cNvPr id="5" name="Picture 4" descr="Many question marks on black background">
            <a:extLst>
              <a:ext uri="{FF2B5EF4-FFF2-40B4-BE49-F238E27FC236}">
                <a16:creationId xmlns:a16="http://schemas.microsoft.com/office/drawing/2014/main" id="{977525DC-513D-2CE1-8F23-A84C6223354F}"/>
              </a:ext>
            </a:extLst>
          </p:cNvPr>
          <p:cNvPicPr>
            <a:picLocks noChangeAspect="1"/>
          </p:cNvPicPr>
          <p:nvPr/>
        </p:nvPicPr>
        <p:blipFill rotWithShape="1">
          <a:blip r:embed="rId7"/>
          <a:srcRect l="45594" r="2"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300984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urston County restaurant inspections for Feb. 8, 2023 | The Olympian">
            <a:extLst>
              <a:ext uri="{FF2B5EF4-FFF2-40B4-BE49-F238E27FC236}">
                <a16:creationId xmlns:a16="http://schemas.microsoft.com/office/drawing/2014/main" id="{59E9371E-C20D-BEE4-63F7-F37C5252E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376238"/>
            <a:ext cx="10858500" cy="610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3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7" name="Group 20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058" name="Freeform: Shape 20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2" name="Rectangle 20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Isosceles Triangle 20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E9819-043F-6FD4-23B1-F1F7B62AC948}"/>
              </a:ext>
            </a:extLst>
          </p:cNvPr>
          <p:cNvSpPr>
            <a:spLocks noGrp="1"/>
          </p:cNvSpPr>
          <p:nvPr>
            <p:ph type="title"/>
          </p:nvPr>
        </p:nvSpPr>
        <p:spPr>
          <a:xfrm>
            <a:off x="589993" y="338319"/>
            <a:ext cx="7027048" cy="1006773"/>
          </a:xfrm>
        </p:spPr>
        <p:txBody>
          <a:bodyPr anchor="t">
            <a:normAutofit/>
          </a:bodyPr>
          <a:lstStyle/>
          <a:p>
            <a:pPr defTabSz="896112"/>
            <a:r>
              <a:rPr lang="en-IN" sz="5488" kern="1200" dirty="0">
                <a:solidFill>
                  <a:schemeClr val="tx1"/>
                </a:solidFill>
                <a:latin typeface="+mj-lt"/>
                <a:ea typeface="+mj-ea"/>
                <a:cs typeface="+mj-cs"/>
              </a:rPr>
              <a:t>DATASET </a:t>
            </a:r>
            <a:endParaRPr lang="en-IN" sz="5600" dirty="0"/>
          </a:p>
        </p:txBody>
      </p:sp>
      <p:graphicFrame>
        <p:nvGraphicFramePr>
          <p:cNvPr id="6" name="Diagram 5">
            <a:extLst>
              <a:ext uri="{FF2B5EF4-FFF2-40B4-BE49-F238E27FC236}">
                <a16:creationId xmlns:a16="http://schemas.microsoft.com/office/drawing/2014/main" id="{4D4CB3D6-B664-D1C8-3279-B0E2D03EFA9E}"/>
              </a:ext>
            </a:extLst>
          </p:cNvPr>
          <p:cNvGraphicFramePr/>
          <p:nvPr>
            <p:extLst>
              <p:ext uri="{D42A27DB-BD31-4B8C-83A1-F6EECF244321}">
                <p14:modId xmlns:p14="http://schemas.microsoft.com/office/powerpoint/2010/main" val="4025094093"/>
              </p:ext>
            </p:extLst>
          </p:nvPr>
        </p:nvGraphicFramePr>
        <p:xfrm>
          <a:off x="7189547" y="643467"/>
          <a:ext cx="4344583" cy="5570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835CE63-F5FB-5585-0304-C3E3677C4E05}"/>
              </a:ext>
            </a:extLst>
          </p:cNvPr>
          <p:cNvSpPr txBox="1"/>
          <p:nvPr/>
        </p:nvSpPr>
        <p:spPr>
          <a:xfrm>
            <a:off x="539179" y="4305787"/>
            <a:ext cx="7482525" cy="2229969"/>
          </a:xfrm>
          <a:prstGeom prst="rect">
            <a:avLst/>
          </a:prstGeom>
          <a:noFill/>
          <a:ln w="12700">
            <a:solidFill>
              <a:schemeClr val="tx1"/>
            </a:solidFill>
          </a:ln>
        </p:spPr>
        <p:txBody>
          <a:bodyPr wrap="square">
            <a:spAutoFit/>
          </a:bodyPr>
          <a:lstStyle/>
          <a:p>
            <a:pPr defTabSz="448056">
              <a:lnSpc>
                <a:spcPct val="114000"/>
              </a:lnSpc>
              <a:spcAft>
                <a:spcPts val="600"/>
              </a:spcAft>
            </a:pPr>
            <a:r>
              <a:rPr lang="en-US" sz="1372" kern="1200" dirty="0">
                <a:solidFill>
                  <a:srgbClr val="212121"/>
                </a:solidFill>
                <a:latin typeface="Roboto" panose="02000000000000000000" pitchFamily="2" charset="0"/>
                <a:ea typeface="+mn-ea"/>
                <a:cs typeface="+mn-cs"/>
              </a:rPr>
              <a:t>Source of dataset.</a:t>
            </a:r>
            <a:endParaRPr lang="en-US" sz="1176" kern="1200" dirty="0">
              <a:solidFill>
                <a:schemeClr val="tx1"/>
              </a:solidFill>
              <a:latin typeface="Arial" panose="020B0604020202020204" pitchFamily="34" charset="0"/>
              <a:ea typeface="+mn-ea"/>
              <a:cs typeface="+mn-cs"/>
            </a:endParaRPr>
          </a:p>
          <a:p>
            <a:pPr defTabSz="448056">
              <a:lnSpc>
                <a:spcPct val="135000"/>
              </a:lnSpc>
              <a:spcAft>
                <a:spcPts val="600"/>
              </a:spcAft>
            </a:pPr>
            <a:r>
              <a:rPr lang="en-US" sz="1029" u="sng" kern="1200" dirty="0">
                <a:solidFill>
                  <a:srgbClr val="1155CC"/>
                </a:solidFill>
                <a:latin typeface="Courier New" panose="02070309020205020404" pitchFamily="49" charset="0"/>
                <a:ea typeface="+mn-ea"/>
                <a:cs typeface="+mn-cs"/>
                <a:hlinkClick r:id="rId7"/>
              </a:rPr>
              <a:t>https://vincentarelbundock.github.io/Rdatasets/articles/data.html</a:t>
            </a:r>
            <a:endParaRPr lang="en-US" sz="1176" kern="1200" dirty="0">
              <a:solidFill>
                <a:schemeClr val="tx1"/>
              </a:solidFill>
              <a:latin typeface="Arial" panose="020B0604020202020204" pitchFamily="34" charset="0"/>
              <a:ea typeface="+mn-ea"/>
              <a:cs typeface="+mn-cs"/>
            </a:endParaRPr>
          </a:p>
          <a:p>
            <a:pPr defTabSz="448056">
              <a:lnSpc>
                <a:spcPct val="135000"/>
              </a:lnSpc>
              <a:spcAft>
                <a:spcPts val="600"/>
              </a:spcAft>
            </a:pPr>
            <a:r>
              <a:rPr lang="en-US" sz="1029" u="sng" kern="1200" dirty="0">
                <a:solidFill>
                  <a:srgbClr val="1155CC"/>
                </a:solidFill>
                <a:latin typeface="Courier New" panose="02070309020205020404" pitchFamily="49" charset="0"/>
                <a:ea typeface="+mn-ea"/>
                <a:cs typeface="+mn-cs"/>
                <a:hlinkClick r:id="rId8"/>
              </a:rPr>
              <a:t>https://www.kaggle.com/datasets/loulouashley/inspection-score-restaurant-inspection?select=restaurant-and-food-inspections-1.csv</a:t>
            </a:r>
            <a:endParaRPr lang="en-US" sz="1176" kern="1200" dirty="0">
              <a:solidFill>
                <a:schemeClr val="tx1"/>
              </a:solidFill>
              <a:latin typeface="Arial" panose="020B0604020202020204" pitchFamily="34" charset="0"/>
              <a:ea typeface="+mn-ea"/>
              <a:cs typeface="+mn-cs"/>
            </a:endParaRPr>
          </a:p>
          <a:p>
            <a:pPr marL="448056" defTabSz="448056">
              <a:lnSpc>
                <a:spcPct val="135000"/>
              </a:lnSpc>
              <a:spcAft>
                <a:spcPts val="600"/>
              </a:spcAft>
            </a:pPr>
            <a:r>
              <a:rPr lang="en-US" sz="1029" kern="1200" dirty="0">
                <a:solidFill>
                  <a:srgbClr val="212121"/>
                </a:solidFill>
                <a:latin typeface="Courier New" panose="02070309020205020404" pitchFamily="49" charset="0"/>
                <a:ea typeface="+mn-ea"/>
                <a:cs typeface="+mn-cs"/>
              </a:rPr>
              <a:t> </a:t>
            </a:r>
            <a:endParaRPr lang="en-US" sz="1176" kern="1200" dirty="0">
              <a:solidFill>
                <a:schemeClr val="tx1"/>
              </a:solidFill>
              <a:latin typeface="Arial" panose="020B0604020202020204" pitchFamily="34" charset="0"/>
              <a:ea typeface="+mn-ea"/>
              <a:cs typeface="+mn-cs"/>
            </a:endParaRPr>
          </a:p>
          <a:p>
            <a:pPr defTabSz="448056">
              <a:lnSpc>
                <a:spcPct val="135000"/>
              </a:lnSpc>
              <a:spcAft>
                <a:spcPts val="600"/>
              </a:spcAft>
            </a:pPr>
            <a:r>
              <a:rPr lang="en-US" sz="1372" kern="1200" dirty="0">
                <a:solidFill>
                  <a:srgbClr val="212121"/>
                </a:solidFill>
                <a:latin typeface="Arial" panose="020B0604020202020204" pitchFamily="34" charset="0"/>
                <a:ea typeface="+mn-ea"/>
                <a:cs typeface="+mn-cs"/>
              </a:rPr>
              <a:t>Data Dictionary:</a:t>
            </a:r>
            <a:endParaRPr lang="en-US" sz="1176" kern="1200" dirty="0">
              <a:solidFill>
                <a:schemeClr val="tx1"/>
              </a:solidFill>
              <a:latin typeface="Arial" panose="020B0604020202020204" pitchFamily="34" charset="0"/>
              <a:ea typeface="+mn-ea"/>
              <a:cs typeface="+mn-cs"/>
            </a:endParaRPr>
          </a:p>
          <a:p>
            <a:pPr defTabSz="448056">
              <a:lnSpc>
                <a:spcPct val="114000"/>
              </a:lnSpc>
              <a:spcAft>
                <a:spcPts val="600"/>
              </a:spcAft>
            </a:pPr>
            <a:r>
              <a:rPr lang="en-US" sz="1078" u="sng" kern="1200" dirty="0">
                <a:solidFill>
                  <a:srgbClr val="1155CC"/>
                </a:solidFill>
                <a:latin typeface="Courier New" panose="02070309020205020404" pitchFamily="49" charset="0"/>
                <a:ea typeface="+mn-ea"/>
                <a:cs typeface="+mn-cs"/>
                <a:hlinkClick r:id="rId9"/>
              </a:rPr>
              <a:t>https://vincentarelbundock.github.io/Rdatasets/doc/causaldata/restaurant_inspections.html</a:t>
            </a:r>
            <a:endParaRPr lang="en-US" sz="1200" dirty="0">
              <a:effectLst/>
              <a:latin typeface="Arial" panose="020B0604020202020204" pitchFamily="34" charset="0"/>
            </a:endParaRPr>
          </a:p>
        </p:txBody>
      </p:sp>
      <p:sp>
        <p:nvSpPr>
          <p:cNvPr id="4" name="TextBox 3">
            <a:extLst>
              <a:ext uri="{FF2B5EF4-FFF2-40B4-BE49-F238E27FC236}">
                <a16:creationId xmlns:a16="http://schemas.microsoft.com/office/drawing/2014/main" id="{54BF74BD-0B3C-60CE-0296-69D7C00E637A}"/>
              </a:ext>
            </a:extLst>
          </p:cNvPr>
          <p:cNvSpPr txBox="1"/>
          <p:nvPr/>
        </p:nvSpPr>
        <p:spPr>
          <a:xfrm>
            <a:off x="432719" y="1425056"/>
            <a:ext cx="6098958" cy="2800767"/>
          </a:xfrm>
          <a:prstGeom prst="rect">
            <a:avLst/>
          </a:prstGeom>
          <a:noFill/>
          <a:ln w="9525">
            <a:solidFill>
              <a:schemeClr val="tx1"/>
            </a:solidFill>
          </a:ln>
        </p:spPr>
        <p:txBody>
          <a:bodyPr wrap="square">
            <a:spAutoFit/>
          </a:bodyPr>
          <a:lstStyle/>
          <a:p>
            <a:pPr indent="-457200" algn="just" rtl="0">
              <a:spcBef>
                <a:spcPts val="0"/>
              </a:spcBef>
              <a:spcAft>
                <a:spcPts val="0"/>
              </a:spcAft>
            </a:pPr>
            <a:r>
              <a:rPr lang="en-US" sz="1600" b="0" i="0" u="none" strike="noStrike" dirty="0">
                <a:solidFill>
                  <a:srgbClr val="212121"/>
                </a:solidFill>
                <a:effectLst/>
                <a:latin typeface="Times New Roman" panose="02020603050405020304" pitchFamily="18" charset="0"/>
              </a:rPr>
              <a:t>Dataset has the following columns and subjects of the column and its datatype.</a:t>
            </a:r>
            <a:endParaRPr lang="en-US" sz="1600" b="0" dirty="0">
              <a:effectLst/>
            </a:endParaRPr>
          </a:p>
          <a:p>
            <a:pPr indent="-1143000" algn="just" rtl="0">
              <a:spcBef>
                <a:spcPts val="0"/>
              </a:spcBef>
              <a:spcAft>
                <a:spcPts val="0"/>
              </a:spcAft>
            </a:pPr>
            <a:r>
              <a:rPr lang="en-US" sz="1600" b="0" i="0" u="none" strike="noStrike" dirty="0">
                <a:solidFill>
                  <a:srgbClr val="212121"/>
                </a:solidFill>
                <a:effectLst/>
                <a:latin typeface="Times New Roman" panose="02020603050405020304" pitchFamily="18" charset="0"/>
              </a:rPr>
              <a:t>● X - Index  (Integer)</a:t>
            </a:r>
            <a:endParaRPr lang="en-US" sz="1600" b="0" dirty="0">
              <a:effectLst/>
            </a:endParaRPr>
          </a:p>
          <a:p>
            <a:pPr indent="-1143000" algn="just" rtl="0">
              <a:spcBef>
                <a:spcPts val="0"/>
              </a:spcBef>
              <a:spcAft>
                <a:spcPts val="0"/>
              </a:spcAft>
            </a:pPr>
            <a:r>
              <a:rPr lang="en-US" sz="1600" b="0" i="0" u="none" strike="noStrike" dirty="0">
                <a:solidFill>
                  <a:srgbClr val="212121"/>
                </a:solidFill>
                <a:effectLst/>
                <a:latin typeface="Times New Roman" panose="02020603050405020304" pitchFamily="18" charset="0"/>
              </a:rPr>
              <a:t>● Business name - Name of restaurant or name of chain (Character)</a:t>
            </a:r>
            <a:endParaRPr lang="en-US" sz="1600" b="0" dirty="0">
              <a:effectLst/>
            </a:endParaRPr>
          </a:p>
          <a:p>
            <a:pPr indent="-1143000" algn="just" rtl="0">
              <a:spcBef>
                <a:spcPts val="0"/>
              </a:spcBef>
              <a:spcAft>
                <a:spcPts val="0"/>
              </a:spcAft>
            </a:pPr>
            <a:r>
              <a:rPr lang="en-US" sz="1600" b="0" i="0" u="none" strike="noStrike" dirty="0">
                <a:solidFill>
                  <a:srgbClr val="212121"/>
                </a:solidFill>
                <a:effectLst/>
                <a:latin typeface="Times New Roman" panose="02020603050405020304" pitchFamily="18" charset="0"/>
              </a:rPr>
              <a:t>● inspection score - Score at the time of inspection   (Integer)</a:t>
            </a:r>
            <a:endParaRPr lang="en-US" sz="1600" b="0" dirty="0">
              <a:effectLst/>
            </a:endParaRPr>
          </a:p>
          <a:p>
            <a:pPr indent="-1143000" algn="just" rtl="0">
              <a:spcBef>
                <a:spcPts val="0"/>
              </a:spcBef>
              <a:spcAft>
                <a:spcPts val="0"/>
              </a:spcAft>
            </a:pPr>
            <a:r>
              <a:rPr lang="en-US" sz="1600" b="0" i="0" u="none" strike="noStrike" dirty="0">
                <a:solidFill>
                  <a:srgbClr val="212121"/>
                </a:solidFill>
                <a:effectLst/>
                <a:latin typeface="Times New Roman" panose="02020603050405020304" pitchFamily="18" charset="0"/>
              </a:rPr>
              <a:t>● Year - Year of inspections   (Integer)</a:t>
            </a:r>
            <a:endParaRPr lang="en-US" sz="1600" b="0" dirty="0">
              <a:effectLst/>
            </a:endParaRPr>
          </a:p>
          <a:p>
            <a:pPr indent="-1143000" algn="just" rtl="0">
              <a:spcBef>
                <a:spcPts val="0"/>
              </a:spcBef>
              <a:spcAft>
                <a:spcPts val="0"/>
              </a:spcAft>
            </a:pPr>
            <a:r>
              <a:rPr lang="en-US" sz="1600" b="0" i="0" u="none" strike="noStrike" dirty="0">
                <a:solidFill>
                  <a:srgbClr val="212121"/>
                </a:solidFill>
                <a:effectLst/>
                <a:latin typeface="Times New Roman" panose="02020603050405020304" pitchFamily="18" charset="0"/>
              </a:rPr>
              <a:t>● Number of locations - number of  restaurants for each chain. (Integer)</a:t>
            </a:r>
            <a:endParaRPr lang="en-US" sz="1600" b="0" dirty="0">
              <a:effectLst/>
            </a:endParaRPr>
          </a:p>
          <a:p>
            <a:pPr indent="-1143000" algn="just" rtl="0">
              <a:spcBef>
                <a:spcPts val="0"/>
              </a:spcBef>
              <a:spcAft>
                <a:spcPts val="0"/>
              </a:spcAft>
            </a:pPr>
            <a:r>
              <a:rPr lang="en-US" sz="1600" b="0" i="0" u="none" strike="noStrike" dirty="0">
                <a:solidFill>
                  <a:srgbClr val="212121"/>
                </a:solidFill>
                <a:effectLst/>
                <a:latin typeface="Times New Roman" panose="02020603050405020304" pitchFamily="18" charset="0"/>
              </a:rPr>
              <a:t>● Weekends - inspected on weekends or weekdays. False - Weekdays</a:t>
            </a:r>
            <a:endParaRPr lang="en-US" sz="1600" b="0" dirty="0">
              <a:effectLst/>
            </a:endParaRPr>
          </a:p>
          <a:p>
            <a:pPr indent="-914400" algn="just" rtl="0">
              <a:spcBef>
                <a:spcPts val="0"/>
              </a:spcBef>
              <a:spcAft>
                <a:spcPts val="0"/>
              </a:spcAft>
            </a:pPr>
            <a:r>
              <a:rPr lang="en-US" sz="1600" b="0" i="0" u="none" strike="noStrike" dirty="0">
                <a:solidFill>
                  <a:srgbClr val="212121"/>
                </a:solidFill>
                <a:effectLst/>
                <a:latin typeface="Times New Roman" panose="02020603050405020304" pitchFamily="18" charset="0"/>
              </a:rPr>
              <a:t>True - Weekend (Logical)</a:t>
            </a:r>
            <a:endParaRPr lang="en-US" sz="1600" b="0" dirty="0">
              <a:effectLst/>
            </a:endParaRPr>
          </a:p>
          <a:p>
            <a:br>
              <a:rPr lang="en-US" sz="1600" dirty="0"/>
            </a:br>
            <a:endParaRPr lang="en-IN" sz="1600" dirty="0"/>
          </a:p>
        </p:txBody>
      </p:sp>
    </p:spTree>
    <p:extLst>
      <p:ext uri="{BB962C8B-B14F-4D97-AF65-F5344CB8AC3E}">
        <p14:creationId xmlns:p14="http://schemas.microsoft.com/office/powerpoint/2010/main" val="234099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AA274A-3127-C131-7D85-85C82510565E}"/>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DATA CLEANING / OUTLIER ANALYSIS</a:t>
            </a:r>
          </a:p>
        </p:txBody>
      </p:sp>
      <p:pic>
        <p:nvPicPr>
          <p:cNvPr id="4" name="image8.png">
            <a:extLst>
              <a:ext uri="{FF2B5EF4-FFF2-40B4-BE49-F238E27FC236}">
                <a16:creationId xmlns:a16="http://schemas.microsoft.com/office/drawing/2014/main" id="{2E5C341B-2507-EA02-A52C-2EF98B84A6D5}"/>
              </a:ext>
            </a:extLst>
          </p:cNvPr>
          <p:cNvPicPr preferRelativeResize="0"/>
          <p:nvPr/>
        </p:nvPicPr>
        <p:blipFill>
          <a:blip r:embed="rId2"/>
          <a:srcRect/>
          <a:stretch>
            <a:fillRect/>
          </a:stretch>
        </p:blipFill>
        <p:spPr>
          <a:xfrm>
            <a:off x="463618" y="2901000"/>
            <a:ext cx="1968684" cy="3354460"/>
          </a:xfrm>
          <a:prstGeom prst="rect">
            <a:avLst/>
          </a:prstGeom>
          <a:ln w="12700">
            <a:solidFill>
              <a:schemeClr val="tx1"/>
            </a:solidFill>
          </a:ln>
          <a:effectLst>
            <a:outerShdw blurRad="107950" dist="12700" dir="5400000" algn="ctr">
              <a:srgbClr val="000000"/>
            </a:outerShdw>
          </a:effectLst>
        </p:spPr>
      </p:pic>
      <p:pic>
        <p:nvPicPr>
          <p:cNvPr id="5" name="image2.png">
            <a:extLst>
              <a:ext uri="{FF2B5EF4-FFF2-40B4-BE49-F238E27FC236}">
                <a16:creationId xmlns:a16="http://schemas.microsoft.com/office/drawing/2014/main" id="{9A6FCE71-9D6D-E9D5-7099-7AA40522029C}"/>
              </a:ext>
            </a:extLst>
          </p:cNvPr>
          <p:cNvPicPr preferRelativeResize="0"/>
          <p:nvPr/>
        </p:nvPicPr>
        <p:blipFill>
          <a:blip r:embed="rId3"/>
          <a:srcRect/>
          <a:stretch>
            <a:fillRect/>
          </a:stretch>
        </p:blipFill>
        <p:spPr>
          <a:xfrm>
            <a:off x="6679735" y="2787093"/>
            <a:ext cx="2145380" cy="3541579"/>
          </a:xfrm>
          <a:prstGeom prst="rect">
            <a:avLst/>
          </a:prstGeom>
          <a:ln w="6350">
            <a:solidFill>
              <a:schemeClr val="tx1"/>
            </a:solidFill>
          </a:ln>
        </p:spPr>
      </p:pic>
      <p:sp>
        <p:nvSpPr>
          <p:cNvPr id="7" name="TextBox 6">
            <a:extLst>
              <a:ext uri="{FF2B5EF4-FFF2-40B4-BE49-F238E27FC236}">
                <a16:creationId xmlns:a16="http://schemas.microsoft.com/office/drawing/2014/main" id="{728648DA-4D88-1928-3B76-0C5A108E5073}"/>
              </a:ext>
            </a:extLst>
          </p:cNvPr>
          <p:cNvSpPr txBox="1"/>
          <p:nvPr/>
        </p:nvSpPr>
        <p:spPr>
          <a:xfrm>
            <a:off x="2920458" y="2675517"/>
            <a:ext cx="3246581" cy="801310"/>
          </a:xfrm>
          <a:prstGeom prst="rect">
            <a:avLst/>
          </a:prstGeom>
          <a:solidFill>
            <a:srgbClr val="0099FF"/>
          </a:solidFill>
        </p:spPr>
        <p:txBody>
          <a:bodyPr wrap="square">
            <a:spAutoFit/>
          </a:bodyPr>
          <a:lstStyle/>
          <a:p>
            <a:pPr marL="216507" indent="-216507" defTabSz="577352">
              <a:lnSpc>
                <a:spcPct val="135000"/>
              </a:lnSpc>
              <a:spcAft>
                <a:spcPts val="462"/>
              </a:spcAft>
              <a:buFont typeface="Times New Roman" panose="02020603050405020304" pitchFamily="18" charset="0"/>
              <a:buChar char="●"/>
            </a:pPr>
            <a:r>
              <a:rPr lang="en-US" sz="1263" b="1" kern="1200" dirty="0">
                <a:solidFill>
                  <a:schemeClr val="bg1"/>
                </a:solidFill>
                <a:latin typeface="Arial" panose="020B0604020202020204" pitchFamily="34" charset="0"/>
                <a:ea typeface="+mn-ea"/>
                <a:cs typeface="+mn-cs"/>
              </a:rPr>
              <a:t>Null value analysis</a:t>
            </a:r>
            <a:r>
              <a:rPr lang="en-US" sz="1137" b="1" kern="1200" dirty="0">
                <a:solidFill>
                  <a:schemeClr val="bg1"/>
                </a:solidFill>
                <a:latin typeface="Arial" panose="020B0604020202020204" pitchFamily="34" charset="0"/>
                <a:ea typeface="+mn-ea"/>
                <a:cs typeface="+mn-cs"/>
              </a:rPr>
              <a:t> - Data has zero null values hence we can move to the next step for data cleaning</a:t>
            </a:r>
            <a:endParaRPr lang="en-US" sz="1800" b="1" dirty="0">
              <a:solidFill>
                <a:schemeClr val="bg1"/>
              </a:solidFill>
              <a:effectLst/>
              <a:latin typeface="Arial" panose="020B0604020202020204" pitchFamily="34" charset="0"/>
            </a:endParaRPr>
          </a:p>
        </p:txBody>
      </p:sp>
      <p:sp>
        <p:nvSpPr>
          <p:cNvPr id="9" name="TextBox 8">
            <a:extLst>
              <a:ext uri="{FF2B5EF4-FFF2-40B4-BE49-F238E27FC236}">
                <a16:creationId xmlns:a16="http://schemas.microsoft.com/office/drawing/2014/main" id="{9C75E77C-6121-5027-0747-ACC7F25BE6DC}"/>
              </a:ext>
            </a:extLst>
          </p:cNvPr>
          <p:cNvSpPr txBox="1"/>
          <p:nvPr/>
        </p:nvSpPr>
        <p:spPr>
          <a:xfrm>
            <a:off x="2895920" y="3618137"/>
            <a:ext cx="3295659" cy="2710535"/>
          </a:xfrm>
          <a:prstGeom prst="rect">
            <a:avLst/>
          </a:prstGeom>
          <a:solidFill>
            <a:srgbClr val="0099FF"/>
          </a:solidFill>
        </p:spPr>
        <p:txBody>
          <a:bodyPr wrap="square">
            <a:spAutoFit/>
          </a:bodyPr>
          <a:lstStyle/>
          <a:p>
            <a:pPr marL="216507" indent="-216507" defTabSz="577352">
              <a:lnSpc>
                <a:spcPct val="135000"/>
              </a:lnSpc>
              <a:spcAft>
                <a:spcPts val="462"/>
              </a:spcAft>
              <a:buFont typeface="Times New Roman" panose="02020603050405020304" pitchFamily="18" charset="0"/>
              <a:buChar char="●"/>
            </a:pPr>
            <a:r>
              <a:rPr lang="en-US" sz="1137" b="1" kern="1200" dirty="0">
                <a:solidFill>
                  <a:schemeClr val="bg1"/>
                </a:solidFill>
                <a:latin typeface="Arial" panose="020B0604020202020204" pitchFamily="34" charset="0"/>
                <a:ea typeface="+mn-ea"/>
                <a:cs typeface="+mn-cs"/>
              </a:rPr>
              <a:t>Outlier Analysis- Here we have two main columns which are integer hence let’s check the outlier analysis for those columns using box plot and then using R code let’s drop outlier if any and then again plot the box plot.  Left Box Plot before dropping outlier and Right after dropping outlier. we have cleaned our data please check R file for coding part of outlier analysis. </a:t>
            </a:r>
          </a:p>
          <a:p>
            <a:pPr marL="288676" defTabSz="577352">
              <a:lnSpc>
                <a:spcPct val="135000"/>
              </a:lnSpc>
              <a:spcAft>
                <a:spcPts val="462"/>
              </a:spcAft>
            </a:pPr>
            <a:r>
              <a:rPr lang="en-US" sz="1137" kern="1200" dirty="0">
                <a:solidFill>
                  <a:srgbClr val="212121"/>
                </a:solidFill>
                <a:latin typeface="Arial" panose="020B0604020202020204" pitchFamily="34" charset="0"/>
                <a:ea typeface="+mn-ea"/>
                <a:cs typeface="+mn-cs"/>
              </a:rPr>
              <a:t> </a:t>
            </a:r>
            <a:endParaRPr lang="en-US" sz="1800" dirty="0">
              <a:effectLst/>
              <a:latin typeface="Arial" panose="020B0604020202020204" pitchFamily="34" charset="0"/>
            </a:endParaRPr>
          </a:p>
        </p:txBody>
      </p:sp>
      <p:sp>
        <p:nvSpPr>
          <p:cNvPr id="10" name="Rectangle 9">
            <a:extLst>
              <a:ext uri="{FF2B5EF4-FFF2-40B4-BE49-F238E27FC236}">
                <a16:creationId xmlns:a16="http://schemas.microsoft.com/office/drawing/2014/main" id="{8A263085-426B-C991-8B87-F368017F58DD}"/>
              </a:ext>
            </a:extLst>
          </p:cNvPr>
          <p:cNvSpPr/>
          <p:nvPr/>
        </p:nvSpPr>
        <p:spPr>
          <a:xfrm>
            <a:off x="522381" y="2140459"/>
            <a:ext cx="1968684" cy="434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2044">
              <a:spcAft>
                <a:spcPts val="600"/>
              </a:spcAft>
            </a:pPr>
            <a:r>
              <a:rPr lang="en-IN" sz="1386" kern="1200" dirty="0">
                <a:solidFill>
                  <a:schemeClr val="lt1"/>
                </a:solidFill>
                <a:latin typeface="+mn-lt"/>
                <a:ea typeface="+mn-ea"/>
                <a:cs typeface="+mn-cs"/>
              </a:rPr>
              <a:t>BEFORE OUTLIERS</a:t>
            </a:r>
            <a:endParaRPr lang="en-IN" dirty="0"/>
          </a:p>
        </p:txBody>
      </p:sp>
      <p:sp>
        <p:nvSpPr>
          <p:cNvPr id="11" name="Rectangle 10">
            <a:extLst>
              <a:ext uri="{FF2B5EF4-FFF2-40B4-BE49-F238E27FC236}">
                <a16:creationId xmlns:a16="http://schemas.microsoft.com/office/drawing/2014/main" id="{4614A231-AD77-50AA-D1F2-D6A68FBFC8B7}"/>
              </a:ext>
            </a:extLst>
          </p:cNvPr>
          <p:cNvSpPr/>
          <p:nvPr/>
        </p:nvSpPr>
        <p:spPr>
          <a:xfrm>
            <a:off x="6550603" y="2043338"/>
            <a:ext cx="1968684" cy="434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52044">
              <a:spcAft>
                <a:spcPts val="600"/>
              </a:spcAft>
            </a:pPr>
            <a:r>
              <a:rPr lang="en-IN" sz="1386" kern="1200" dirty="0">
                <a:solidFill>
                  <a:schemeClr val="lt1"/>
                </a:solidFill>
                <a:latin typeface="+mn-lt"/>
                <a:ea typeface="+mn-ea"/>
                <a:cs typeface="+mn-cs"/>
              </a:rPr>
              <a:t>CLEANED DATA FROM  OUTLIER</a:t>
            </a:r>
            <a:endParaRPr lang="en-IN" dirty="0"/>
          </a:p>
        </p:txBody>
      </p:sp>
      <p:pic>
        <p:nvPicPr>
          <p:cNvPr id="3078" name="Picture 6" descr="Outlier Analysis: Definition, Techniques, How-To, and More">
            <a:extLst>
              <a:ext uri="{FF2B5EF4-FFF2-40B4-BE49-F238E27FC236}">
                <a16:creationId xmlns:a16="http://schemas.microsoft.com/office/drawing/2014/main" id="{2A874576-912E-2A7B-4109-59B32D4026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4435" y="191766"/>
            <a:ext cx="2619375" cy="11919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taurant Health Inspection Report - St. Louis County - St. Louis  Restaurant Review">
            <a:extLst>
              <a:ext uri="{FF2B5EF4-FFF2-40B4-BE49-F238E27FC236}">
                <a16:creationId xmlns:a16="http://schemas.microsoft.com/office/drawing/2014/main" id="{690D7093-3723-17A9-8207-F869DDC2E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0050" y="1924820"/>
            <a:ext cx="2597014"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otten food, chicken and bleach, perfect scores: Chatham County Food  Inspection scores for November | WSAV-TV">
            <a:extLst>
              <a:ext uri="{FF2B5EF4-FFF2-40B4-BE49-F238E27FC236}">
                <a16:creationId xmlns:a16="http://schemas.microsoft.com/office/drawing/2014/main" id="{2350CE82-FC16-7287-46C7-FEDFF34F14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0050" y="4141163"/>
            <a:ext cx="24860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8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435C9C-A781-9782-5113-70003FCC7DB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Questions &amp; Answers For EDA</a:t>
            </a:r>
          </a:p>
        </p:txBody>
      </p:sp>
      <p:sp>
        <p:nvSpPr>
          <p:cNvPr id="3" name="Content Placeholder 2">
            <a:extLst>
              <a:ext uri="{FF2B5EF4-FFF2-40B4-BE49-F238E27FC236}">
                <a16:creationId xmlns:a16="http://schemas.microsoft.com/office/drawing/2014/main" id="{2A33EF9A-9487-9B0C-A429-319C5A230163}"/>
              </a:ext>
            </a:extLst>
          </p:cNvPr>
          <p:cNvSpPr>
            <a:spLocks noGrp="1"/>
          </p:cNvSpPr>
          <p:nvPr>
            <p:ph idx="1"/>
          </p:nvPr>
        </p:nvSpPr>
        <p:spPr>
          <a:xfrm>
            <a:off x="119323" y="1642189"/>
            <a:ext cx="8415077" cy="1820946"/>
          </a:xfrm>
          <a:ln w="19050">
            <a:solidFill>
              <a:schemeClr val="tx1"/>
            </a:solidFill>
          </a:ln>
        </p:spPr>
        <p:txBody>
          <a:bodyPr>
            <a:normAutofit/>
          </a:bodyPr>
          <a:lstStyle/>
          <a:p>
            <a:pPr marL="194310" indent="-194310" algn="just" defTabSz="777240" fontAlgn="base">
              <a:spcBef>
                <a:spcPts val="1020"/>
              </a:spcBef>
              <a:buFont typeface="+mj-lt"/>
              <a:buAutoNum type="arabicPeriod"/>
            </a:pPr>
            <a:r>
              <a:rPr lang="en-US" sz="2040" kern="1200" dirty="0">
                <a:solidFill>
                  <a:srgbClr val="000000"/>
                </a:solidFill>
                <a:latin typeface="Times New Roman" panose="02020603050405020304" pitchFamily="18" charset="0"/>
                <a:ea typeface="+mn-ea"/>
                <a:cs typeface="+mn-cs"/>
              </a:rPr>
              <a:t>I would like to see the number of locations for each restaurant over 20 years.</a:t>
            </a:r>
          </a:p>
          <a:p>
            <a:pPr marL="194310" indent="-194310" algn="just" defTabSz="777240" fontAlgn="base">
              <a:spcBef>
                <a:spcPts val="0"/>
              </a:spcBef>
              <a:buFont typeface="+mj-lt"/>
              <a:buAutoNum type="arabicPeriod"/>
            </a:pPr>
            <a:r>
              <a:rPr lang="en-US" sz="2040" kern="1200" dirty="0">
                <a:solidFill>
                  <a:srgbClr val="000000"/>
                </a:solidFill>
                <a:latin typeface="Times New Roman" panose="02020603050405020304" pitchFamily="18" charset="0"/>
                <a:ea typeface="+mn-ea"/>
                <a:cs typeface="+mn-cs"/>
              </a:rPr>
              <a:t>I will find difference between inspection score at the start of each restaurants and recent years how the trend has changed. </a:t>
            </a:r>
          </a:p>
          <a:p>
            <a:pPr marL="194310" indent="-194310" algn="just" defTabSz="777240" fontAlgn="base">
              <a:spcBef>
                <a:spcPts val="0"/>
              </a:spcBef>
              <a:spcAft>
                <a:spcPts val="1020"/>
              </a:spcAft>
              <a:buFont typeface="+mj-lt"/>
              <a:buAutoNum type="arabicPeriod"/>
            </a:pPr>
            <a:r>
              <a:rPr lang="en-US" sz="2040" kern="1200" dirty="0">
                <a:solidFill>
                  <a:srgbClr val="000000"/>
                </a:solidFill>
                <a:latin typeface="Times New Roman" panose="02020603050405020304" pitchFamily="18" charset="0"/>
                <a:ea typeface="+mn-ea"/>
                <a:cs typeface="+mn-cs"/>
              </a:rPr>
              <a:t>I will also find the age of each restaurant in the span of 20 years. </a:t>
            </a:r>
          </a:p>
          <a:p>
            <a:endParaRPr lang="en-IN" b="1" dirty="0"/>
          </a:p>
        </p:txBody>
      </p:sp>
      <p:sp>
        <p:nvSpPr>
          <p:cNvPr id="5" name="TextBox 4">
            <a:extLst>
              <a:ext uri="{FF2B5EF4-FFF2-40B4-BE49-F238E27FC236}">
                <a16:creationId xmlns:a16="http://schemas.microsoft.com/office/drawing/2014/main" id="{FD51195F-5E2F-5FC0-A76C-AF436BF9D7A8}"/>
              </a:ext>
            </a:extLst>
          </p:cNvPr>
          <p:cNvSpPr txBox="1"/>
          <p:nvPr/>
        </p:nvSpPr>
        <p:spPr>
          <a:xfrm>
            <a:off x="119322" y="3732497"/>
            <a:ext cx="2276136" cy="968470"/>
          </a:xfrm>
          <a:prstGeom prst="rect">
            <a:avLst/>
          </a:prstGeom>
          <a:noFill/>
        </p:spPr>
        <p:txBody>
          <a:bodyPr wrap="square">
            <a:spAutoFit/>
          </a:bodyPr>
          <a:lstStyle/>
          <a:p>
            <a:pPr algn="just" defTabSz="388620">
              <a:spcBef>
                <a:spcPts val="1020"/>
              </a:spcBef>
              <a:spcAft>
                <a:spcPts val="1020"/>
              </a:spcAft>
            </a:pPr>
            <a:r>
              <a:rPr lang="en-IN" sz="1530" b="1" kern="1200" dirty="0">
                <a:solidFill>
                  <a:srgbClr val="000000"/>
                </a:solidFill>
                <a:latin typeface="Times New Roman" panose="02020603050405020304" pitchFamily="18" charset="0"/>
                <a:ea typeface="+mn-ea"/>
                <a:cs typeface="+mn-cs"/>
              </a:rPr>
              <a:t>Step1: Main Data frame </a:t>
            </a:r>
            <a:endParaRPr lang="en-IN" sz="1530" kern="1200" dirty="0">
              <a:solidFill>
                <a:schemeClr val="tx1"/>
              </a:solidFill>
              <a:latin typeface="+mn-lt"/>
              <a:ea typeface="+mn-ea"/>
              <a:cs typeface="+mn-cs"/>
            </a:endParaRPr>
          </a:p>
          <a:p>
            <a:pPr defTabSz="388620"/>
            <a:br>
              <a:rPr lang="en-IN" sz="1530" kern="1200" dirty="0">
                <a:solidFill>
                  <a:schemeClr val="tx1"/>
                </a:solidFill>
                <a:latin typeface="+mn-lt"/>
                <a:ea typeface="+mn-ea"/>
                <a:cs typeface="+mn-cs"/>
              </a:rPr>
            </a:br>
            <a:endParaRPr lang="en-IN" dirty="0"/>
          </a:p>
        </p:txBody>
      </p:sp>
      <p:sp>
        <p:nvSpPr>
          <p:cNvPr id="9" name="TextBox 8">
            <a:extLst>
              <a:ext uri="{FF2B5EF4-FFF2-40B4-BE49-F238E27FC236}">
                <a16:creationId xmlns:a16="http://schemas.microsoft.com/office/drawing/2014/main" id="{BDFC046C-04AF-7ABA-FFC3-59690FDC1CEE}"/>
              </a:ext>
            </a:extLst>
          </p:cNvPr>
          <p:cNvSpPr txBox="1"/>
          <p:nvPr/>
        </p:nvSpPr>
        <p:spPr>
          <a:xfrm>
            <a:off x="119323" y="4613851"/>
            <a:ext cx="5105910" cy="1203919"/>
          </a:xfrm>
          <a:prstGeom prst="rect">
            <a:avLst/>
          </a:prstGeom>
          <a:noFill/>
        </p:spPr>
        <p:txBody>
          <a:bodyPr wrap="square">
            <a:spAutoFit/>
          </a:bodyPr>
          <a:lstStyle/>
          <a:p>
            <a:pPr defTabSz="388620">
              <a:spcBef>
                <a:spcPts val="1020"/>
              </a:spcBef>
              <a:spcAft>
                <a:spcPts val="1020"/>
              </a:spcAft>
            </a:pPr>
            <a:r>
              <a:rPr lang="en-US" sz="1530" b="1" kern="1200" dirty="0">
                <a:solidFill>
                  <a:srgbClr val="000000"/>
                </a:solidFill>
                <a:latin typeface="Times New Roman" panose="02020603050405020304" pitchFamily="18" charset="0"/>
                <a:ea typeface="+mn-ea"/>
                <a:cs typeface="+mn-cs"/>
              </a:rPr>
              <a:t>Step2: Sorting data points for the most </a:t>
            </a:r>
            <a:r>
              <a:rPr lang="en-US" sz="1530" b="1" kern="1200" dirty="0" err="1">
                <a:solidFill>
                  <a:srgbClr val="000000"/>
                </a:solidFill>
                <a:latin typeface="Times New Roman" panose="02020603050405020304" pitchFamily="18" charset="0"/>
                <a:ea typeface="+mn-ea"/>
                <a:cs typeface="+mn-cs"/>
              </a:rPr>
              <a:t>recents</a:t>
            </a:r>
            <a:r>
              <a:rPr lang="en-US" sz="1530" b="1" kern="1200" dirty="0">
                <a:solidFill>
                  <a:srgbClr val="000000"/>
                </a:solidFill>
                <a:latin typeface="Times New Roman" panose="02020603050405020304" pitchFamily="18" charset="0"/>
                <a:ea typeface="+mn-ea"/>
                <a:cs typeface="+mn-cs"/>
              </a:rPr>
              <a:t> year for each of the restaurants using </a:t>
            </a:r>
            <a:r>
              <a:rPr lang="en-US" sz="1360" b="1" kern="1200" dirty="0">
                <a:solidFill>
                  <a:srgbClr val="0000FF"/>
                </a:solidFill>
                <a:latin typeface="Times New Roman" panose="02020603050405020304" pitchFamily="18" charset="0"/>
                <a:ea typeface="+mn-ea"/>
                <a:cs typeface="+mn-cs"/>
              </a:rPr>
              <a:t>library</a:t>
            </a:r>
            <a:r>
              <a:rPr lang="en-US" sz="1360" b="1" kern="1200" dirty="0">
                <a:solidFill>
                  <a:srgbClr val="000000"/>
                </a:solidFill>
                <a:latin typeface="Times New Roman" panose="02020603050405020304" pitchFamily="18" charset="0"/>
                <a:ea typeface="+mn-ea"/>
                <a:cs typeface="+mn-cs"/>
              </a:rPr>
              <a:t>(</a:t>
            </a:r>
            <a:r>
              <a:rPr lang="en-US" sz="1360" b="1" kern="1200" dirty="0" err="1">
                <a:solidFill>
                  <a:srgbClr val="000000"/>
                </a:solidFill>
                <a:latin typeface="Times New Roman" panose="02020603050405020304" pitchFamily="18" charset="0"/>
                <a:ea typeface="+mn-ea"/>
                <a:cs typeface="+mn-cs"/>
              </a:rPr>
              <a:t>dplyr</a:t>
            </a:r>
            <a:r>
              <a:rPr lang="en-US" sz="1360" b="1" kern="1200" dirty="0">
                <a:solidFill>
                  <a:srgbClr val="000000"/>
                </a:solidFill>
                <a:latin typeface="Times New Roman" panose="02020603050405020304" pitchFamily="18" charset="0"/>
                <a:ea typeface="+mn-ea"/>
                <a:cs typeface="+mn-cs"/>
              </a:rPr>
              <a:t>)</a:t>
            </a:r>
            <a:endParaRPr lang="en-US" sz="1530" kern="1200" dirty="0">
              <a:solidFill>
                <a:schemeClr val="tx1"/>
              </a:solidFill>
              <a:latin typeface="+mn-lt"/>
              <a:ea typeface="+mn-ea"/>
              <a:cs typeface="+mn-cs"/>
            </a:endParaRPr>
          </a:p>
          <a:p>
            <a:pPr defTabSz="388620"/>
            <a:br>
              <a:rPr lang="en-US" sz="1530" kern="1200" dirty="0">
                <a:solidFill>
                  <a:schemeClr val="tx1"/>
                </a:solidFill>
                <a:latin typeface="+mn-lt"/>
                <a:ea typeface="+mn-ea"/>
                <a:cs typeface="+mn-cs"/>
              </a:rPr>
            </a:br>
            <a:endParaRPr lang="en-IN" dirty="0"/>
          </a:p>
        </p:txBody>
      </p:sp>
      <p:sp>
        <p:nvSpPr>
          <p:cNvPr id="11" name="TextBox 10">
            <a:extLst>
              <a:ext uri="{FF2B5EF4-FFF2-40B4-BE49-F238E27FC236}">
                <a16:creationId xmlns:a16="http://schemas.microsoft.com/office/drawing/2014/main" id="{D2E0DAB7-01F5-65C0-5933-FEDC07429CC8}"/>
              </a:ext>
            </a:extLst>
          </p:cNvPr>
          <p:cNvSpPr txBox="1"/>
          <p:nvPr/>
        </p:nvSpPr>
        <p:spPr>
          <a:xfrm>
            <a:off x="119323" y="5915641"/>
            <a:ext cx="4921470" cy="1203919"/>
          </a:xfrm>
          <a:prstGeom prst="rect">
            <a:avLst/>
          </a:prstGeom>
          <a:noFill/>
        </p:spPr>
        <p:txBody>
          <a:bodyPr wrap="square">
            <a:spAutoFit/>
          </a:bodyPr>
          <a:lstStyle/>
          <a:p>
            <a:pPr defTabSz="388620">
              <a:spcBef>
                <a:spcPts val="1020"/>
              </a:spcBef>
              <a:spcAft>
                <a:spcPts val="1020"/>
              </a:spcAft>
            </a:pPr>
            <a:r>
              <a:rPr lang="en-US" sz="1530" b="1" kern="1200" dirty="0">
                <a:solidFill>
                  <a:srgbClr val="000000"/>
                </a:solidFill>
                <a:latin typeface="Times New Roman" panose="02020603050405020304" pitchFamily="18" charset="0"/>
                <a:ea typeface="+mn-ea"/>
                <a:cs typeface="+mn-cs"/>
              </a:rPr>
              <a:t>Step3 :Similarly  Sorting data points for the starting year for each of the restaurants</a:t>
            </a:r>
            <a:endParaRPr lang="en-US" sz="1530" kern="1200" dirty="0">
              <a:solidFill>
                <a:schemeClr val="tx1"/>
              </a:solidFill>
              <a:latin typeface="+mn-lt"/>
              <a:ea typeface="+mn-ea"/>
              <a:cs typeface="+mn-cs"/>
            </a:endParaRPr>
          </a:p>
          <a:p>
            <a:pPr defTabSz="388620"/>
            <a:br>
              <a:rPr lang="en-US" sz="1530" kern="1200" dirty="0">
                <a:solidFill>
                  <a:schemeClr val="tx1"/>
                </a:solidFill>
                <a:latin typeface="+mn-lt"/>
                <a:ea typeface="+mn-ea"/>
                <a:cs typeface="+mn-cs"/>
              </a:rPr>
            </a:br>
            <a:endParaRPr lang="en-IN" dirty="0"/>
          </a:p>
        </p:txBody>
      </p:sp>
      <p:pic>
        <p:nvPicPr>
          <p:cNvPr id="7" name="Picture 6">
            <a:extLst>
              <a:ext uri="{FF2B5EF4-FFF2-40B4-BE49-F238E27FC236}">
                <a16:creationId xmlns:a16="http://schemas.microsoft.com/office/drawing/2014/main" id="{455680EF-1576-4629-C13E-0B7CC9C6AE71}"/>
              </a:ext>
            </a:extLst>
          </p:cNvPr>
          <p:cNvPicPr>
            <a:picLocks noChangeAspect="1"/>
          </p:cNvPicPr>
          <p:nvPr/>
        </p:nvPicPr>
        <p:blipFill rotWithShape="1">
          <a:blip r:embed="rId2"/>
          <a:srcRect b="39244"/>
          <a:stretch/>
        </p:blipFill>
        <p:spPr>
          <a:xfrm>
            <a:off x="3972087" y="3584404"/>
            <a:ext cx="5005388" cy="686297"/>
          </a:xfrm>
          <a:prstGeom prst="rect">
            <a:avLst/>
          </a:prstGeom>
          <a:ln w="6350">
            <a:solidFill>
              <a:schemeClr val="tx1"/>
            </a:solidFill>
          </a:ln>
        </p:spPr>
      </p:pic>
      <p:pic>
        <p:nvPicPr>
          <p:cNvPr id="10" name="Picture 9">
            <a:extLst>
              <a:ext uri="{FF2B5EF4-FFF2-40B4-BE49-F238E27FC236}">
                <a16:creationId xmlns:a16="http://schemas.microsoft.com/office/drawing/2014/main" id="{11623468-0610-DECE-69BA-8F4D37EE25EC}"/>
              </a:ext>
            </a:extLst>
          </p:cNvPr>
          <p:cNvPicPr>
            <a:picLocks noChangeAspect="1"/>
          </p:cNvPicPr>
          <p:nvPr/>
        </p:nvPicPr>
        <p:blipFill rotWithShape="1">
          <a:blip r:embed="rId3"/>
          <a:srcRect l="-281" t="-1802" r="281" b="22760"/>
          <a:stretch/>
        </p:blipFill>
        <p:spPr>
          <a:xfrm>
            <a:off x="5040793" y="4552586"/>
            <a:ext cx="6317465" cy="918507"/>
          </a:xfrm>
          <a:prstGeom prst="rect">
            <a:avLst/>
          </a:prstGeom>
          <a:ln w="9525">
            <a:solidFill>
              <a:schemeClr val="tx1"/>
            </a:solidFill>
          </a:ln>
        </p:spPr>
      </p:pic>
      <p:pic>
        <p:nvPicPr>
          <p:cNvPr id="13" name="Picture 12">
            <a:extLst>
              <a:ext uri="{FF2B5EF4-FFF2-40B4-BE49-F238E27FC236}">
                <a16:creationId xmlns:a16="http://schemas.microsoft.com/office/drawing/2014/main" id="{AAD38014-63C1-2474-7687-274EAF1C20A4}"/>
              </a:ext>
            </a:extLst>
          </p:cNvPr>
          <p:cNvPicPr>
            <a:picLocks noChangeAspect="1"/>
          </p:cNvPicPr>
          <p:nvPr/>
        </p:nvPicPr>
        <p:blipFill>
          <a:blip r:embed="rId4"/>
          <a:stretch>
            <a:fillRect/>
          </a:stretch>
        </p:blipFill>
        <p:spPr>
          <a:xfrm>
            <a:off x="5040793" y="5752978"/>
            <a:ext cx="6317465" cy="914400"/>
          </a:xfrm>
          <a:prstGeom prst="rect">
            <a:avLst/>
          </a:prstGeom>
          <a:ln w="9525">
            <a:solidFill>
              <a:schemeClr val="tx1"/>
            </a:solidFill>
          </a:ln>
        </p:spPr>
      </p:pic>
    </p:spTree>
    <p:extLst>
      <p:ext uri="{BB962C8B-B14F-4D97-AF65-F5344CB8AC3E}">
        <p14:creationId xmlns:p14="http://schemas.microsoft.com/office/powerpoint/2010/main" val="4922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873DDF9D-E27C-4E23-A1E8-CA352535F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10138"/>
            <a:ext cx="121920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4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New Web Link For Restaurant Inspection Reports">
            <a:extLst>
              <a:ext uri="{FF2B5EF4-FFF2-40B4-BE49-F238E27FC236}">
                <a16:creationId xmlns:a16="http://schemas.microsoft.com/office/drawing/2014/main" id="{1F433670-079A-6C54-D928-DE01DDCABB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341" r="13837" b="2"/>
          <a:stretch/>
        </p:blipFill>
        <p:spPr bwMode="auto">
          <a:xfrm>
            <a:off x="8331957" y="-10138"/>
            <a:ext cx="3860043" cy="3457378"/>
          </a:xfrm>
          <a:prstGeom prst="rect">
            <a:avLst/>
          </a:prstGeom>
          <a:noFill/>
          <a:extLst>
            <a:ext uri="{909E8E84-426E-40DD-AFC4-6F175D3DCCD1}">
              <a14:hiddenFill xmlns:a14="http://schemas.microsoft.com/office/drawing/2010/main">
                <a:solidFill>
                  <a:srgbClr val="FFFFFF"/>
                </a:solidFill>
              </a14:hiddenFill>
            </a:ext>
          </a:extLst>
        </p:spPr>
      </p:pic>
      <p:sp>
        <p:nvSpPr>
          <p:cNvPr id="1055" name="Rectangle 104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Rectangle 1051">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Freeform: Shape 1053">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1A8F963D-441C-0AA5-0080-E331A5C2CB07}"/>
              </a:ext>
            </a:extLst>
          </p:cNvPr>
          <p:cNvSpPr>
            <a:spLocks noGrp="1"/>
          </p:cNvSpPr>
          <p:nvPr>
            <p:ph type="ctrTitle"/>
          </p:nvPr>
        </p:nvSpPr>
        <p:spPr>
          <a:xfrm>
            <a:off x="631065" y="457201"/>
            <a:ext cx="3020560" cy="3588870"/>
          </a:xfrm>
        </p:spPr>
        <p:txBody>
          <a:bodyPr vert="horz" lIns="91440" tIns="45720" rIns="91440" bIns="45720" rtlCol="0" anchor="b">
            <a:normAutofit/>
          </a:bodyPr>
          <a:lstStyle/>
          <a:p>
            <a:pPr algn="r"/>
            <a:r>
              <a:rPr lang="en-US" sz="4000" kern="1200">
                <a:solidFill>
                  <a:srgbClr val="FFFFFF"/>
                </a:solidFill>
                <a:latin typeface="+mj-lt"/>
                <a:ea typeface="+mj-ea"/>
                <a:cs typeface="+mj-cs"/>
              </a:rPr>
              <a:t>EDA OUTPUT</a:t>
            </a:r>
          </a:p>
        </p:txBody>
      </p:sp>
      <p:pic>
        <p:nvPicPr>
          <p:cNvPr id="1026" name="Picture 2" descr="Restaurant Sanitary Inspection Score - Culture, Chains, General Discussions  - Hungry Onion">
            <a:extLst>
              <a:ext uri="{FF2B5EF4-FFF2-40B4-BE49-F238E27FC236}">
                <a16:creationId xmlns:a16="http://schemas.microsoft.com/office/drawing/2014/main" id="{BF86B814-E3EC-2672-9C30-F6409A2247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22" r="4228" b="-1"/>
          <a:stretch/>
        </p:blipFill>
        <p:spPr bwMode="auto">
          <a:xfrm>
            <a:off x="8331957" y="3420897"/>
            <a:ext cx="3860043" cy="34371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B267850A-BC77-6068-B8C9-A931B23885B8}"/>
              </a:ext>
            </a:extLst>
          </p:cNvPr>
          <p:cNvGraphicFramePr/>
          <p:nvPr>
            <p:extLst>
              <p:ext uri="{D42A27DB-BD31-4B8C-83A1-F6EECF244321}">
                <p14:modId xmlns:p14="http://schemas.microsoft.com/office/powerpoint/2010/main" val="3976644619"/>
              </p:ext>
            </p:extLst>
          </p:nvPr>
        </p:nvGraphicFramePr>
        <p:xfrm>
          <a:off x="4649246" y="669363"/>
          <a:ext cx="3142472" cy="5534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977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5" name="Rectangle 5126">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76077A66-26E5-4BDD-99AC-19998AC56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1" name="Rectangle 5130">
            <a:extLst>
              <a:ext uri="{FF2B5EF4-FFF2-40B4-BE49-F238E27FC236}">
                <a16:creationId xmlns:a16="http://schemas.microsoft.com/office/drawing/2014/main" id="{CC7C8FC4-294D-4B63-9B55-1E1BF34CE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33" name="Rectangle 5132">
            <a:extLst>
              <a:ext uri="{FF2B5EF4-FFF2-40B4-BE49-F238E27FC236}">
                <a16:creationId xmlns:a16="http://schemas.microsoft.com/office/drawing/2014/main" id="{16BA2A44-9824-4572-8098-0929558CC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000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3881C908-FA5D-4DC1-BC31-59002F2CF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470EF6E7-F4E0-4ECC-BF0C-E00309A15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498"/>
            <a:ext cx="12191997" cy="6416004"/>
          </a:xfrm>
          <a:prstGeom prst="rect">
            <a:avLst/>
          </a:prstGeom>
          <a:gradFill>
            <a:gsLst>
              <a:gs pos="12000">
                <a:srgbClr val="000000">
                  <a:alpha val="63000"/>
                </a:srgbClr>
              </a:gs>
              <a:gs pos="100000">
                <a:schemeClr val="accent1">
                  <a:lumMod val="75000"/>
                  <a:alpha val="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6" name="Rectangle 5138">
            <a:extLst>
              <a:ext uri="{FF2B5EF4-FFF2-40B4-BE49-F238E27FC236}">
                <a16:creationId xmlns:a16="http://schemas.microsoft.com/office/drawing/2014/main" id="{14CABDEF-7A93-403A-BEB2-DDC0F89A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2"/>
          </a:xfrm>
          <a:prstGeom prst="rect">
            <a:avLst/>
          </a:prstGeom>
          <a:gradFill>
            <a:gsLst>
              <a:gs pos="30000">
                <a:schemeClr val="accent1">
                  <a:alpha val="13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ectangle 5140">
            <a:extLst>
              <a:ext uri="{FF2B5EF4-FFF2-40B4-BE49-F238E27FC236}">
                <a16:creationId xmlns:a16="http://schemas.microsoft.com/office/drawing/2014/main" id="{8D1D1AF0-0A5D-4548-869C-5A5CBCE02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 y="446494"/>
            <a:ext cx="4026023" cy="6414505"/>
          </a:xfrm>
          <a:prstGeom prst="rect">
            <a:avLst/>
          </a:prstGeom>
          <a:gradFill>
            <a:gsLst>
              <a:gs pos="15000">
                <a:schemeClr val="accent1">
                  <a:lumMod val="75000"/>
                  <a:alpha val="29000"/>
                </a:schemeClr>
              </a:gs>
              <a:gs pos="52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43846BB-56EB-7E5F-3DB4-9EC9DCBE596C}"/>
              </a:ext>
            </a:extLst>
          </p:cNvPr>
          <p:cNvSpPr>
            <a:spLocks noGrp="1"/>
          </p:cNvSpPr>
          <p:nvPr>
            <p:ph type="title"/>
          </p:nvPr>
        </p:nvSpPr>
        <p:spPr>
          <a:xfrm>
            <a:off x="1131740" y="548640"/>
            <a:ext cx="9928520" cy="1185332"/>
          </a:xfrm>
        </p:spPr>
        <p:txBody>
          <a:bodyPr vert="horz" lIns="91440" tIns="45720" rIns="91440" bIns="45720" rtlCol="0" anchor="b">
            <a:normAutofit/>
          </a:bodyPr>
          <a:lstStyle/>
          <a:p>
            <a:pPr algn="ctr"/>
            <a:r>
              <a:rPr lang="en-US" sz="4800">
                <a:solidFill>
                  <a:srgbClr val="FFFFFF"/>
                </a:solidFill>
              </a:rPr>
              <a:t>Data Visualization</a:t>
            </a:r>
          </a:p>
        </p:txBody>
      </p:sp>
      <p:pic>
        <p:nvPicPr>
          <p:cNvPr id="4100" name="Picture 4">
            <a:extLst>
              <a:ext uri="{FF2B5EF4-FFF2-40B4-BE49-F238E27FC236}">
                <a16:creationId xmlns:a16="http://schemas.microsoft.com/office/drawing/2014/main" id="{0A772E2C-AE5D-1D36-2D2F-41F77B1705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3851" y="1733972"/>
            <a:ext cx="2644664" cy="425725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D0912E9-5163-CB63-555A-364BCF5734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47295" y="1733972"/>
            <a:ext cx="2648951" cy="425725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B8270B3-6710-5CEC-1AEF-89574C2BB8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95755" y="1746409"/>
            <a:ext cx="2648950" cy="424481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DA4686D5-A387-91B1-5E09-1F8957B3B30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029121" y="1733972"/>
            <a:ext cx="2753304" cy="428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29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8C9650-6E43-7615-E19C-E49D42BD994B}"/>
              </a:ext>
            </a:extLst>
          </p:cNvPr>
          <p:cNvSpPr txBox="1"/>
          <p:nvPr/>
        </p:nvSpPr>
        <p:spPr>
          <a:xfrm>
            <a:off x="-219723" y="147069"/>
            <a:ext cx="9452500" cy="1077218"/>
          </a:xfrm>
          <a:prstGeom prst="rect">
            <a:avLst/>
          </a:prstGeom>
          <a:noFill/>
        </p:spPr>
        <p:txBody>
          <a:bodyPr wrap="square">
            <a:spAutoFit/>
          </a:bodyPr>
          <a:lstStyle/>
          <a:p>
            <a:pPr algn="ctr" rtl="0">
              <a:spcBef>
                <a:spcPts val="1200"/>
              </a:spcBef>
              <a:spcAft>
                <a:spcPts val="0"/>
              </a:spcAft>
            </a:pPr>
            <a:r>
              <a:rPr lang="en-US" sz="2800" b="1" i="0" u="none" strike="noStrike" dirty="0">
                <a:solidFill>
                  <a:srgbClr val="000000"/>
                </a:solidFill>
                <a:effectLst/>
                <a:latin typeface="Times New Roman" panose="02020603050405020304" pitchFamily="18" charset="0"/>
              </a:rPr>
              <a:t>Creating Dummies for Regression lines. </a:t>
            </a:r>
            <a:endParaRPr lang="en-US" b="0" dirty="0">
              <a:effectLst/>
            </a:endParaRPr>
          </a:p>
          <a:p>
            <a:br>
              <a:rPr lang="en-US" dirty="0"/>
            </a:br>
            <a:endParaRPr lang="en-IN" dirty="0"/>
          </a:p>
        </p:txBody>
      </p:sp>
      <p:pic>
        <p:nvPicPr>
          <p:cNvPr id="6146" name="Picture 2">
            <a:extLst>
              <a:ext uri="{FF2B5EF4-FFF2-40B4-BE49-F238E27FC236}">
                <a16:creationId xmlns:a16="http://schemas.microsoft.com/office/drawing/2014/main" id="{2C2A434D-1FF5-7EA3-18C4-B98D2B424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06" y="3017803"/>
            <a:ext cx="11671269" cy="358302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3C0C7B-7E4D-DA87-48A7-823CE78C751E}"/>
              </a:ext>
            </a:extLst>
          </p:cNvPr>
          <p:cNvSpPr txBox="1"/>
          <p:nvPr/>
        </p:nvSpPr>
        <p:spPr>
          <a:xfrm>
            <a:off x="3730842" y="843772"/>
            <a:ext cx="5501935" cy="1477328"/>
          </a:xfrm>
          <a:prstGeom prst="rect">
            <a:avLst/>
          </a:prstGeom>
          <a:noFill/>
          <a:ln w="19050">
            <a:solidFill>
              <a:schemeClr val="tx1"/>
            </a:solidFill>
          </a:ln>
        </p:spPr>
        <p:txBody>
          <a:bodyPr wrap="square">
            <a:spAutoFit/>
          </a:bodyPr>
          <a:lstStyle/>
          <a:p>
            <a:pPr rtl="0">
              <a:spcBef>
                <a:spcPts val="0"/>
              </a:spcBef>
              <a:spcAft>
                <a:spcPts val="0"/>
              </a:spcAft>
            </a:pPr>
            <a:r>
              <a:rPr lang="en-US" sz="1800" b="1" i="0" u="none" strike="noStrike" dirty="0" err="1">
                <a:solidFill>
                  <a:srgbClr val="000000"/>
                </a:solidFill>
                <a:effectLst/>
                <a:latin typeface="Times New Roman" panose="02020603050405020304" pitchFamily="18" charset="0"/>
              </a:rPr>
              <a:t>install.packages</a:t>
            </a:r>
            <a:r>
              <a:rPr lang="en-US" sz="1800" b="1" i="0" u="none" strike="noStrike" dirty="0">
                <a:solidFill>
                  <a:srgbClr val="000000"/>
                </a:solidFill>
                <a:effectLst/>
                <a:latin typeface="Times New Roman" panose="02020603050405020304" pitchFamily="18" charset="0"/>
              </a:rPr>
              <a:t>(</a:t>
            </a:r>
            <a:r>
              <a:rPr lang="en-US" sz="1800" b="1" i="0" u="none" strike="noStrike" dirty="0">
                <a:solidFill>
                  <a:srgbClr val="A31515"/>
                </a:solidFill>
                <a:effectLst/>
                <a:latin typeface="Times New Roman" panose="02020603050405020304" pitchFamily="18" charset="0"/>
              </a:rPr>
              <a:t>"</a:t>
            </a:r>
            <a:r>
              <a:rPr lang="en-US" sz="1800" b="1" i="0" u="none" strike="noStrike" dirty="0" err="1">
                <a:solidFill>
                  <a:srgbClr val="A31515"/>
                </a:solidFill>
                <a:effectLst/>
                <a:latin typeface="Times New Roman" panose="02020603050405020304" pitchFamily="18" charset="0"/>
              </a:rPr>
              <a:t>fastDummies</a:t>
            </a:r>
            <a:r>
              <a:rPr lang="en-US" sz="1800" b="1" i="0" u="none" strike="noStrike" dirty="0">
                <a:solidFill>
                  <a:srgbClr val="A31515"/>
                </a:solidFill>
                <a:effectLst/>
                <a:latin typeface="Times New Roman" panose="02020603050405020304" pitchFamily="18" charset="0"/>
              </a:rPr>
              <a:t>"</a:t>
            </a:r>
            <a:r>
              <a:rPr lang="en-US" sz="1800" b="1" i="0" u="none" strike="noStrike" dirty="0">
                <a:solidFill>
                  <a:srgbClr val="000000"/>
                </a:solidFill>
                <a:effectLst/>
                <a:latin typeface="Times New Roman" panose="02020603050405020304" pitchFamily="18" charset="0"/>
              </a:rPr>
              <a:t>)</a:t>
            </a:r>
            <a:endParaRPr lang="en-US" b="0" dirty="0">
              <a:effectLst/>
            </a:endParaRPr>
          </a:p>
          <a:p>
            <a:pPr rtl="0">
              <a:spcBef>
                <a:spcPts val="0"/>
              </a:spcBef>
              <a:spcAft>
                <a:spcPts val="0"/>
              </a:spcAft>
            </a:pPr>
            <a:r>
              <a:rPr lang="en-US" sz="1800" b="1" i="0" u="none" strike="noStrike" dirty="0">
                <a:solidFill>
                  <a:srgbClr val="0000FF"/>
                </a:solidFill>
                <a:effectLst/>
                <a:latin typeface="Times New Roman" panose="02020603050405020304" pitchFamily="18" charset="0"/>
              </a:rPr>
              <a:t>library</a:t>
            </a:r>
            <a:r>
              <a:rPr lang="en-US" sz="1800" b="1" i="0" u="none" strike="noStrike" dirty="0">
                <a:solidFill>
                  <a:srgbClr val="000000"/>
                </a:solidFill>
                <a:effectLst/>
                <a:latin typeface="Times New Roman" panose="02020603050405020304" pitchFamily="18" charset="0"/>
              </a:rPr>
              <a:t>(</a:t>
            </a:r>
            <a:r>
              <a:rPr lang="en-US" sz="1800" b="1" i="0" u="none" strike="noStrike" dirty="0">
                <a:solidFill>
                  <a:srgbClr val="A31515"/>
                </a:solidFill>
                <a:effectLst/>
                <a:latin typeface="Times New Roman" panose="02020603050405020304" pitchFamily="18" charset="0"/>
              </a:rPr>
              <a:t>'</a:t>
            </a:r>
            <a:r>
              <a:rPr lang="en-US" sz="1800" b="1" i="0" u="none" strike="noStrike" dirty="0" err="1">
                <a:solidFill>
                  <a:srgbClr val="A31515"/>
                </a:solidFill>
                <a:effectLst/>
                <a:latin typeface="Times New Roman" panose="02020603050405020304" pitchFamily="18" charset="0"/>
              </a:rPr>
              <a:t>fastDummies</a:t>
            </a:r>
            <a:r>
              <a:rPr lang="en-US" sz="1800" b="1" i="0" u="none" strike="noStrike" dirty="0">
                <a:solidFill>
                  <a:srgbClr val="A31515"/>
                </a:solidFill>
                <a:effectLst/>
                <a:latin typeface="Times New Roman" panose="02020603050405020304" pitchFamily="18" charset="0"/>
              </a:rPr>
              <a:t>'</a:t>
            </a:r>
            <a:r>
              <a:rPr lang="en-US" sz="1800" b="1" i="0" u="none" strike="noStrike" dirty="0">
                <a:solidFill>
                  <a:srgbClr val="000000"/>
                </a:solidFill>
                <a:effectLst/>
                <a:latin typeface="Times New Roman" panose="02020603050405020304" pitchFamily="18" charset="0"/>
              </a:rPr>
              <a:t>)</a:t>
            </a:r>
            <a:endParaRPr lang="en-US" b="0" dirty="0">
              <a:effectLst/>
            </a:endParaRPr>
          </a:p>
          <a:p>
            <a:pPr rtl="0">
              <a:spcBef>
                <a:spcPts val="0"/>
              </a:spcBef>
              <a:spcAft>
                <a:spcPts val="0"/>
              </a:spcAft>
            </a:pPr>
            <a:r>
              <a:rPr lang="en-US" sz="1800" b="1" i="0" u="sng" strike="noStrike" dirty="0">
                <a:solidFill>
                  <a:srgbClr val="000000"/>
                </a:solidFill>
                <a:effectLst/>
                <a:latin typeface="Times New Roman" panose="02020603050405020304" pitchFamily="18" charset="0"/>
                <a:hlinkClick r:id="rId3"/>
              </a:rPr>
              <a:t>https://www.marsja.se/create-dummy-variables-in-r/</a:t>
            </a:r>
            <a:endParaRPr lang="en-US" b="0" dirty="0">
              <a:effectLst/>
            </a:endParaRPr>
          </a:p>
          <a:p>
            <a:pPr rtl="0">
              <a:spcBef>
                <a:spcPts val="0"/>
              </a:spcBef>
              <a:spcAft>
                <a:spcPts val="0"/>
              </a:spcAft>
            </a:pPr>
            <a:br>
              <a:rPr lang="en-US" b="0" dirty="0">
                <a:effectLst/>
              </a:rPr>
            </a:br>
            <a:endParaRPr lang="en-US" b="0" dirty="0">
              <a:effectLst/>
            </a:endParaRPr>
          </a:p>
        </p:txBody>
      </p:sp>
      <p:pic>
        <p:nvPicPr>
          <p:cNvPr id="5122" name="Picture 2" descr="How to Create Dummy Variables in R (with Examples)">
            <a:extLst>
              <a:ext uri="{FF2B5EF4-FFF2-40B4-BE49-F238E27FC236}">
                <a16:creationId xmlns:a16="http://schemas.microsoft.com/office/drawing/2014/main" id="{4E6EEE8C-774B-A6E4-27E3-637D2EDFAB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376" y="843772"/>
            <a:ext cx="2705100" cy="147732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dvanced Graphics Crash Test Dummies Cardboard Standup - Wayfair Canada">
            <a:extLst>
              <a:ext uri="{FF2B5EF4-FFF2-40B4-BE49-F238E27FC236}">
                <a16:creationId xmlns:a16="http://schemas.microsoft.com/office/drawing/2014/main" id="{4CC801B0-823B-590B-771A-3908AAB33A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4075" y="843771"/>
            <a:ext cx="2133600" cy="147732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73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Rectangle 7182">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2925C5E-499F-AC27-4136-99B326DD3D9C}"/>
              </a:ext>
            </a:extLst>
          </p:cNvPr>
          <p:cNvSpPr>
            <a:spLocks noGrp="1"/>
          </p:cNvSpPr>
          <p:nvPr>
            <p:ph type="ctrTitle"/>
          </p:nvPr>
        </p:nvSpPr>
        <p:spPr>
          <a:xfrm>
            <a:off x="699715" y="288404"/>
            <a:ext cx="7170656" cy="977442"/>
          </a:xfrm>
        </p:spPr>
        <p:txBody>
          <a:bodyPr anchor="ctr">
            <a:normAutofit/>
          </a:bodyPr>
          <a:lstStyle/>
          <a:p>
            <a:pPr algn="l"/>
            <a:r>
              <a:rPr lang="en-IN" sz="4000">
                <a:solidFill>
                  <a:srgbClr val="FFFFFF"/>
                </a:solidFill>
              </a:rPr>
              <a:t>Plt </a:t>
            </a:r>
            <a:r>
              <a:rPr lang="en-IN" sz="4000">
                <a:solidFill>
                  <a:srgbClr val="FFFFFF"/>
                </a:solidFill>
                <a:sym typeface="Wingdings" panose="05000000000000000000" pitchFamily="2" charset="2"/>
              </a:rPr>
              <a:t> plt2  plt3</a:t>
            </a:r>
            <a:endParaRPr lang="en-IN" sz="4000">
              <a:solidFill>
                <a:srgbClr val="FFFFFF"/>
              </a:solidFill>
            </a:endParaRPr>
          </a:p>
        </p:txBody>
      </p:sp>
      <p:pic>
        <p:nvPicPr>
          <p:cNvPr id="5" name="Picture 4" descr="Chart, scatter chart&#10;&#10;Description automatically generated">
            <a:extLst>
              <a:ext uri="{FF2B5EF4-FFF2-40B4-BE49-F238E27FC236}">
                <a16:creationId xmlns:a16="http://schemas.microsoft.com/office/drawing/2014/main" id="{51E9303A-748D-0B84-735D-1F560E78E262}"/>
              </a:ext>
            </a:extLst>
          </p:cNvPr>
          <p:cNvPicPr>
            <a:picLocks noChangeAspect="1"/>
          </p:cNvPicPr>
          <p:nvPr/>
        </p:nvPicPr>
        <p:blipFill>
          <a:blip r:embed="rId2"/>
          <a:stretch>
            <a:fillRect/>
          </a:stretch>
        </p:blipFill>
        <p:spPr>
          <a:xfrm>
            <a:off x="902553" y="2506392"/>
            <a:ext cx="3238707" cy="3412749"/>
          </a:xfrm>
          <a:prstGeom prst="rect">
            <a:avLst/>
          </a:prstGeom>
          <a:ln w="19050">
            <a:solidFill>
              <a:schemeClr val="tx1"/>
            </a:solidFill>
          </a:ln>
        </p:spPr>
      </p:pic>
      <p:pic>
        <p:nvPicPr>
          <p:cNvPr id="7172" name="Picture 4" descr="Chart&#10;&#10;Description automatically generated">
            <a:extLst>
              <a:ext uri="{FF2B5EF4-FFF2-40B4-BE49-F238E27FC236}">
                <a16:creationId xmlns:a16="http://schemas.microsoft.com/office/drawing/2014/main" id="{0AB1A314-0833-D224-258A-EF39AC13737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76646" y="2543330"/>
            <a:ext cx="3238707" cy="333887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3" name="Picture 2" descr="Chart&#10;&#10;Description automatically generated">
            <a:extLst>
              <a:ext uri="{FF2B5EF4-FFF2-40B4-BE49-F238E27FC236}">
                <a16:creationId xmlns:a16="http://schemas.microsoft.com/office/drawing/2014/main" id="{139EEBB4-8CCB-9EC0-BAE3-201CD95253A0}"/>
              </a:ext>
            </a:extLst>
          </p:cNvPr>
          <p:cNvPicPr>
            <a:picLocks noChangeAspect="1"/>
          </p:cNvPicPr>
          <p:nvPr/>
        </p:nvPicPr>
        <p:blipFill>
          <a:blip r:embed="rId4"/>
          <a:stretch>
            <a:fillRect/>
          </a:stretch>
        </p:blipFill>
        <p:spPr>
          <a:xfrm>
            <a:off x="8050740" y="2543330"/>
            <a:ext cx="3238707" cy="3375811"/>
          </a:xfrm>
          <a:prstGeom prst="rect">
            <a:avLst/>
          </a:prstGeom>
          <a:ln w="19050">
            <a:solidFill>
              <a:schemeClr val="tx1"/>
            </a:solidFill>
          </a:ln>
        </p:spPr>
      </p:pic>
    </p:spTree>
    <p:extLst>
      <p:ext uri="{BB962C8B-B14F-4D97-AF65-F5344CB8AC3E}">
        <p14:creationId xmlns:p14="http://schemas.microsoft.com/office/powerpoint/2010/main" val="1690728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741</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Roboto</vt:lpstr>
      <vt:lpstr>Times New Roman</vt:lpstr>
      <vt:lpstr>Office Theme</vt:lpstr>
      <vt:lpstr>PowerPoint Presentation</vt:lpstr>
      <vt:lpstr>PowerPoint Presentation</vt:lpstr>
      <vt:lpstr>DATASET </vt:lpstr>
      <vt:lpstr>DATA CLEANING / OUTLIER ANALYSIS</vt:lpstr>
      <vt:lpstr>Questions &amp; Answers For EDA</vt:lpstr>
      <vt:lpstr>EDA OUTPUT</vt:lpstr>
      <vt:lpstr>Data Visualization</vt:lpstr>
      <vt:lpstr>PowerPoint Presentation</vt:lpstr>
      <vt:lpstr>Plt  plt2  plt3</vt:lpstr>
      <vt:lpstr>Linear Regression Modelling-Model 1 &amp; Model 2</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shreyansh bhalodia</dc:creator>
  <cp:lastModifiedBy>shreyansh bhalodia</cp:lastModifiedBy>
  <cp:revision>3</cp:revision>
  <dcterms:created xsi:type="dcterms:W3CDTF">2023-04-08T04:25:20Z</dcterms:created>
  <dcterms:modified xsi:type="dcterms:W3CDTF">2023-04-08T22:47:58Z</dcterms:modified>
</cp:coreProperties>
</file>