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kzAcnXTlybrpqBEN4JekW1If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FA1C4A-2A4B-46AC-8080-215F40ADE4E8}">
  <a:tblStyle styleId="{85FA1C4A-2A4B-46AC-8080-215F40ADE4E8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7E7"/>
          </a:solidFill>
        </a:fill>
      </a:tcStyle>
    </a:wholeTbl>
    <a:band1H>
      <a:tcTxStyle/>
      <a:tcStyle>
        <a:fill>
          <a:solidFill>
            <a:srgbClr val="D2CBCB"/>
          </a:solidFill>
        </a:fill>
      </a:tcStyle>
    </a:band1H>
    <a:band2H>
      <a:tcTxStyle/>
    </a:band2H>
    <a:band1V>
      <a:tcTxStyle/>
      <a:tcStyle>
        <a:fill>
          <a:solidFill>
            <a:srgbClr val="D2CBCB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Quantitative Model Overview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Introduction to the models.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Brief overview of the dataset.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Introduction to Models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Introduction to familiar models.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Introduction to Naïve Bayes and its suitability for the dataset.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Decision Tree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Useful for understanding feature importance and offers a visual representation of decision-making.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Model metrics.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Logistic Regression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Simplicity and efficiency, especially for binary classification problems.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Model metrics.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Support Vector Machine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Applied SVM with a linear kernel. Powerful for high-dimensional datasets.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Model metrics.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Random Forest Classification</a:t>
            </a:r>
            <a:endParaRPr b="1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·</a:t>
            </a:r>
            <a:r>
              <a:rPr lang="en-US" sz="700"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-US"/>
              <a:t>Method uses multiple decision trees to improve accuracy and control overfitting.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Model metrics.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Naïve Bayes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It's known for its simplicity and speed; it didn't perform as well on our dataset.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Model metrics.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Model Comparison &amp; Conclusion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conclusion, while all models provided valuable insights, the Support Vector Machine and Random Forest Classifier stood out in terms of balanced performance.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Transition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That concludes my section on the quantitative models we applied and their performance metrics. I hope this provided a clear understanding of our modeling approach and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>
            <p:ph idx="2" type="pic"/>
          </p:nvPr>
        </p:nvSpPr>
        <p:spPr>
          <a:xfrm>
            <a:off x="3686175" y="0"/>
            <a:ext cx="8505825" cy="6858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17"/>
          <p:cNvCxnSpPr/>
          <p:nvPr/>
        </p:nvCxnSpPr>
        <p:spPr>
          <a:xfrm flipH="1">
            <a:off x="3510116" y="0"/>
            <a:ext cx="1533832" cy="6091084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7"/>
          <p:cNvSpPr txBox="1"/>
          <p:nvPr>
            <p:ph type="title"/>
          </p:nvPr>
        </p:nvSpPr>
        <p:spPr>
          <a:xfrm>
            <a:off x="693683" y="879635"/>
            <a:ext cx="7659486" cy="11981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200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916016" y="2551819"/>
            <a:ext cx="2952599" cy="178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916016" y="983785"/>
            <a:ext cx="8447439" cy="107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1" type="ftr"/>
          </p:nvPr>
        </p:nvSpPr>
        <p:spPr>
          <a:xfrm>
            <a:off x="4053114" y="6356350"/>
            <a:ext cx="21880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27"/>
          <p:cNvCxnSpPr/>
          <p:nvPr/>
        </p:nvCxnSpPr>
        <p:spPr>
          <a:xfrm flipH="1">
            <a:off x="6333066" y="0"/>
            <a:ext cx="1533832" cy="6091084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7"/>
          <p:cNvSpPr txBox="1"/>
          <p:nvPr>
            <p:ph type="ctrTitle"/>
          </p:nvPr>
        </p:nvSpPr>
        <p:spPr>
          <a:xfrm>
            <a:off x="693683" y="879636"/>
            <a:ext cx="6192892" cy="119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2286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916016" y="2551819"/>
            <a:ext cx="4413068" cy="353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7"/>
          <p:cNvSpPr/>
          <p:nvPr>
            <p:ph idx="2" type="pic"/>
          </p:nvPr>
        </p:nvSpPr>
        <p:spPr>
          <a:xfrm>
            <a:off x="6461342" y="0"/>
            <a:ext cx="5730658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/>
        </p:nvSpPr>
        <p:spPr>
          <a:xfrm>
            <a:off x="693682" y="2286000"/>
            <a:ext cx="11498318" cy="3416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p28"/>
          <p:cNvSpPr/>
          <p:nvPr>
            <p:ph idx="2" type="pic"/>
          </p:nvPr>
        </p:nvSpPr>
        <p:spPr>
          <a:xfrm>
            <a:off x="0" y="0"/>
            <a:ext cx="8534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8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4661069" y="2654299"/>
            <a:ext cx="3165475" cy="2705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3" type="body"/>
          </p:nvPr>
        </p:nvSpPr>
        <p:spPr>
          <a:xfrm>
            <a:off x="8115132" y="2654299"/>
            <a:ext cx="3165475" cy="2705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4" type="body"/>
          </p:nvPr>
        </p:nvSpPr>
        <p:spPr>
          <a:xfrm>
            <a:off x="1219032" y="2654299"/>
            <a:ext cx="3165475" cy="2705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3" name="Google Shape;143;p28"/>
          <p:cNvCxnSpPr/>
          <p:nvPr/>
        </p:nvCxnSpPr>
        <p:spPr>
          <a:xfrm>
            <a:off x="7108236" y="0"/>
            <a:ext cx="1533832" cy="6091084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8"/>
          <p:cNvSpPr txBox="1"/>
          <p:nvPr>
            <p:ph type="ctrTitle"/>
          </p:nvPr>
        </p:nvSpPr>
        <p:spPr>
          <a:xfrm>
            <a:off x="693684" y="879636"/>
            <a:ext cx="6294727" cy="120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/>
          <p:nvPr>
            <p:ph idx="2" type="pic"/>
          </p:nvPr>
        </p:nvSpPr>
        <p:spPr>
          <a:xfrm>
            <a:off x="3681047" y="0"/>
            <a:ext cx="8510952" cy="6858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2" name="Google Shape;22;p18"/>
          <p:cNvCxnSpPr/>
          <p:nvPr/>
        </p:nvCxnSpPr>
        <p:spPr>
          <a:xfrm flipH="1">
            <a:off x="3510116" y="0"/>
            <a:ext cx="1533832" cy="6091084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8"/>
          <p:cNvSpPr txBox="1"/>
          <p:nvPr>
            <p:ph type="ctrTitle"/>
          </p:nvPr>
        </p:nvSpPr>
        <p:spPr>
          <a:xfrm>
            <a:off x="693683" y="879635"/>
            <a:ext cx="6192892" cy="119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200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subTitle"/>
          </p:nvPr>
        </p:nvSpPr>
        <p:spPr>
          <a:xfrm>
            <a:off x="916016" y="2551819"/>
            <a:ext cx="2952599" cy="353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/>
          <p:nvPr>
            <p:ph idx="2" type="pic"/>
          </p:nvPr>
        </p:nvSpPr>
        <p:spPr>
          <a:xfrm>
            <a:off x="0" y="0"/>
            <a:ext cx="8534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9"/>
          <p:cNvSpPr/>
          <p:nvPr/>
        </p:nvSpPr>
        <p:spPr>
          <a:xfrm>
            <a:off x="5680814" y="974442"/>
            <a:ext cx="5228191" cy="478421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19"/>
          <p:cNvSpPr txBox="1"/>
          <p:nvPr>
            <p:ph type="ctrTitle"/>
          </p:nvPr>
        </p:nvSpPr>
        <p:spPr>
          <a:xfrm>
            <a:off x="6096000" y="1106424"/>
            <a:ext cx="4446062" cy="916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subTitle"/>
          </p:nvPr>
        </p:nvSpPr>
        <p:spPr>
          <a:xfrm>
            <a:off x="6096000" y="2075245"/>
            <a:ext cx="4446062" cy="32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33" name="Google Shape;33;p19"/>
          <p:cNvCxnSpPr/>
          <p:nvPr/>
        </p:nvCxnSpPr>
        <p:spPr>
          <a:xfrm>
            <a:off x="7108236" y="0"/>
            <a:ext cx="1533832" cy="6091084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9"/>
          <p:cNvSpPr/>
          <p:nvPr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" name="Google Shape;38;p19"/>
          <p:cNvSpPr/>
          <p:nvPr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" name="Google Shape;41;p19"/>
          <p:cNvSpPr/>
          <p:nvPr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" name="Google Shape;44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2432050" y="2665037"/>
            <a:ext cx="7327900" cy="902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597462" y="3567953"/>
            <a:ext cx="4997076" cy="61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916016" y="983785"/>
            <a:ext cx="8447439" cy="107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1"/>
          <p:cNvSpPr/>
          <p:nvPr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" name="Google Shape;53;p21"/>
          <p:cNvSpPr/>
          <p:nvPr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" name="Google Shape;54;p21"/>
          <p:cNvSpPr/>
          <p:nvPr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21"/>
          <p:cNvSpPr/>
          <p:nvPr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21"/>
          <p:cNvSpPr/>
          <p:nvPr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7" name="Google Shape;57;p21"/>
          <p:cNvCxnSpPr/>
          <p:nvPr/>
        </p:nvCxnSpPr>
        <p:spPr>
          <a:xfrm flipH="1">
            <a:off x="9211669" y="0"/>
            <a:ext cx="1533832" cy="6091084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22"/>
          <p:cNvCxnSpPr/>
          <p:nvPr/>
        </p:nvCxnSpPr>
        <p:spPr>
          <a:xfrm flipH="1">
            <a:off x="9211669" y="0"/>
            <a:ext cx="1533832" cy="6091084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22"/>
          <p:cNvSpPr txBox="1"/>
          <p:nvPr>
            <p:ph type="ctrTitle"/>
          </p:nvPr>
        </p:nvSpPr>
        <p:spPr>
          <a:xfrm>
            <a:off x="693683" y="879635"/>
            <a:ext cx="6192892" cy="119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22860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693738" y="2705425"/>
            <a:ext cx="10745787" cy="3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921764" y="2145265"/>
            <a:ext cx="8348472" cy="2363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  <a:defRPr sz="4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3"/>
          <p:cNvSpPr txBox="1"/>
          <p:nvPr/>
        </p:nvSpPr>
        <p:spPr>
          <a:xfrm>
            <a:off x="970130" y="1879594"/>
            <a:ext cx="1141699" cy="1220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501"/>
              </a:buClr>
              <a:buSzPts val="16600"/>
              <a:buFont typeface="Twentieth Century"/>
              <a:buNone/>
            </a:pPr>
            <a:r>
              <a:rPr b="0" i="0" lang="en-US" sz="16600" u="none" cap="none" strike="noStrike">
                <a:solidFill>
                  <a:srgbClr val="CD050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71" name="Google Shape;71;p23"/>
          <p:cNvSpPr txBox="1"/>
          <p:nvPr/>
        </p:nvSpPr>
        <p:spPr>
          <a:xfrm>
            <a:off x="10408852" y="4443180"/>
            <a:ext cx="1141699" cy="1220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501"/>
              </a:buClr>
              <a:buSzPts val="16600"/>
              <a:buFont typeface="Twentieth Century"/>
              <a:buNone/>
            </a:pPr>
            <a:r>
              <a:rPr b="0" i="0" lang="en-US" sz="16600" u="none" cap="none" strike="noStrike">
                <a:solidFill>
                  <a:srgbClr val="CD050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6662738" y="4526051"/>
            <a:ext cx="372745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4">
  <p:cSld name="Meet the Team 4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7D7"/>
          </a:solidFill>
          <a:ln>
            <a:noFill/>
          </a:ln>
        </p:spPr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4"/>
          <p:cNvSpPr/>
          <p:nvPr>
            <p:ph idx="3" type="pic"/>
          </p:nvPr>
        </p:nvSpPr>
        <p:spPr>
          <a:xfrm>
            <a:off x="1038044" y="2405063"/>
            <a:ext cx="946150" cy="94456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2200773" y="2498043"/>
            <a:ext cx="2917826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4" type="body"/>
          </p:nvPr>
        </p:nvSpPr>
        <p:spPr>
          <a:xfrm>
            <a:off x="2200773" y="2922586"/>
            <a:ext cx="291782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5" type="pic"/>
          </p:nvPr>
        </p:nvSpPr>
        <p:spPr>
          <a:xfrm>
            <a:off x="1038044" y="4021592"/>
            <a:ext cx="946150" cy="944562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4"/>
          <p:cNvSpPr txBox="1"/>
          <p:nvPr>
            <p:ph idx="6" type="body"/>
          </p:nvPr>
        </p:nvSpPr>
        <p:spPr>
          <a:xfrm>
            <a:off x="2200773" y="4114572"/>
            <a:ext cx="2917826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7" type="body"/>
          </p:nvPr>
        </p:nvSpPr>
        <p:spPr>
          <a:xfrm>
            <a:off x="2200773" y="4539115"/>
            <a:ext cx="291782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/>
          <p:nvPr>
            <p:ph idx="8" type="pic"/>
          </p:nvPr>
        </p:nvSpPr>
        <p:spPr>
          <a:xfrm>
            <a:off x="5710265" y="2405063"/>
            <a:ext cx="946150" cy="944562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4"/>
          <p:cNvSpPr txBox="1"/>
          <p:nvPr>
            <p:ph idx="9" type="body"/>
          </p:nvPr>
        </p:nvSpPr>
        <p:spPr>
          <a:xfrm>
            <a:off x="6872994" y="2498043"/>
            <a:ext cx="2917826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3" type="body"/>
          </p:nvPr>
        </p:nvSpPr>
        <p:spPr>
          <a:xfrm>
            <a:off x="6872994" y="2922586"/>
            <a:ext cx="291782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/>
          <p:nvPr>
            <p:ph idx="14" type="pic"/>
          </p:nvPr>
        </p:nvSpPr>
        <p:spPr>
          <a:xfrm>
            <a:off x="5710265" y="4021592"/>
            <a:ext cx="946150" cy="944562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4"/>
          <p:cNvSpPr txBox="1"/>
          <p:nvPr>
            <p:ph idx="15" type="body"/>
          </p:nvPr>
        </p:nvSpPr>
        <p:spPr>
          <a:xfrm>
            <a:off x="6872994" y="4114572"/>
            <a:ext cx="2917826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6" type="body"/>
          </p:nvPr>
        </p:nvSpPr>
        <p:spPr>
          <a:xfrm>
            <a:off x="6872994" y="4539115"/>
            <a:ext cx="291782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type="ctrTitle"/>
          </p:nvPr>
        </p:nvSpPr>
        <p:spPr>
          <a:xfrm>
            <a:off x="916017" y="978408"/>
            <a:ext cx="835761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8">
  <p:cSld name="Meet the Team 8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7D7"/>
          </a:solidFill>
          <a:ln>
            <a:noFill/>
          </a:ln>
        </p:spPr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5"/>
          <p:cNvSpPr/>
          <p:nvPr>
            <p:ph idx="3" type="pic"/>
          </p:nvPr>
        </p:nvSpPr>
        <p:spPr>
          <a:xfrm>
            <a:off x="1038044" y="2159159"/>
            <a:ext cx="923886" cy="92233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1038044" y="3105654"/>
            <a:ext cx="2526566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1038044" y="3483864"/>
            <a:ext cx="252656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/>
          <p:nvPr>
            <p:ph idx="5" type="pic"/>
          </p:nvPr>
        </p:nvSpPr>
        <p:spPr>
          <a:xfrm>
            <a:off x="3719251" y="2159159"/>
            <a:ext cx="923886" cy="92233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5"/>
          <p:cNvSpPr txBox="1"/>
          <p:nvPr>
            <p:ph idx="6" type="body"/>
          </p:nvPr>
        </p:nvSpPr>
        <p:spPr>
          <a:xfrm>
            <a:off x="3719251" y="3105654"/>
            <a:ext cx="2526566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7" type="body"/>
          </p:nvPr>
        </p:nvSpPr>
        <p:spPr>
          <a:xfrm>
            <a:off x="3719251" y="3483864"/>
            <a:ext cx="252656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5"/>
          <p:cNvSpPr/>
          <p:nvPr>
            <p:ph idx="8" type="pic"/>
          </p:nvPr>
        </p:nvSpPr>
        <p:spPr>
          <a:xfrm>
            <a:off x="6415955" y="2159159"/>
            <a:ext cx="923886" cy="922335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5"/>
          <p:cNvSpPr txBox="1"/>
          <p:nvPr>
            <p:ph idx="9" type="body"/>
          </p:nvPr>
        </p:nvSpPr>
        <p:spPr>
          <a:xfrm>
            <a:off x="6415955" y="3105654"/>
            <a:ext cx="2526566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3" type="body"/>
          </p:nvPr>
        </p:nvSpPr>
        <p:spPr>
          <a:xfrm>
            <a:off x="6415955" y="3483864"/>
            <a:ext cx="252656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/>
          <p:nvPr>
            <p:ph idx="14" type="pic"/>
          </p:nvPr>
        </p:nvSpPr>
        <p:spPr>
          <a:xfrm>
            <a:off x="9097162" y="2159159"/>
            <a:ext cx="923886" cy="922335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5"/>
          <p:cNvSpPr txBox="1"/>
          <p:nvPr>
            <p:ph idx="15" type="body"/>
          </p:nvPr>
        </p:nvSpPr>
        <p:spPr>
          <a:xfrm>
            <a:off x="9097162" y="3105654"/>
            <a:ext cx="2526566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6" type="body"/>
          </p:nvPr>
        </p:nvSpPr>
        <p:spPr>
          <a:xfrm>
            <a:off x="9097162" y="3483864"/>
            <a:ext cx="252656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/>
          <p:nvPr>
            <p:ph idx="17" type="pic"/>
          </p:nvPr>
        </p:nvSpPr>
        <p:spPr>
          <a:xfrm>
            <a:off x="1038044" y="4198047"/>
            <a:ext cx="923886" cy="922335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5"/>
          <p:cNvSpPr txBox="1"/>
          <p:nvPr>
            <p:ph idx="18" type="body"/>
          </p:nvPr>
        </p:nvSpPr>
        <p:spPr>
          <a:xfrm>
            <a:off x="1038044" y="5144542"/>
            <a:ext cx="2526566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9" type="body"/>
          </p:nvPr>
        </p:nvSpPr>
        <p:spPr>
          <a:xfrm>
            <a:off x="1038044" y="5522976"/>
            <a:ext cx="252656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/>
          <p:nvPr>
            <p:ph idx="20" type="pic"/>
          </p:nvPr>
        </p:nvSpPr>
        <p:spPr>
          <a:xfrm>
            <a:off x="3719251" y="4198047"/>
            <a:ext cx="923886" cy="922335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5"/>
          <p:cNvSpPr txBox="1"/>
          <p:nvPr>
            <p:ph idx="21" type="body"/>
          </p:nvPr>
        </p:nvSpPr>
        <p:spPr>
          <a:xfrm>
            <a:off x="3719251" y="5144542"/>
            <a:ext cx="2526566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2" type="body"/>
          </p:nvPr>
        </p:nvSpPr>
        <p:spPr>
          <a:xfrm>
            <a:off x="3719251" y="5522976"/>
            <a:ext cx="252656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/>
          <p:nvPr>
            <p:ph idx="23" type="pic"/>
          </p:nvPr>
        </p:nvSpPr>
        <p:spPr>
          <a:xfrm>
            <a:off x="6415955" y="4198047"/>
            <a:ext cx="923886" cy="922335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 txBox="1"/>
          <p:nvPr>
            <p:ph idx="24" type="body"/>
          </p:nvPr>
        </p:nvSpPr>
        <p:spPr>
          <a:xfrm>
            <a:off x="6415955" y="5144542"/>
            <a:ext cx="2526566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25" type="body"/>
          </p:nvPr>
        </p:nvSpPr>
        <p:spPr>
          <a:xfrm>
            <a:off x="6415955" y="5522976"/>
            <a:ext cx="252656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/>
          <p:nvPr>
            <p:ph idx="26" type="pic"/>
          </p:nvPr>
        </p:nvSpPr>
        <p:spPr>
          <a:xfrm>
            <a:off x="9097162" y="4198047"/>
            <a:ext cx="923886" cy="92233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5"/>
          <p:cNvSpPr txBox="1"/>
          <p:nvPr>
            <p:ph idx="27" type="body"/>
          </p:nvPr>
        </p:nvSpPr>
        <p:spPr>
          <a:xfrm>
            <a:off x="9097162" y="5144542"/>
            <a:ext cx="2526566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28" type="body"/>
          </p:nvPr>
        </p:nvSpPr>
        <p:spPr>
          <a:xfrm>
            <a:off x="9097162" y="5522976"/>
            <a:ext cx="2526566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type="ctrTitle"/>
          </p:nvPr>
        </p:nvSpPr>
        <p:spPr>
          <a:xfrm>
            <a:off x="916017" y="1033272"/>
            <a:ext cx="8357616" cy="969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4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Relationship Id="rId7" Type="http://schemas.openxmlformats.org/officeDocument/2006/relationships/image" Target="../media/image28.png"/><Relationship Id="rId8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uxury fashion &amp; independent designers | SSENSE | Fashion, Womens fashion,  Work fashion"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759" y="368507"/>
            <a:ext cx="5489274" cy="633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>
            <p:ph type="title"/>
          </p:nvPr>
        </p:nvSpPr>
        <p:spPr>
          <a:xfrm>
            <a:off x="664928" y="290163"/>
            <a:ext cx="9284125" cy="2362743"/>
          </a:xfrm>
          <a:prstGeom prst="rect">
            <a:avLst/>
          </a:prstGeom>
          <a:solidFill>
            <a:srgbClr val="880D00">
              <a:alpha val="43921"/>
            </a:srgbClr>
          </a:solidFill>
          <a:ln>
            <a:noFill/>
          </a:ln>
        </p:spPr>
        <p:txBody>
          <a:bodyPr anchorCtr="0" anchor="ctr" bIns="45700" lIns="3200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APPAREL RECOMMENDATION AND PRODUCT REVIEW CLASSIFICATION IN WOMEN CLOTHING CATEGORY</a:t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887261" y="3083781"/>
            <a:ext cx="3254524" cy="2097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Shreyansh Bhalodiya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Papa Ekow Armah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Nana Fordwouh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Wai Phyo Maung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Manjyot Kaur Gill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Surpreet Kaur Mann</a:t>
            </a:r>
            <a:endParaRPr/>
          </a:p>
        </p:txBody>
      </p:sp>
      <p:pic>
        <p:nvPicPr>
          <p:cNvPr descr="Collaboration - GlobalShala" id="152" name="Google Shape;1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8551" y="1438"/>
            <a:ext cx="1219200" cy="1204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viewing the review – Paragraphicly Correct" id="153" name="Google Shape;15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6129" y="4132753"/>
            <a:ext cx="2198542" cy="202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8" name="Google Shape;318;p10"/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NLP- Text Processing-2</a:t>
            </a:r>
            <a:endParaRPr/>
          </a:p>
        </p:txBody>
      </p:sp>
      <p:sp>
        <p:nvSpPr>
          <p:cNvPr id="319" name="Google Shape;31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200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320" name="Google Shape;320;p10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10"/>
          <p:cNvGrpSpPr/>
          <p:nvPr/>
        </p:nvGrpSpPr>
        <p:grpSpPr>
          <a:xfrm>
            <a:off x="935243" y="1828343"/>
            <a:ext cx="10321512" cy="4345900"/>
            <a:chOff x="97043" y="2718"/>
            <a:chExt cx="10321512" cy="4345900"/>
          </a:xfrm>
        </p:grpSpPr>
        <p:sp>
          <p:nvSpPr>
            <p:cNvPr id="322" name="Google Shape;322;p10"/>
            <p:cNvSpPr/>
            <p:nvPr/>
          </p:nvSpPr>
          <p:spPr>
            <a:xfrm>
              <a:off x="97043" y="2718"/>
              <a:ext cx="2716187" cy="16297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0"/>
            <p:cNvSpPr txBox="1"/>
            <p:nvPr/>
          </p:nvSpPr>
          <p:spPr>
            <a:xfrm>
              <a:off x="144776" y="50451"/>
              <a:ext cx="2620721" cy="1534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wentieth Century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 Grams by Recommended Feature</a:t>
              </a:r>
              <a:b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</a:b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Grams </a:t>
              </a:r>
              <a:b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 Grams </a:t>
              </a:r>
              <a:b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</a:b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Grams </a:t>
              </a:r>
              <a:b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 Grams </a:t>
              </a:r>
              <a:b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</a:b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 </a:t>
              </a:r>
              <a:r>
                <a:rPr b="1" i="0" lang="en-US" sz="15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Grams</a:t>
              </a: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3052255" y="480767"/>
              <a:ext cx="575831" cy="67361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6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0"/>
            <p:cNvSpPr txBox="1"/>
            <p:nvPr/>
          </p:nvSpPr>
          <p:spPr>
            <a:xfrm>
              <a:off x="3052255" y="615490"/>
              <a:ext cx="403082" cy="404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wentieth Century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3899706" y="2718"/>
              <a:ext cx="2716187" cy="16297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0"/>
            <p:cNvSpPr txBox="1"/>
            <p:nvPr/>
          </p:nvSpPr>
          <p:spPr>
            <a:xfrm>
              <a:off x="3947439" y="50451"/>
              <a:ext cx="2620721" cy="1534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wentieth Century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Fit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Whether the product advertised size corresponds to customer size and height.</a:t>
              </a:r>
              <a:endParaRPr/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854918" y="480767"/>
              <a:ext cx="575831" cy="67361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6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0"/>
            <p:cNvSpPr txBox="1"/>
            <p:nvPr/>
          </p:nvSpPr>
          <p:spPr>
            <a:xfrm>
              <a:off x="6854918" y="615490"/>
              <a:ext cx="403082" cy="404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wentieth Century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7702368" y="2718"/>
              <a:ext cx="2716187" cy="16297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0"/>
            <p:cNvSpPr txBox="1"/>
            <p:nvPr/>
          </p:nvSpPr>
          <p:spPr>
            <a:xfrm>
              <a:off x="7750101" y="50451"/>
              <a:ext cx="2620721" cy="1534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wentieth Century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Love or Hate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The customer's personal feelings towards the product.</a:t>
              </a: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 rot="5400000">
              <a:off x="8772546" y="1822564"/>
              <a:ext cx="575831" cy="67361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6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0"/>
            <p:cNvSpPr txBox="1"/>
            <p:nvPr/>
          </p:nvSpPr>
          <p:spPr>
            <a:xfrm>
              <a:off x="8858378" y="1871456"/>
              <a:ext cx="404168" cy="403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wentieth Century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7702368" y="2718906"/>
              <a:ext cx="2716187" cy="16297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0"/>
            <p:cNvSpPr txBox="1"/>
            <p:nvPr/>
          </p:nvSpPr>
          <p:spPr>
            <a:xfrm>
              <a:off x="7750101" y="2766639"/>
              <a:ext cx="2620721" cy="1534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Complements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The customer's social experience wearing the product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 rot="10800000">
              <a:off x="6887512" y="3196955"/>
              <a:ext cx="575831" cy="67361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6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0"/>
            <p:cNvSpPr txBox="1"/>
            <p:nvPr/>
          </p:nvSpPr>
          <p:spPr>
            <a:xfrm>
              <a:off x="7060261" y="3331678"/>
              <a:ext cx="403082" cy="404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wentieth Century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3899706" y="2718906"/>
              <a:ext cx="2716187" cy="16297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0"/>
            <p:cNvSpPr txBox="1"/>
            <p:nvPr/>
          </p:nvSpPr>
          <p:spPr>
            <a:xfrm>
              <a:off x="3947439" y="2766639"/>
              <a:ext cx="2620721" cy="1534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wentieth Century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Product consistency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Whether the product appears as advertised, lives up to quality expectations.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product.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NLP- Text Processing-3</a:t>
            </a:r>
            <a:endParaRPr/>
          </a:p>
        </p:txBody>
      </p:sp>
      <p:sp>
        <p:nvSpPr>
          <p:cNvPr id="346" name="Google Shape;34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200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347" name="Google Shape;347;p11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11"/>
          <p:cNvGrpSpPr/>
          <p:nvPr/>
        </p:nvGrpSpPr>
        <p:grpSpPr>
          <a:xfrm>
            <a:off x="290470" y="4269771"/>
            <a:ext cx="6615953" cy="1377980"/>
            <a:chOff x="0" y="697267"/>
            <a:chExt cx="6615953" cy="1377980"/>
          </a:xfrm>
        </p:grpSpPr>
        <p:sp>
          <p:nvSpPr>
            <p:cNvPr id="349" name="Google Shape;349;p11"/>
            <p:cNvSpPr/>
            <p:nvPr/>
          </p:nvSpPr>
          <p:spPr>
            <a:xfrm>
              <a:off x="0" y="697267"/>
              <a:ext cx="1860737" cy="118156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206748" y="893679"/>
              <a:ext cx="1860737" cy="1181568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 txBox="1"/>
            <p:nvPr/>
          </p:nvSpPr>
          <p:spPr>
            <a:xfrm>
              <a:off x="241355" y="928286"/>
              <a:ext cx="1791523" cy="1112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Tokenizer</a:t>
              </a: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2274234" y="697267"/>
              <a:ext cx="1860737" cy="118156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2480982" y="893679"/>
              <a:ext cx="1860737" cy="1181568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 txBox="1"/>
            <p:nvPr/>
          </p:nvSpPr>
          <p:spPr>
            <a:xfrm>
              <a:off x="2515589" y="928286"/>
              <a:ext cx="1791523" cy="1112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Absolutely wonderful - silky and sexy and comfortable</a:t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548468" y="697267"/>
              <a:ext cx="1860737" cy="118156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755216" y="893679"/>
              <a:ext cx="1860737" cy="1181568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 txBox="1"/>
            <p:nvPr/>
          </p:nvSpPr>
          <p:spPr>
            <a:xfrm>
              <a:off x="4789823" y="928286"/>
              <a:ext cx="1791523" cy="1112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[absolut, wonder, silki, sexi, comfort]</a:t>
              </a:r>
              <a:endParaRPr/>
            </a:p>
          </p:txBody>
        </p:sp>
      </p:grpSp>
      <p:grpSp>
        <p:nvGrpSpPr>
          <p:cNvPr id="358" name="Google Shape;358;p11"/>
          <p:cNvGrpSpPr/>
          <p:nvPr/>
        </p:nvGrpSpPr>
        <p:grpSpPr>
          <a:xfrm>
            <a:off x="7600150" y="2198594"/>
            <a:ext cx="3022795" cy="3187132"/>
            <a:chOff x="1865997" y="0"/>
            <a:chExt cx="3022795" cy="3187132"/>
          </a:xfrm>
        </p:grpSpPr>
        <p:sp>
          <p:nvSpPr>
            <p:cNvPr id="359" name="Google Shape;359;p11"/>
            <p:cNvSpPr/>
            <p:nvPr/>
          </p:nvSpPr>
          <p:spPr>
            <a:xfrm>
              <a:off x="1865997" y="0"/>
              <a:ext cx="3022795" cy="7967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 txBox="1"/>
            <p:nvPr/>
          </p:nvSpPr>
          <p:spPr>
            <a:xfrm>
              <a:off x="1889334" y="23337"/>
              <a:ext cx="2976121" cy="75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Converting Text to a Model-able format: One Hot Encoding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 rot="5400000">
              <a:off x="3227998" y="816702"/>
              <a:ext cx="298793" cy="35855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6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 txBox="1"/>
            <p:nvPr/>
          </p:nvSpPr>
          <p:spPr>
            <a:xfrm>
              <a:off x="3269829" y="846581"/>
              <a:ext cx="215132" cy="209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wentieth Century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865997" y="1195174"/>
              <a:ext cx="3022795" cy="7967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 txBox="1"/>
            <p:nvPr/>
          </p:nvSpPr>
          <p:spPr>
            <a:xfrm>
              <a:off x="1889334" y="1218511"/>
              <a:ext cx="2976121" cy="75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TfidfVectorizer()</a:t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5400000">
              <a:off x="3227998" y="2011877"/>
              <a:ext cx="298793" cy="35855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6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 txBox="1"/>
            <p:nvPr/>
          </p:nvSpPr>
          <p:spPr>
            <a:xfrm>
              <a:off x="3269829" y="2041756"/>
              <a:ext cx="215132" cy="209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wentieth Century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1865997" y="2390349"/>
              <a:ext cx="3022795" cy="7967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 txBox="1"/>
            <p:nvPr/>
          </p:nvSpPr>
          <p:spPr>
            <a:xfrm>
              <a:off x="1889334" y="2413686"/>
              <a:ext cx="2976121" cy="75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descr="See related image detail. Materials | Free Full-Text | Preparation and Strength Formation Mechanism of Calcined Oyster ..." id="369" name="Google Shape;3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5114" y="1912793"/>
            <a:ext cx="2695863" cy="1531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okenizer NLP 3D imagees" id="370" name="Google Shape;37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193" y="1911927"/>
            <a:ext cx="3004705" cy="164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6" name="Google Shape;376;p12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4A1B1A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7" name="Google Shape;377;p12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311211">
                  <a:alpha val="67843"/>
                </a:srgbClr>
              </a:gs>
              <a:gs pos="19000">
                <a:srgbClr val="311211">
                  <a:alpha val="67843"/>
                </a:srgbClr>
              </a:gs>
              <a:gs pos="100000">
                <a:srgbClr val="632423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" name="Google Shape;378;p12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632423">
                  <a:alpha val="0"/>
                </a:srgbClr>
              </a:gs>
              <a:gs pos="23000">
                <a:srgbClr val="632423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9" name="Google Shape;379;p12"/>
          <p:cNvSpPr txBox="1"/>
          <p:nvPr/>
        </p:nvSpPr>
        <p:spPr>
          <a:xfrm>
            <a:off x="1371596" y="348865"/>
            <a:ext cx="8353171" cy="1097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NLP-Modelling + FINAL DATA PREP</a:t>
            </a:r>
            <a:endParaRPr b="0" i="0" sz="40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 txBox="1"/>
          <p:nvPr>
            <p:ph idx="12" type="sldNum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100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381" name="Google Shape;381;p12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12"/>
          <p:cNvGrpSpPr/>
          <p:nvPr/>
        </p:nvGrpSpPr>
        <p:grpSpPr>
          <a:xfrm>
            <a:off x="3168185" y="2817049"/>
            <a:ext cx="8920968" cy="1174093"/>
            <a:chOff x="3923" y="532940"/>
            <a:chExt cx="8920968" cy="1174093"/>
          </a:xfrm>
        </p:grpSpPr>
        <p:sp>
          <p:nvSpPr>
            <p:cNvPr id="383" name="Google Shape;383;p12"/>
            <p:cNvSpPr/>
            <p:nvPr/>
          </p:nvSpPr>
          <p:spPr>
            <a:xfrm>
              <a:off x="3923" y="532940"/>
              <a:ext cx="1715570" cy="117409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2"/>
            <p:cNvSpPr txBox="1"/>
            <p:nvPr/>
          </p:nvSpPr>
          <p:spPr>
            <a:xfrm>
              <a:off x="38311" y="567328"/>
              <a:ext cx="1646794" cy="1105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INPUT -&gt; REVIEW (ONLY)</a:t>
              </a:r>
              <a:endParaRPr/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1891051" y="907256"/>
              <a:ext cx="363701" cy="42546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2"/>
            <p:cNvSpPr txBox="1"/>
            <p:nvPr/>
          </p:nvSpPr>
          <p:spPr>
            <a:xfrm>
              <a:off x="1891051" y="992348"/>
              <a:ext cx="254591" cy="255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wentieth Century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2405722" y="532940"/>
              <a:ext cx="1715570" cy="117409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2"/>
            <p:cNvSpPr txBox="1"/>
            <p:nvPr/>
          </p:nvSpPr>
          <p:spPr>
            <a:xfrm>
              <a:off x="2440110" y="567328"/>
              <a:ext cx="1646794" cy="1105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NLP-TEXT PROCESSING 1,2,3</a:t>
              </a:r>
              <a:endParaRPr/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4292850" y="907256"/>
              <a:ext cx="363701" cy="42546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2"/>
            <p:cNvSpPr txBox="1"/>
            <p:nvPr/>
          </p:nvSpPr>
          <p:spPr>
            <a:xfrm>
              <a:off x="4292850" y="992348"/>
              <a:ext cx="254591" cy="255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wentieth Century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4807522" y="532940"/>
              <a:ext cx="1715570" cy="117409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2"/>
            <p:cNvSpPr txBox="1"/>
            <p:nvPr/>
          </p:nvSpPr>
          <p:spPr>
            <a:xfrm>
              <a:off x="4841910" y="567328"/>
              <a:ext cx="1646794" cy="1105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PREDICTION -&gt; PRODUCT RECOMMENDATION YES/NO</a:t>
              </a:r>
              <a:endParaRPr/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6694650" y="907256"/>
              <a:ext cx="363701" cy="42546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2"/>
            <p:cNvSpPr txBox="1"/>
            <p:nvPr/>
          </p:nvSpPr>
          <p:spPr>
            <a:xfrm>
              <a:off x="6694650" y="992348"/>
              <a:ext cx="254591" cy="255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wentieth Century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7209321" y="532940"/>
              <a:ext cx="1715570" cy="117409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2"/>
            <p:cNvSpPr txBox="1"/>
            <p:nvPr/>
          </p:nvSpPr>
          <p:spPr>
            <a:xfrm>
              <a:off x="7243709" y="567328"/>
              <a:ext cx="1646794" cy="1105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 </a:t>
              </a:r>
              <a:b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</a:b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VALIDATION SET ACCURACY: 0.88 </a:t>
              </a:r>
              <a:b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</a:b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VALIDATION SET ROC: 0.84 </a:t>
              </a:r>
              <a:endParaRPr/>
            </a:p>
          </p:txBody>
        </p:sp>
      </p:grpSp>
      <p:grpSp>
        <p:nvGrpSpPr>
          <p:cNvPr id="397" name="Google Shape;397;p12"/>
          <p:cNvGrpSpPr/>
          <p:nvPr/>
        </p:nvGrpSpPr>
        <p:grpSpPr>
          <a:xfrm>
            <a:off x="3041212" y="5261621"/>
            <a:ext cx="8978644" cy="1084559"/>
            <a:chOff x="3949" y="612344"/>
            <a:chExt cx="8978644" cy="1084559"/>
          </a:xfrm>
        </p:grpSpPr>
        <p:sp>
          <p:nvSpPr>
            <p:cNvPr id="398" name="Google Shape;398;p12"/>
            <p:cNvSpPr/>
            <p:nvPr/>
          </p:nvSpPr>
          <p:spPr>
            <a:xfrm>
              <a:off x="3949" y="612344"/>
              <a:ext cx="1726662" cy="10845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2"/>
            <p:cNvSpPr txBox="1"/>
            <p:nvPr/>
          </p:nvSpPr>
          <p:spPr>
            <a:xfrm>
              <a:off x="35715" y="644110"/>
              <a:ext cx="1663130" cy="1021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INPUT -&gt;  REVIEW -&gt; NLP TEXT PROCESSING </a:t>
              </a:r>
              <a:endParaRPr/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1903277" y="940517"/>
              <a:ext cx="366052" cy="42821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2"/>
            <p:cNvSpPr txBox="1"/>
            <p:nvPr/>
          </p:nvSpPr>
          <p:spPr>
            <a:xfrm>
              <a:off x="1903277" y="1026159"/>
              <a:ext cx="256236" cy="256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2421276" y="612344"/>
              <a:ext cx="1726662" cy="10845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2"/>
            <p:cNvSpPr txBox="1"/>
            <p:nvPr/>
          </p:nvSpPr>
          <p:spPr>
            <a:xfrm>
              <a:off x="2453042" y="644110"/>
              <a:ext cx="1663130" cy="1021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SENTIMENT ANALYSIS POLARITY SCORE</a:t>
              </a:r>
              <a:endParaRPr/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4320605" y="940517"/>
              <a:ext cx="366052" cy="42821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2"/>
            <p:cNvSpPr txBox="1"/>
            <p:nvPr/>
          </p:nvSpPr>
          <p:spPr>
            <a:xfrm>
              <a:off x="4320605" y="1026159"/>
              <a:ext cx="256236" cy="256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4838603" y="612344"/>
              <a:ext cx="1726662" cy="10845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2"/>
            <p:cNvSpPr txBox="1"/>
            <p:nvPr/>
          </p:nvSpPr>
          <p:spPr>
            <a:xfrm>
              <a:off x="4870369" y="644110"/>
              <a:ext cx="1663130" cy="1021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LOGISTIC REGRESSION MODELLING PROBABILITIES</a:t>
              </a:r>
              <a:endParaRPr/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6737932" y="940517"/>
              <a:ext cx="366052" cy="42821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6737932" y="1026159"/>
              <a:ext cx="256236" cy="256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7255931" y="612344"/>
              <a:ext cx="1726662" cy="10845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2"/>
            <p:cNvSpPr txBox="1"/>
            <p:nvPr/>
          </p:nvSpPr>
          <p:spPr>
            <a:xfrm>
              <a:off x="7287697" y="644110"/>
              <a:ext cx="1663130" cy="1021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Twentieth Century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OUTPUT -&gt; 2 NEW VARIABLES -&gt; POLARITY SCORE &amp; LOGISTIC PROBABILITIES </a:t>
              </a:r>
              <a:endParaRPr/>
            </a:p>
          </p:txBody>
        </p:sp>
      </p:grpSp>
      <p:grpSp>
        <p:nvGrpSpPr>
          <p:cNvPr id="412" name="Google Shape;412;p12"/>
          <p:cNvGrpSpPr/>
          <p:nvPr/>
        </p:nvGrpSpPr>
        <p:grpSpPr>
          <a:xfrm>
            <a:off x="54427" y="2656259"/>
            <a:ext cx="2345378" cy="3897452"/>
            <a:chOff x="0" y="475"/>
            <a:chExt cx="2345378" cy="3897452"/>
          </a:xfrm>
        </p:grpSpPr>
        <p:sp>
          <p:nvSpPr>
            <p:cNvPr id="413" name="Google Shape;413;p12"/>
            <p:cNvSpPr/>
            <p:nvPr/>
          </p:nvSpPr>
          <p:spPr>
            <a:xfrm>
              <a:off x="0" y="475"/>
              <a:ext cx="2345378" cy="155898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 txBox="1"/>
            <p:nvPr/>
          </p:nvSpPr>
          <p:spPr>
            <a:xfrm>
              <a:off x="45661" y="46136"/>
              <a:ext cx="2254056" cy="1467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Twentieth Century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NLP INDIVIDUAL MODEL</a:t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 rot="5400000">
              <a:off x="880380" y="1598431"/>
              <a:ext cx="584617" cy="70154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 txBox="1"/>
            <p:nvPr/>
          </p:nvSpPr>
          <p:spPr>
            <a:xfrm>
              <a:off x="962227" y="1656893"/>
              <a:ext cx="420925" cy="409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wentieth Century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0" y="2338947"/>
              <a:ext cx="2345378" cy="155898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 txBox="1"/>
            <p:nvPr/>
          </p:nvSpPr>
          <p:spPr>
            <a:xfrm>
              <a:off x="45661" y="2384608"/>
              <a:ext cx="2254056" cy="1467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Twentieth Century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FINAL MODEL DATA PREPARATION STEP 2</a:t>
              </a:r>
              <a:endParaRPr/>
            </a:p>
          </p:txBody>
        </p:sp>
      </p:grpSp>
      <p:sp>
        <p:nvSpPr>
          <p:cNvPr id="419" name="Google Shape;419;p12"/>
          <p:cNvSpPr/>
          <p:nvPr/>
        </p:nvSpPr>
        <p:spPr>
          <a:xfrm>
            <a:off x="2508661" y="3127168"/>
            <a:ext cx="692727" cy="4354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90F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0" name="Google Shape;420;p12"/>
          <p:cNvSpPr/>
          <p:nvPr/>
        </p:nvSpPr>
        <p:spPr>
          <a:xfrm>
            <a:off x="2399804" y="5472544"/>
            <a:ext cx="692727" cy="4354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90F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"/>
          <p:cNvSpPr/>
          <p:nvPr/>
        </p:nvSpPr>
        <p:spPr>
          <a:xfrm>
            <a:off x="464175" y="-2812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6" name="Google Shape;426;p13"/>
          <p:cNvSpPr txBox="1"/>
          <p:nvPr/>
        </p:nvSpPr>
        <p:spPr>
          <a:xfrm>
            <a:off x="2464695" y="238004"/>
            <a:ext cx="6929985" cy="864321"/>
          </a:xfrm>
          <a:prstGeom prst="rect">
            <a:avLst/>
          </a:prstGeom>
          <a:solidFill>
            <a:srgbClr val="880D0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FINAL MODEL</a:t>
            </a:r>
            <a:endParaRPr b="0" i="0" sz="8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3"/>
          <p:cNvSpPr txBox="1"/>
          <p:nvPr>
            <p:ph idx="12" type="sldNum"/>
          </p:nvPr>
        </p:nvSpPr>
        <p:spPr>
          <a:xfrm>
            <a:off x="88905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200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430" name="Google Shape;430;p13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table with black text and numbers&#10;&#10;Description automatically generated" id="431" name="Google Shape;4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699" y="1680398"/>
            <a:ext cx="2912340" cy="166972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A screenshot of a graph&#10;&#10;Description automatically generated" id="432" name="Google Shape;43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5965" y="1604505"/>
            <a:ext cx="2750622" cy="174905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33" name="Google Shape;433;p13"/>
          <p:cNvSpPr/>
          <p:nvPr/>
        </p:nvSpPr>
        <p:spPr>
          <a:xfrm>
            <a:off x="3981532" y="2103746"/>
            <a:ext cx="842818" cy="992909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290F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4" name="Google Shape;434;p13"/>
          <p:cNvSpPr/>
          <p:nvPr/>
        </p:nvSpPr>
        <p:spPr>
          <a:xfrm>
            <a:off x="7746587" y="2104161"/>
            <a:ext cx="1327727" cy="1154544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290F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screenshot of a computer&#10;&#10;Description automatically generated" id="435" name="Google Shape;43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94681" y="1680216"/>
            <a:ext cx="1865456" cy="167833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graphicFrame>
        <p:nvGraphicFramePr>
          <p:cNvPr id="436" name="Google Shape;436;p13"/>
          <p:cNvGraphicFramePr/>
          <p:nvPr/>
        </p:nvGraphicFramePr>
        <p:xfrm>
          <a:off x="1842194" y="41128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{85FA1C4A-2A4B-46AC-8080-215F40ADE4E8}</a:tableStyleId>
              </a:tblPr>
              <a:tblGrid>
                <a:gridCol w="2574450"/>
                <a:gridCol w="1160200"/>
                <a:gridCol w="1185600"/>
                <a:gridCol w="1109375"/>
                <a:gridCol w="1202525"/>
              </a:tblGrid>
              <a:tr h="25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Models 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Accuracy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Precision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Recall 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F1-Score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2423"/>
                    </a:solidFill>
                  </a:tcPr>
                </a:tc>
              </a:tr>
              <a:tr h="25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Decision Tree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93.31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96.16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95.71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95.39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</a:tr>
              <a:tr h="25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Logistic Regression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95.15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96.76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97.36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97.07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</a:tr>
              <a:tr h="25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Support Vector Machine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95.15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96.39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97.19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97.06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</a:tr>
              <a:tr h="25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Random Forest Classification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94.88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97.04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96.74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96.89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8E8"/>
                    </a:solidFill>
                  </a:tcPr>
                </a:tc>
              </a:tr>
              <a:tr h="25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Naïve Bayes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93.37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94.05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94.04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95.90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7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2" name="Google Shape;442;p14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4A1B1A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3" name="Google Shape;443;p14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311211">
                  <a:alpha val="67843"/>
                </a:srgbClr>
              </a:gs>
              <a:gs pos="19000">
                <a:srgbClr val="311211">
                  <a:alpha val="67843"/>
                </a:srgbClr>
              </a:gs>
              <a:gs pos="100000">
                <a:srgbClr val="632423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4" name="Google Shape;444;p14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632423">
                  <a:alpha val="0"/>
                </a:srgbClr>
              </a:gs>
              <a:gs pos="23000">
                <a:srgbClr val="632423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5" name="Google Shape;445;p14"/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</p:txBody>
      </p:sp>
      <p:sp>
        <p:nvSpPr>
          <p:cNvPr id="446" name="Google Shape;446;p14"/>
          <p:cNvSpPr txBox="1"/>
          <p:nvPr>
            <p:ph idx="12" type="sldNum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100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447" name="Google Shape;447;p14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14"/>
          <p:cNvGrpSpPr/>
          <p:nvPr/>
        </p:nvGrpSpPr>
        <p:grpSpPr>
          <a:xfrm>
            <a:off x="744738" y="2840239"/>
            <a:ext cx="10726464" cy="2737484"/>
            <a:chOff x="100682" y="727660"/>
            <a:chExt cx="10726464" cy="2737484"/>
          </a:xfrm>
        </p:grpSpPr>
        <p:sp>
          <p:nvSpPr>
            <p:cNvPr id="449" name="Google Shape;449;p14"/>
            <p:cNvSpPr/>
            <p:nvPr/>
          </p:nvSpPr>
          <p:spPr>
            <a:xfrm>
              <a:off x="752566" y="727660"/>
              <a:ext cx="1066720" cy="10667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100682" y="2205144"/>
              <a:ext cx="2370489" cy="12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 txBox="1"/>
            <p:nvPr/>
          </p:nvSpPr>
          <p:spPr>
            <a:xfrm>
              <a:off x="100682" y="2205144"/>
              <a:ext cx="2370489" cy="12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Explainable AI (XAI)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Incorporate interpretability techniques for better model understanding.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537891" y="727660"/>
              <a:ext cx="1066720" cy="10667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2886007" y="2205144"/>
              <a:ext cx="2370489" cy="12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 txBox="1"/>
            <p:nvPr/>
          </p:nvSpPr>
          <p:spPr>
            <a:xfrm>
              <a:off x="2886007" y="2205144"/>
              <a:ext cx="2370489" cy="12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Deployment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Consider deploying the model for real-time sentiment analysis.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6323216" y="727660"/>
              <a:ext cx="1066720" cy="10667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5671332" y="2205144"/>
              <a:ext cx="2370489" cy="12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 txBox="1"/>
            <p:nvPr/>
          </p:nvSpPr>
          <p:spPr>
            <a:xfrm>
              <a:off x="5671332" y="2205144"/>
              <a:ext cx="2370489" cy="12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Feedback Loop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Establish a feedback mechanism for continuous model updates.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9108541" y="727660"/>
              <a:ext cx="1066720" cy="106672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8456657" y="2205144"/>
              <a:ext cx="2370489" cy="12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 txBox="1"/>
            <p:nvPr/>
          </p:nvSpPr>
          <p:spPr>
            <a:xfrm>
              <a:off x="8456657" y="2205144"/>
              <a:ext cx="2370489" cy="12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Multilingual Analysis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Extend the analysis to handle reviews in multiple languages.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6" name="Google Shape;466;p15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5"/>
          <p:cNvSpPr txBox="1"/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solidFill>
            <a:srgbClr val="B51200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  <p:sp>
        <p:nvSpPr>
          <p:cNvPr id="469" name="Google Shape;469;p15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llaboration - GlobalShala" id="470" name="Google Shape;4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8551" y="1438"/>
            <a:ext cx="1219200" cy="120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159" name="Google Shape;159;p2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2"/>
          <p:cNvSpPr txBox="1"/>
          <p:nvPr>
            <p:ph type="ctrTitle"/>
          </p:nvPr>
        </p:nvSpPr>
        <p:spPr>
          <a:xfrm>
            <a:off x="428604" y="1161288"/>
            <a:ext cx="3438144" cy="1124712"/>
          </a:xfrm>
          <a:prstGeom prst="rect">
            <a:avLst/>
          </a:prstGeom>
          <a:solidFill>
            <a:srgbClr val="C3585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  AGENDA</a:t>
            </a:r>
            <a:endParaRPr/>
          </a:p>
        </p:txBody>
      </p:sp>
      <p:sp>
        <p:nvSpPr>
          <p:cNvPr id="162" name="Google Shape;162;p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 txBox="1"/>
          <p:nvPr>
            <p:ph idx="1" type="subTitle"/>
          </p:nvPr>
        </p:nvSpPr>
        <p:spPr>
          <a:xfrm>
            <a:off x="931812" y="2703677"/>
            <a:ext cx="4718490" cy="3357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Quantitative Model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NLP Text Processing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NLP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Future Work</a:t>
            </a:r>
            <a:endParaRPr/>
          </a:p>
          <a:p>
            <a:pPr indent="99822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p2"/>
          <p:cNvSpPr txBox="1"/>
          <p:nvPr>
            <p:ph idx="12" type="sldNum"/>
          </p:nvPr>
        </p:nvSpPr>
        <p:spPr>
          <a:xfrm>
            <a:off x="907770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543833" y="402189"/>
            <a:ext cx="4292999" cy="660411"/>
          </a:xfrm>
          <a:prstGeom prst="rect">
            <a:avLst/>
          </a:prstGeom>
          <a:solidFill>
            <a:srgbClr val="880D0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Introduction</a:t>
            </a:r>
            <a:endParaRPr b="0" i="0" sz="8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 txBox="1"/>
          <p:nvPr>
            <p:ph idx="12" type="sldNum"/>
          </p:nvPr>
        </p:nvSpPr>
        <p:spPr>
          <a:xfrm>
            <a:off x="88905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200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175" name="Google Shape;175;p3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3"/>
          <p:cNvGrpSpPr/>
          <p:nvPr/>
        </p:nvGrpSpPr>
        <p:grpSpPr>
          <a:xfrm>
            <a:off x="605482" y="1348648"/>
            <a:ext cx="10972544" cy="4243791"/>
            <a:chOff x="0" y="1762"/>
            <a:chExt cx="10972544" cy="4243791"/>
          </a:xfrm>
        </p:grpSpPr>
        <p:sp>
          <p:nvSpPr>
            <p:cNvPr id="177" name="Google Shape;177;p3"/>
            <p:cNvSpPr/>
            <p:nvPr/>
          </p:nvSpPr>
          <p:spPr>
            <a:xfrm>
              <a:off x="0" y="1762"/>
              <a:ext cx="10972544" cy="893429"/>
            </a:xfrm>
            <a:prstGeom prst="roundRect">
              <a:avLst>
                <a:gd fmla="val 10000" name="adj"/>
              </a:avLst>
            </a:prstGeom>
            <a:solidFill>
              <a:srgbClr val="D2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70262" y="202784"/>
              <a:ext cx="491386" cy="4913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031911" y="1762"/>
              <a:ext cx="9940632" cy="893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 txBox="1"/>
            <p:nvPr/>
          </p:nvSpPr>
          <p:spPr>
            <a:xfrm>
              <a:off x="1031911" y="1762"/>
              <a:ext cx="9940632" cy="893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550" lIns="94550" spcFirstLastPara="1" rIns="94550" wrap="square" tIns="9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 today's competitive business landscape, customer reviews hold a unique place of importance. They provide valuable insights into customer satisfaction, sentiment, and recommendations.</a:t>
              </a:r>
              <a:endPara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0" y="1118550"/>
              <a:ext cx="10972544" cy="893429"/>
            </a:xfrm>
            <a:prstGeom prst="roundRect">
              <a:avLst>
                <a:gd fmla="val 10000" name="adj"/>
              </a:avLst>
            </a:prstGeom>
            <a:solidFill>
              <a:srgbClr val="D2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70262" y="1319571"/>
              <a:ext cx="491386" cy="49138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31911" y="1118550"/>
              <a:ext cx="9940632" cy="893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1031911" y="1118550"/>
              <a:ext cx="9940632" cy="893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550" lIns="94550" spcFirstLastPara="1" rIns="94550" wrap="square" tIns="9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 goal of our analysis is to leverage these insights to understand and predict customer behavior better.</a:t>
              </a:r>
              <a:endPara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0" y="2235337"/>
              <a:ext cx="10972544" cy="893429"/>
            </a:xfrm>
            <a:prstGeom prst="roundRect">
              <a:avLst>
                <a:gd fmla="val 10000" name="adj"/>
              </a:avLst>
            </a:prstGeom>
            <a:solidFill>
              <a:srgbClr val="D2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70262" y="2436358"/>
              <a:ext cx="491386" cy="49138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31911" y="2235337"/>
              <a:ext cx="9940632" cy="893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1031911" y="2235337"/>
              <a:ext cx="9940632" cy="893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550" lIns="94550" spcFirstLastPara="1" rIns="94550" wrap="square" tIns="9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 will delve into the dataset, explore customer reviews through exploratory data analysis (EDA), build predictive models using machine learning, and present our results.</a:t>
              </a:r>
              <a:endPara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0" y="3352124"/>
              <a:ext cx="10972544" cy="893429"/>
            </a:xfrm>
            <a:prstGeom prst="roundRect">
              <a:avLst>
                <a:gd fmla="val 10000" name="adj"/>
              </a:avLst>
            </a:prstGeom>
            <a:solidFill>
              <a:srgbClr val="D2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70262" y="3553146"/>
              <a:ext cx="491386" cy="49138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031911" y="3352124"/>
              <a:ext cx="9940632" cy="893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 txBox="1"/>
            <p:nvPr/>
          </p:nvSpPr>
          <p:spPr>
            <a:xfrm>
              <a:off x="1031911" y="3352124"/>
              <a:ext cx="9940632" cy="893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550" lIns="94550" spcFirstLastPara="1" rIns="94550" wrap="square" tIns="9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So, let's embark on this journey of extracting knowledge and uncovering the potential of customer reviews in shaping business strategies.</a:t>
              </a:r>
              <a:endPara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1141630" y="640823"/>
            <a:ext cx="3418659" cy="1917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0" name="Google Shape;20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200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201" name="Google Shape;201;p4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4"/>
          <p:cNvGrpSpPr/>
          <p:nvPr/>
        </p:nvGrpSpPr>
        <p:grpSpPr>
          <a:xfrm>
            <a:off x="5278217" y="643361"/>
            <a:ext cx="6900512" cy="5531062"/>
            <a:chOff x="0" y="2539"/>
            <a:chExt cx="6900512" cy="5531062"/>
          </a:xfrm>
        </p:grpSpPr>
        <p:sp>
          <p:nvSpPr>
            <p:cNvPr id="203" name="Google Shape;203;p4"/>
            <p:cNvSpPr/>
            <p:nvPr/>
          </p:nvSpPr>
          <p:spPr>
            <a:xfrm>
              <a:off x="0" y="371539"/>
              <a:ext cx="6900512" cy="16143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511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0" y="371539"/>
              <a:ext cx="6900512" cy="16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535550" spcFirstLastPara="1" rIns="535550" wrap="square" tIns="5207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Char char="•"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Women’s E-Commerce clothing Reviews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. (2018, February 3). Kaggle. 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 dataset contains a wealth of customer reviews and related information.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45025" y="2539"/>
              <a:ext cx="4830358" cy="738000"/>
            </a:xfrm>
            <a:prstGeom prst="roundRect">
              <a:avLst>
                <a:gd fmla="val 16667" name="adj"/>
              </a:avLst>
            </a:prstGeom>
            <a:solidFill>
              <a:srgbClr val="632423">
                <a:alpha val="80000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381051" y="38565"/>
              <a:ext cx="4758306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575" spcFirstLastPara="1" rIns="182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 Source: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0" y="2425921"/>
              <a:ext cx="6900512" cy="1653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30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0" y="2425921"/>
              <a:ext cx="6900512" cy="1653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535550" spcFirstLastPara="1" rIns="535550" wrap="square" tIns="5207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Age: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The age of the customers who provided reviews.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Rating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Recommended IND: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Whether the customer recommended the product (1 for recommended, 0 for not recommended).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45025" y="2120914"/>
              <a:ext cx="4830358" cy="738000"/>
            </a:xfrm>
            <a:prstGeom prst="roundRect">
              <a:avLst>
                <a:gd fmla="val 16667" name="adj"/>
              </a:avLst>
            </a:prstGeom>
            <a:solidFill>
              <a:srgbClr val="632423">
                <a:alpha val="80000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381051" y="2156940"/>
              <a:ext cx="4758306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575" spcFirstLastPara="1" rIns="182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Key Variables: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0" y="4647664"/>
              <a:ext cx="6900512" cy="88593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D19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0" y="4647664"/>
              <a:ext cx="6900512" cy="885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535550" spcFirstLastPara="1" rIns="535550" wrap="square" tIns="5207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 dataset consists of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23485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reviews.</a:t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45025" y="4278664"/>
              <a:ext cx="4830358" cy="738000"/>
            </a:xfrm>
            <a:prstGeom prst="roundRect">
              <a:avLst>
                <a:gd fmla="val 16667" name="adj"/>
              </a:avLst>
            </a:prstGeom>
            <a:solidFill>
              <a:srgbClr val="632423">
                <a:alpha val="80000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381051" y="4314690"/>
              <a:ext cx="4758306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575" spcFirstLastPara="1" rIns="182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Size of Dataset: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15" name="Google Shape;215;p4"/>
          <p:cNvSpPr/>
          <p:nvPr/>
        </p:nvSpPr>
        <p:spPr>
          <a:xfrm>
            <a:off x="0" y="2545490"/>
            <a:ext cx="5548183" cy="2975712"/>
          </a:xfrm>
          <a:prstGeom prst="rect">
            <a:avLst/>
          </a:prstGeom>
          <a:solidFill>
            <a:srgbClr val="632423">
              <a:alpha val="56862"/>
            </a:srgbClr>
          </a:solidFill>
          <a:ln cap="flat" cmpd="sng" w="12700">
            <a:solidFill>
              <a:srgbClr val="481A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screenshot of a black screen&#10;&#10;Description automatically generated" id="216" name="Google Shape;2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78" y="2617100"/>
            <a:ext cx="5357177" cy="2867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5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1000">
                <a:srgbClr val="000000"/>
              </a:gs>
              <a:gs pos="100000">
                <a:srgbClr val="4A1B1A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5"/>
          <p:cNvSpPr/>
          <p:nvPr/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rgbClr val="632423">
                  <a:alpha val="31764"/>
                </a:srgbClr>
              </a:gs>
              <a:gs pos="7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4" name="Google Shape;224;p5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C35858">
                  <a:alpha val="0"/>
                </a:srgbClr>
              </a:gs>
              <a:gs pos="39000">
                <a:srgbClr val="C35858">
                  <a:alpha val="0"/>
                </a:srgbClr>
              </a:gs>
              <a:gs pos="100000">
                <a:srgbClr val="4A1B1A">
                  <a:alpha val="25882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5" name="Google Shape;225;p5"/>
          <p:cNvSpPr/>
          <p:nvPr/>
        </p:nvSpPr>
        <p:spPr>
          <a:xfrm rot="-54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rgbClr val="632423">
                  <a:alpha val="23921"/>
                </a:srgbClr>
              </a:gs>
              <a:gs pos="100000">
                <a:srgbClr val="311211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673740" y="2759383"/>
            <a:ext cx="2895573" cy="2834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Exploratory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Data Analysis</a:t>
            </a:r>
            <a:endParaRPr/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840" y="514274"/>
            <a:ext cx="3917399" cy="2783562"/>
          </a:xfrm>
          <a:prstGeom prst="rect">
            <a:avLst/>
          </a:prstGeom>
          <a:noFill/>
          <a:ln cap="flat" cmpd="sng" w="9525">
            <a:solidFill>
              <a:srgbClr val="C358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omputer&#10;&#10;Description automatically generated" id="228" name="Google Shape;228;p5"/>
          <p:cNvPicPr preferRelativeResize="0"/>
          <p:nvPr/>
        </p:nvPicPr>
        <p:blipFill rotWithShape="1">
          <a:blip r:embed="rId4">
            <a:alphaModFix/>
          </a:blip>
          <a:srcRect b="2609" l="683" r="-341" t="-2609"/>
          <a:stretch/>
        </p:blipFill>
        <p:spPr>
          <a:xfrm>
            <a:off x="8170806" y="523759"/>
            <a:ext cx="3533514" cy="2783562"/>
          </a:xfrm>
          <a:prstGeom prst="rect">
            <a:avLst/>
          </a:prstGeom>
          <a:noFill/>
          <a:ln cap="flat" cmpd="sng" w="9525">
            <a:solidFill>
              <a:srgbClr val="C358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graph with blue squares&#10;&#10;Description automatically generated" id="229" name="Google Shape;22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6811" y="3569968"/>
            <a:ext cx="3862914" cy="2783562"/>
          </a:xfrm>
          <a:prstGeom prst="rect">
            <a:avLst/>
          </a:prstGeom>
          <a:noFill/>
          <a:ln cap="flat" cmpd="sng" w="9525">
            <a:solidFill>
              <a:srgbClr val="C358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graph of a number of customers&#10;&#10;Description automatically generated" id="230" name="Google Shape;23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0806" y="3585044"/>
            <a:ext cx="3533514" cy="2749197"/>
          </a:xfrm>
          <a:prstGeom prst="rect">
            <a:avLst/>
          </a:prstGeom>
          <a:noFill/>
          <a:ln cap="flat" cmpd="sng" w="9525">
            <a:solidFill>
              <a:srgbClr val="C358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5"/>
          <p:cNvSpPr txBox="1"/>
          <p:nvPr>
            <p:ph idx="12" type="sldNum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100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232" name="Google Shape;232;p5"/>
          <p:cNvPicPr preferRelativeResize="0"/>
          <p:nvPr/>
        </p:nvPicPr>
        <p:blipFill rotWithShape="1">
          <a:blip r:embed="rId7">
            <a:alphaModFix/>
          </a:blip>
          <a:srcRect b="13057" l="0" r="9090" t="15028"/>
          <a:stretch/>
        </p:blipFill>
        <p:spPr>
          <a:xfrm>
            <a:off x="11250733" y="11555"/>
            <a:ext cx="941267" cy="74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p6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1000">
                <a:srgbClr val="000000"/>
              </a:gs>
              <a:gs pos="100000">
                <a:srgbClr val="4A1B1A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6"/>
          <p:cNvSpPr/>
          <p:nvPr/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rgbClr val="632423">
                  <a:alpha val="31764"/>
                </a:srgbClr>
              </a:gs>
              <a:gs pos="70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p6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C35858">
                  <a:alpha val="0"/>
                </a:srgbClr>
              </a:gs>
              <a:gs pos="39000">
                <a:srgbClr val="C35858">
                  <a:alpha val="0"/>
                </a:srgbClr>
              </a:gs>
              <a:gs pos="100000">
                <a:srgbClr val="4A1B1A">
                  <a:alpha val="25882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6"/>
          <p:cNvSpPr/>
          <p:nvPr/>
        </p:nvSpPr>
        <p:spPr>
          <a:xfrm rot="-54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rgbClr val="632423">
                  <a:alpha val="23921"/>
                </a:srgbClr>
              </a:gs>
              <a:gs pos="100000">
                <a:srgbClr val="311211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662180" y="2862471"/>
            <a:ext cx="3041803" cy="290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Exploratory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/>
          </a:p>
        </p:txBody>
      </p:sp>
      <p:pic>
        <p:nvPicPr>
          <p:cNvPr descr="A comparison of bar charts&#10;&#10;Description automatically generated" id="243" name="Google Shape;2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4157" y="478763"/>
            <a:ext cx="3674565" cy="2695072"/>
          </a:xfrm>
          <a:prstGeom prst="rect">
            <a:avLst/>
          </a:prstGeom>
          <a:noFill/>
          <a:ln cap="flat" cmpd="sng" w="9525">
            <a:solidFill>
              <a:srgbClr val="C358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graph of different colored bars&#10;&#10;Description automatically generated" id="244" name="Google Shape;2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5073" y="479244"/>
            <a:ext cx="3516845" cy="2694591"/>
          </a:xfrm>
          <a:prstGeom prst="rect">
            <a:avLst/>
          </a:prstGeom>
          <a:noFill/>
          <a:ln cap="flat" cmpd="sng" w="9525">
            <a:solidFill>
              <a:srgbClr val="C358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9333" y="3440545"/>
            <a:ext cx="6746382" cy="3245374"/>
          </a:xfrm>
          <a:prstGeom prst="rect">
            <a:avLst/>
          </a:prstGeom>
          <a:noFill/>
          <a:ln cap="flat" cmpd="sng" w="9525">
            <a:solidFill>
              <a:srgbClr val="C358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11704320" y="6452940"/>
            <a:ext cx="44805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100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247" name="Google Shape;247;p6"/>
          <p:cNvPicPr preferRelativeResize="0"/>
          <p:nvPr/>
        </p:nvPicPr>
        <p:blipFill rotWithShape="1">
          <a:blip r:embed="rId6">
            <a:alphaModFix/>
          </a:blip>
          <a:srcRect b="13057" l="0" r="9090" t="15028"/>
          <a:stretch/>
        </p:blipFill>
        <p:spPr>
          <a:xfrm>
            <a:off x="11250733" y="11555"/>
            <a:ext cx="941267" cy="74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223246" y="1874556"/>
            <a:ext cx="2821356" cy="2315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Analysis-2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643278" y="4409267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5" name="Google Shape;2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630" y="489989"/>
            <a:ext cx="8848221" cy="6139226"/>
          </a:xfrm>
          <a:prstGeom prst="rect">
            <a:avLst/>
          </a:prstGeom>
          <a:noFill/>
          <a:ln cap="flat" cmpd="sng" w="9525">
            <a:solidFill>
              <a:srgbClr val="C358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200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257" name="Google Shape;257;p7"/>
          <p:cNvPicPr preferRelativeResize="0"/>
          <p:nvPr/>
        </p:nvPicPr>
        <p:blipFill rotWithShape="1">
          <a:blip r:embed="rId4">
            <a:alphaModFix/>
          </a:blip>
          <a:srcRect b="13057" l="0" r="9090" t="15028"/>
          <a:stretch/>
        </p:blipFill>
        <p:spPr>
          <a:xfrm>
            <a:off x="11250733" y="11555"/>
            <a:ext cx="941267" cy="74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706652" y="445321"/>
            <a:ext cx="8016734" cy="919202"/>
          </a:xfrm>
          <a:prstGeom prst="rect">
            <a:avLst/>
          </a:prstGeom>
          <a:solidFill>
            <a:srgbClr val="880D0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Model 1 – Product recommendation</a:t>
            </a:r>
            <a:endParaRPr b="0" i="0" sz="88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 txBox="1"/>
          <p:nvPr>
            <p:ph idx="12" type="sldNum"/>
          </p:nvPr>
        </p:nvSpPr>
        <p:spPr>
          <a:xfrm>
            <a:off x="88905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200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267" name="Google Shape;267;p8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8"/>
          <p:cNvGraphicFramePr/>
          <p:nvPr/>
        </p:nvGraphicFramePr>
        <p:xfrm>
          <a:off x="704521" y="3913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{85FA1C4A-2A4B-46AC-8080-215F40ADE4E8}</a:tableStyleId>
              </a:tblPr>
              <a:tblGrid>
                <a:gridCol w="2643275"/>
                <a:gridCol w="1115500"/>
                <a:gridCol w="1091250"/>
                <a:gridCol w="1018500"/>
                <a:gridCol w="1176125"/>
              </a:tblGrid>
              <a:tr h="645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wentieth Century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Quantitative </a:t>
                      </a:r>
                      <a:r>
                        <a:rPr lang="en-US" sz="1800" u="none" cap="none" strike="noStrike"/>
                        <a:t>Modeling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24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Accuracy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24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Precision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24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Recall 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24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F1-Score 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2423"/>
                    </a:solidFill>
                  </a:tcPr>
                </a:tc>
              </a:tr>
              <a:tr h="32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 Tree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91.12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95.6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94.14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94.2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Logistic Regression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93.01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98.16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94.3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96.2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Support Vector Machine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93.7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98.39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93.94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96.11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Random Forest Classification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92.6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95.84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95.19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95.95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Naïve Bayes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39.29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97.4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27.11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42.44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white rectangular object with black text" id="269" name="Google Shape;2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855" y="1540920"/>
            <a:ext cx="8344394" cy="185631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C3585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When to Use a 'Decision Tree' for Business Planning" id="270" name="Google Shape;2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4553" y="1541565"/>
            <a:ext cx="2105025" cy="122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stic Regression: Equation, Assumptions, Types, and Best Practices" id="271" name="Google Shape;27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1774" y="3667311"/>
            <a:ext cx="2119127" cy="1542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port Vector Machines: All you need to know! - YouTube" id="272" name="Google Shape;27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07880" y="3254671"/>
            <a:ext cx="1832760" cy="125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ndom Forest Classification Python - From The GENESIS" id="273" name="Google Shape;273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40610" y="4902097"/>
            <a:ext cx="2023012" cy="128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1053008" y="319708"/>
            <a:ext cx="10175631" cy="1111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NLP- Text Processing-1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1200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llaboration - GlobalShala" id="281" name="Google Shape;281;p9"/>
          <p:cNvPicPr preferRelativeResize="0"/>
          <p:nvPr/>
        </p:nvPicPr>
        <p:blipFill rotWithShape="1">
          <a:blip r:embed="rId3">
            <a:alphaModFix/>
          </a:blip>
          <a:srcRect b="13057" l="0" r="9090" t="15028"/>
          <a:stretch/>
        </p:blipFill>
        <p:spPr>
          <a:xfrm>
            <a:off x="10754279" y="10"/>
            <a:ext cx="1437721" cy="1164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9"/>
          <p:cNvGrpSpPr/>
          <p:nvPr/>
        </p:nvGrpSpPr>
        <p:grpSpPr>
          <a:xfrm>
            <a:off x="5073130" y="1509968"/>
            <a:ext cx="1490825" cy="2873880"/>
            <a:chOff x="3761078" y="0"/>
            <a:chExt cx="1490825" cy="2873880"/>
          </a:xfrm>
        </p:grpSpPr>
        <p:sp>
          <p:nvSpPr>
            <p:cNvPr id="283" name="Google Shape;283;p9"/>
            <p:cNvSpPr/>
            <p:nvPr/>
          </p:nvSpPr>
          <p:spPr>
            <a:xfrm>
              <a:off x="3761078" y="0"/>
              <a:ext cx="1490825" cy="718470"/>
            </a:xfrm>
            <a:prstGeom prst="roundRect">
              <a:avLst>
                <a:gd fmla="val 10000" name="adj"/>
              </a:avLst>
            </a:prstGeom>
            <a:solidFill>
              <a:srgbClr val="571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3782121" y="21043"/>
              <a:ext cx="1448739" cy="676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Sentiment Analysis</a:t>
              </a:r>
              <a:endParaRPr b="0" i="0" sz="1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rot="5400000">
              <a:off x="4371778" y="736432"/>
              <a:ext cx="269426" cy="3233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51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 txBox="1"/>
            <p:nvPr/>
          </p:nvSpPr>
          <p:spPr>
            <a:xfrm>
              <a:off x="4409498" y="763374"/>
              <a:ext cx="193987" cy="188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wentieth Century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761078" y="1077705"/>
              <a:ext cx="1490825" cy="718470"/>
            </a:xfrm>
            <a:prstGeom prst="roundRect">
              <a:avLst>
                <a:gd fmla="val 10000" name="adj"/>
              </a:avLst>
            </a:prstGeom>
            <a:solidFill>
              <a:srgbClr val="92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 txBox="1"/>
            <p:nvPr/>
          </p:nvSpPr>
          <p:spPr>
            <a:xfrm>
              <a:off x="3782121" y="1098748"/>
              <a:ext cx="1448739" cy="676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Polarity Score using NLTK</a:t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4371778" y="1814137"/>
              <a:ext cx="269426" cy="3233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D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4409498" y="1841079"/>
              <a:ext cx="193987" cy="188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wentieth Century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3761078" y="2155410"/>
              <a:ext cx="1490825" cy="718470"/>
            </a:xfrm>
            <a:prstGeom prst="roundRect">
              <a:avLst>
                <a:gd fmla="val 10000" name="adj"/>
              </a:avLst>
            </a:prstGeom>
            <a:solidFill>
              <a:srgbClr val="C3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 txBox="1"/>
            <p:nvPr/>
          </p:nvSpPr>
          <p:spPr>
            <a:xfrm>
              <a:off x="3782121" y="2176453"/>
              <a:ext cx="1448739" cy="676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PS &gt; 0 = &gt;Positive </a:t>
              </a:r>
              <a:b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PS = 0 =&gt;Neutral</a:t>
              </a:r>
              <a:b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PS &lt; 0 =&gt;Negative</a:t>
              </a:r>
              <a:endParaRPr b="0" i="0" sz="1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93" name="Google Shape;293;p9"/>
          <p:cNvGrpSpPr/>
          <p:nvPr/>
        </p:nvGrpSpPr>
        <p:grpSpPr>
          <a:xfrm>
            <a:off x="1478859" y="4849128"/>
            <a:ext cx="5747647" cy="1844783"/>
            <a:chOff x="1179848" y="27456"/>
            <a:chExt cx="5747647" cy="1844783"/>
          </a:xfrm>
        </p:grpSpPr>
        <p:sp>
          <p:nvSpPr>
            <p:cNvPr id="294" name="Google Shape;294;p9"/>
            <p:cNvSpPr/>
            <p:nvPr/>
          </p:nvSpPr>
          <p:spPr>
            <a:xfrm>
              <a:off x="1179848" y="27456"/>
              <a:ext cx="760917" cy="760917"/>
            </a:xfrm>
            <a:prstGeom prst="ellipse">
              <a:avLst/>
            </a:prstGeom>
            <a:solidFill>
              <a:srgbClr val="E4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339641" y="187249"/>
              <a:ext cx="441332" cy="441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2103820" y="27456"/>
              <a:ext cx="1793591" cy="760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2103820" y="27456"/>
              <a:ext cx="1793591" cy="760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Word Distribution and Word Cloud</a:t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4209932" y="27456"/>
              <a:ext cx="760917" cy="760917"/>
            </a:xfrm>
            <a:prstGeom prst="ellipse">
              <a:avLst/>
            </a:prstGeom>
            <a:solidFill>
              <a:srgbClr val="E4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369725" y="187249"/>
              <a:ext cx="441332" cy="441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5133904" y="27456"/>
              <a:ext cx="1793591" cy="760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 txBox="1"/>
            <p:nvPr/>
          </p:nvSpPr>
          <p:spPr>
            <a:xfrm>
              <a:off x="5133904" y="27456"/>
              <a:ext cx="1793591" cy="760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Titles</a:t>
              </a:r>
              <a:endParaRPr b="0" i="0" sz="1600" u="none" cap="none" strike="noStrik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179848" y="1111322"/>
              <a:ext cx="760917" cy="760917"/>
            </a:xfrm>
            <a:prstGeom prst="ellipse">
              <a:avLst/>
            </a:prstGeom>
            <a:solidFill>
              <a:srgbClr val="E4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339641" y="1271115"/>
              <a:ext cx="441332" cy="441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2103820" y="1111322"/>
              <a:ext cx="1793591" cy="760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 txBox="1"/>
            <p:nvPr/>
          </p:nvSpPr>
          <p:spPr>
            <a:xfrm>
              <a:off x="2103820" y="1111322"/>
              <a:ext cx="1793591" cy="760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Reviews </a:t>
              </a:r>
              <a:endParaRPr b="0" i="0" sz="1600" u="none" cap="none" strike="noStrik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9932" y="1111322"/>
              <a:ext cx="760917" cy="760917"/>
            </a:xfrm>
            <a:prstGeom prst="ellipse">
              <a:avLst/>
            </a:prstGeom>
            <a:solidFill>
              <a:srgbClr val="E4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4369725" y="1271115"/>
              <a:ext cx="441332" cy="441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133904" y="1111322"/>
              <a:ext cx="1793591" cy="760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 txBox="1"/>
            <p:nvPr/>
          </p:nvSpPr>
          <p:spPr>
            <a:xfrm>
              <a:off x="5133904" y="1111322"/>
              <a:ext cx="1793591" cy="760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Division Name</a:t>
              </a:r>
              <a:br>
                <a:rPr b="0" i="0" lang="en-US" sz="1600" u="none" cap="none" strike="noStrike">
                  <a:solidFill>
                    <a:srgbClr val="01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Department Name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600" u="none" cap="none" strike="noStrik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 result for sentiment analysis" id="310" name="Google Shape;31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02867" y="2021302"/>
            <a:ext cx="3344583" cy="2182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words&#10;&#10;Description automatically generated" id="311" name="Google Shape;311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84191" y="4877925"/>
            <a:ext cx="27432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ntiment analysis" id="312" name="Google Shape;31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3673" y="2117915"/>
            <a:ext cx="3262745" cy="195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2023-10-23T06:18:16Z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</Properties>
</file>