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2"/>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DD09DF5-19A2-9340-AF25-39652F8EBEFD}" type="datetimeFigureOut">
              <a:rPr lang="en-US" smtClean="0"/>
              <a:t>7/15/24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140F7D2-922C-7C46-868A-B15D613F7B3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28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D09DF5-19A2-9340-AF25-39652F8EBEFD}"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F7D2-922C-7C46-868A-B15D613F7B3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635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D09DF5-19A2-9340-AF25-39652F8EBEFD}"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F7D2-922C-7C46-868A-B15D613F7B3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51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D09DF5-19A2-9340-AF25-39652F8EBEFD}"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F7D2-922C-7C46-868A-B15D613F7B3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8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D09DF5-19A2-9340-AF25-39652F8EBEFD}" type="datetimeFigureOut">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F7D2-922C-7C46-868A-B15D613F7B3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21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DD09DF5-19A2-9340-AF25-39652F8EBEFD}"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0F7D2-922C-7C46-868A-B15D613F7B3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829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DD09DF5-19A2-9340-AF25-39652F8EBEFD}" type="datetimeFigureOut">
              <a:rPr lang="en-US" smtClean="0"/>
              <a:t>7/15/24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0F7D2-922C-7C46-868A-B15D613F7B3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92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DD09DF5-19A2-9340-AF25-39652F8EBEFD}" type="datetimeFigureOut">
              <a:rPr lang="en-US" smtClean="0"/>
              <a:t>7/15/24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0F7D2-922C-7C46-868A-B15D613F7B3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5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9DF5-19A2-9340-AF25-39652F8EBEFD}" type="datetimeFigureOut">
              <a:rPr lang="en-US" smtClean="0"/>
              <a:t>7/15/24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0F7D2-922C-7C46-868A-B15D613F7B30}" type="slidenum">
              <a:rPr lang="en-US" smtClean="0"/>
              <a:t>‹#›</a:t>
            </a:fld>
            <a:endParaRPr lang="en-US"/>
          </a:p>
        </p:txBody>
      </p:sp>
    </p:spTree>
    <p:extLst>
      <p:ext uri="{BB962C8B-B14F-4D97-AF65-F5344CB8AC3E}">
        <p14:creationId xmlns:p14="http://schemas.microsoft.com/office/powerpoint/2010/main" val="68880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DD09DF5-19A2-9340-AF25-39652F8EBEFD}" type="datetimeFigureOut">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0F7D2-922C-7C46-868A-B15D613F7B3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70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D09DF5-19A2-9340-AF25-39652F8EBEFD}" type="datetimeFigureOut">
              <a:rPr lang="en-US" smtClean="0"/>
              <a:t>7/15/24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140F7D2-922C-7C46-868A-B15D613F7B3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11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DD09DF5-19A2-9340-AF25-39652F8EBEFD}" type="datetimeFigureOut">
              <a:rPr lang="en-US" smtClean="0"/>
              <a:t>7/15/24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40F7D2-922C-7C46-868A-B15D613F7B3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2601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C9E1-5CC0-AD11-57A8-041FE056F74B}"/>
              </a:ext>
            </a:extLst>
          </p:cNvPr>
          <p:cNvSpPr>
            <a:spLocks noGrp="1"/>
          </p:cNvSpPr>
          <p:nvPr>
            <p:ph type="ctrTitle"/>
          </p:nvPr>
        </p:nvSpPr>
        <p:spPr>
          <a:xfrm>
            <a:off x="432382" y="245034"/>
            <a:ext cx="9144000" cy="1766645"/>
          </a:xfrm>
        </p:spPr>
        <p:txBody>
          <a:bodyPr>
            <a:normAutofit fontScale="90000"/>
          </a:bodyPr>
          <a:lstStyle/>
          <a:p>
            <a:r>
              <a:rPr lang="en-US" sz="4800" cap="none" dirty="0">
                <a:latin typeface="Charter Roman" panose="02040503050506020203" pitchFamily="18" charset="0"/>
              </a:rPr>
              <a:t>High Level Design</a:t>
            </a:r>
            <a:br>
              <a:rPr lang="en-US" sz="4800" cap="none" dirty="0">
                <a:latin typeface="Charter Roman" panose="02040503050506020203" pitchFamily="18" charset="0"/>
              </a:rPr>
            </a:br>
            <a:br>
              <a:rPr lang="en-US" sz="4800" cap="none" dirty="0">
                <a:latin typeface="Charter Roman" panose="02040503050506020203" pitchFamily="18" charset="0"/>
              </a:rPr>
            </a:br>
            <a:endParaRPr lang="en-US" sz="4000" cap="none" dirty="0">
              <a:latin typeface="Charter Roman" panose="02040503050506020203" pitchFamily="18" charset="0"/>
            </a:endParaRPr>
          </a:p>
        </p:txBody>
      </p:sp>
      <p:sp>
        <p:nvSpPr>
          <p:cNvPr id="3" name="Subtitle 2">
            <a:extLst>
              <a:ext uri="{FF2B5EF4-FFF2-40B4-BE49-F238E27FC236}">
                <a16:creationId xmlns:a16="http://schemas.microsoft.com/office/drawing/2014/main" id="{A558E883-7B8F-2267-D28A-B9F9FF030BFB}"/>
              </a:ext>
            </a:extLst>
          </p:cNvPr>
          <p:cNvSpPr>
            <a:spLocks noGrp="1"/>
          </p:cNvSpPr>
          <p:nvPr>
            <p:ph type="subTitle" idx="1"/>
          </p:nvPr>
        </p:nvSpPr>
        <p:spPr>
          <a:xfrm>
            <a:off x="2388009" y="2807746"/>
            <a:ext cx="9144000" cy="3245820"/>
          </a:xfrm>
        </p:spPr>
        <p:txBody>
          <a:bodyPr>
            <a:normAutofit/>
          </a:bodyPr>
          <a:lstStyle/>
          <a:p>
            <a:r>
              <a:rPr lang="en-US" sz="2800" cap="none" dirty="0">
                <a:latin typeface="Charter Roman" panose="02040503050506020203" pitchFamily="18" charset="0"/>
              </a:rPr>
              <a:t>Car Comparison Module</a:t>
            </a:r>
          </a:p>
          <a:p>
            <a:endParaRPr lang="en-US" sz="2800" cap="none" dirty="0">
              <a:latin typeface="Charter Roman" panose="02040503050506020203" pitchFamily="18" charset="0"/>
            </a:endParaRPr>
          </a:p>
          <a:p>
            <a:endParaRPr lang="en-US" sz="2800" cap="none" dirty="0">
              <a:latin typeface="Charter Roman" panose="02040503050506020203" pitchFamily="18" charset="0"/>
            </a:endParaRPr>
          </a:p>
          <a:p>
            <a:pPr algn="r"/>
            <a:r>
              <a:rPr lang="en-US" sz="2800" cap="none" dirty="0" err="1">
                <a:latin typeface="Charter Roman" panose="02040503050506020203" pitchFamily="18" charset="0"/>
              </a:rPr>
              <a:t>Shreyanshi</a:t>
            </a:r>
            <a:r>
              <a:rPr lang="en-US" sz="2800" cap="none" dirty="0">
                <a:latin typeface="Charter Roman" panose="02040503050506020203" pitchFamily="18" charset="0"/>
              </a:rPr>
              <a:t> Singh </a:t>
            </a:r>
            <a:r>
              <a:rPr lang="en-US" sz="2800" cap="none" dirty="0" err="1">
                <a:latin typeface="Charter Roman" panose="02040503050506020203" pitchFamily="18" charset="0"/>
              </a:rPr>
              <a:t>Distwar</a:t>
            </a:r>
            <a:endParaRPr lang="en-US" sz="2800" cap="none" dirty="0">
              <a:latin typeface="Charter Roman" panose="02040503050506020203" pitchFamily="18" charset="0"/>
            </a:endParaRPr>
          </a:p>
          <a:p>
            <a:pPr algn="r"/>
            <a:r>
              <a:rPr lang="en-US" sz="2800" cap="none" dirty="0">
                <a:latin typeface="Charter Roman" panose="02040503050506020203" pitchFamily="18" charset="0"/>
              </a:rPr>
              <a:t>Date: 15</a:t>
            </a:r>
            <a:r>
              <a:rPr lang="en-US" sz="2800" cap="none" baseline="30000" dirty="0">
                <a:latin typeface="Charter Roman" panose="02040503050506020203" pitchFamily="18" charset="0"/>
              </a:rPr>
              <a:t>th</a:t>
            </a:r>
            <a:r>
              <a:rPr lang="en-US" sz="2800" cap="none" dirty="0">
                <a:latin typeface="Charter Roman" panose="02040503050506020203" pitchFamily="18" charset="0"/>
              </a:rPr>
              <a:t> July 2024</a:t>
            </a:r>
            <a:endParaRPr lang="en-US" sz="2800" dirty="0"/>
          </a:p>
        </p:txBody>
      </p:sp>
    </p:spTree>
    <p:extLst>
      <p:ext uri="{BB962C8B-B14F-4D97-AF65-F5344CB8AC3E}">
        <p14:creationId xmlns:p14="http://schemas.microsoft.com/office/powerpoint/2010/main" val="185355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D6A4-C417-7149-6B38-8FC749A236D2}"/>
              </a:ext>
            </a:extLst>
          </p:cNvPr>
          <p:cNvSpPr>
            <a:spLocks noGrp="1"/>
          </p:cNvSpPr>
          <p:nvPr>
            <p:ph type="title"/>
          </p:nvPr>
        </p:nvSpPr>
        <p:spPr>
          <a:xfrm>
            <a:off x="203691" y="234845"/>
            <a:ext cx="9603275" cy="690314"/>
          </a:xfrm>
        </p:spPr>
        <p:txBody>
          <a:bodyPr>
            <a:normAutofit/>
          </a:bodyPr>
          <a:lstStyle/>
          <a:p>
            <a:r>
              <a:rPr lang="en-US" sz="4000" cap="none" dirty="0">
                <a:latin typeface="Charter Roman" panose="02040503050506020203" pitchFamily="18" charset="0"/>
              </a:rPr>
              <a:t>Objective</a:t>
            </a:r>
            <a:endParaRPr lang="en-US" sz="4000" dirty="0">
              <a:latin typeface="Charter Roman" panose="02040503050506020203" pitchFamily="18" charset="0"/>
            </a:endParaRPr>
          </a:p>
        </p:txBody>
      </p:sp>
      <p:sp>
        <p:nvSpPr>
          <p:cNvPr id="3" name="Content Placeholder 2">
            <a:extLst>
              <a:ext uri="{FF2B5EF4-FFF2-40B4-BE49-F238E27FC236}">
                <a16:creationId xmlns:a16="http://schemas.microsoft.com/office/drawing/2014/main" id="{FA49F405-B6AC-DC8D-1CAE-CE6A10AE3564}"/>
              </a:ext>
            </a:extLst>
          </p:cNvPr>
          <p:cNvSpPr>
            <a:spLocks noGrp="1"/>
          </p:cNvSpPr>
          <p:nvPr>
            <p:ph idx="1"/>
          </p:nvPr>
        </p:nvSpPr>
        <p:spPr>
          <a:xfrm>
            <a:off x="706419" y="1409252"/>
            <a:ext cx="10779162" cy="4797910"/>
          </a:xfrm>
        </p:spPr>
        <p:txBody>
          <a:bodyPr>
            <a:normAutofit lnSpcReduction="10000"/>
          </a:bodyPr>
          <a:lstStyle/>
          <a:p>
            <a:pPr marL="0" indent="0">
              <a:buNone/>
            </a:pPr>
            <a:r>
              <a:rPr lang="en-US" sz="2200" dirty="0">
                <a:latin typeface="Charter Roman" panose="02040503050506020203" pitchFamily="18" charset="0"/>
              </a:rPr>
              <a:t>We are building a web-based application that allows users to research about cars online. The website would allow users to search for cars, view their specifications, view the pictures, etc., You are responsible for building the Comparison module. </a:t>
            </a:r>
          </a:p>
          <a:p>
            <a:pPr marL="0" indent="0">
              <a:buNone/>
            </a:pPr>
            <a:r>
              <a:rPr lang="en-US" sz="2200" dirty="0">
                <a:latin typeface="Charter Roman" panose="02040503050506020203" pitchFamily="18" charset="0"/>
              </a:rPr>
              <a:t>The module should: </a:t>
            </a:r>
          </a:p>
          <a:p>
            <a:pPr marL="0" indent="0">
              <a:buNone/>
            </a:pPr>
            <a:r>
              <a:rPr lang="en-US" sz="2200" dirty="0">
                <a:latin typeface="Charter Roman" panose="02040503050506020203" pitchFamily="18" charset="0"/>
              </a:rPr>
              <a:t>●  Suggest </a:t>
            </a:r>
            <a:r>
              <a:rPr lang="en-US" sz="2200" dirty="0" err="1">
                <a:latin typeface="Charter Roman" panose="02040503050506020203" pitchFamily="18" charset="0"/>
              </a:rPr>
              <a:t>upto</a:t>
            </a:r>
            <a:r>
              <a:rPr lang="en-US" sz="2200" dirty="0">
                <a:latin typeface="Charter Roman" panose="02040503050506020203" pitchFamily="18" charset="0"/>
              </a:rPr>
              <a:t> 10 cars that are similar to the car being viewed by the user </a:t>
            </a:r>
          </a:p>
          <a:p>
            <a:pPr marL="0" indent="0">
              <a:buNone/>
            </a:pPr>
            <a:r>
              <a:rPr lang="en-US" sz="2200" dirty="0">
                <a:latin typeface="Charter Roman" panose="02040503050506020203" pitchFamily="18" charset="0"/>
              </a:rPr>
              <a:t>●  Allow the user to select </a:t>
            </a:r>
            <a:r>
              <a:rPr lang="en-US" sz="2200" dirty="0" err="1">
                <a:latin typeface="Charter Roman" panose="02040503050506020203" pitchFamily="18" charset="0"/>
              </a:rPr>
              <a:t>upto</a:t>
            </a:r>
            <a:r>
              <a:rPr lang="en-US" sz="2200" dirty="0">
                <a:latin typeface="Charter Roman" panose="02040503050506020203" pitchFamily="18" charset="0"/>
              </a:rPr>
              <a:t> 2 other cars for comparison from the suggested list in </a:t>
            </a:r>
          </a:p>
          <a:p>
            <a:pPr marL="0" indent="0">
              <a:buNone/>
            </a:pPr>
            <a:r>
              <a:rPr lang="en-US" sz="2200" dirty="0">
                <a:latin typeface="Charter Roman" panose="02040503050506020203" pitchFamily="18" charset="0"/>
              </a:rPr>
              <a:t>addition to the selected car </a:t>
            </a:r>
          </a:p>
          <a:p>
            <a:pPr marL="0" indent="0">
              <a:buNone/>
            </a:pPr>
            <a:r>
              <a:rPr lang="en-US" sz="2200" dirty="0">
                <a:latin typeface="Charter Roman" panose="02040503050506020203" pitchFamily="18" charset="0"/>
              </a:rPr>
              <a:t>●  Display the feature and specifications comparison table </a:t>
            </a:r>
          </a:p>
          <a:p>
            <a:pPr marL="0" indent="0">
              <a:buNone/>
            </a:pPr>
            <a:r>
              <a:rPr lang="en-US" sz="2200" dirty="0">
                <a:latin typeface="Charter Roman" panose="02040503050506020203" pitchFamily="18" charset="0"/>
              </a:rPr>
              <a:t>●  Provide an option to the user to see only the differences and hide the similar features </a:t>
            </a:r>
          </a:p>
          <a:p>
            <a:pPr marL="0" indent="0">
              <a:buNone/>
            </a:pPr>
            <a:endParaRPr lang="en-US" sz="2400" dirty="0">
              <a:latin typeface="Charter Roman" panose="02040503050506020203" pitchFamily="18" charset="0"/>
            </a:endParaRPr>
          </a:p>
        </p:txBody>
      </p:sp>
    </p:spTree>
    <p:extLst>
      <p:ext uri="{BB962C8B-B14F-4D97-AF65-F5344CB8AC3E}">
        <p14:creationId xmlns:p14="http://schemas.microsoft.com/office/powerpoint/2010/main" val="174582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 name="Content Placeholder 7" descr="A diagram of a data flow&#10;&#10;Description automatically generated">
            <a:extLst>
              <a:ext uri="{FF2B5EF4-FFF2-40B4-BE49-F238E27FC236}">
                <a16:creationId xmlns:a16="http://schemas.microsoft.com/office/drawing/2014/main" id="{EDB4A254-F1F0-368D-9330-DF4A3406519F}"/>
              </a:ext>
            </a:extLst>
          </p:cNvPr>
          <p:cNvPicPr>
            <a:picLocks noGrp="1" noChangeAspect="1"/>
          </p:cNvPicPr>
          <p:nvPr>
            <p:ph sz="half" idx="2"/>
          </p:nvPr>
        </p:nvPicPr>
        <p:blipFill>
          <a:blip r:embed="rId3"/>
          <a:stretch>
            <a:fillRect/>
          </a:stretch>
        </p:blipFill>
        <p:spPr>
          <a:xfrm>
            <a:off x="174266" y="1289890"/>
            <a:ext cx="8113664" cy="4584219"/>
          </a:xfrm>
          <a:prstGeom prst="rect">
            <a:avLst/>
          </a:prstGeom>
        </p:spPr>
      </p:pic>
      <p:sp>
        <p:nvSpPr>
          <p:cNvPr id="5" name="Content Placeholder 4">
            <a:extLst>
              <a:ext uri="{FF2B5EF4-FFF2-40B4-BE49-F238E27FC236}">
                <a16:creationId xmlns:a16="http://schemas.microsoft.com/office/drawing/2014/main" id="{A12BFA85-C18E-DB46-CDFC-05FEE7E05366}"/>
              </a:ext>
            </a:extLst>
          </p:cNvPr>
          <p:cNvSpPr>
            <a:spLocks noGrp="1"/>
          </p:cNvSpPr>
          <p:nvPr>
            <p:ph sz="half" idx="1"/>
          </p:nvPr>
        </p:nvSpPr>
        <p:spPr>
          <a:xfrm>
            <a:off x="8462194" y="1438076"/>
            <a:ext cx="3506993" cy="4118434"/>
          </a:xfrm>
        </p:spPr>
        <p:txBody>
          <a:bodyPr vert="horz" lIns="91440" tIns="45720" rIns="91440" bIns="45720" rtlCol="0" anchor="t">
            <a:normAutofit/>
          </a:bodyPr>
          <a:lstStyle/>
          <a:p>
            <a:pPr>
              <a:lnSpc>
                <a:spcPct val="110000"/>
              </a:lnSpc>
            </a:pPr>
            <a:r>
              <a:rPr lang="en-US" dirty="0">
                <a:latin typeface="Charter Roman" panose="02040503050506020203" pitchFamily="18" charset="0"/>
              </a:rPr>
              <a:t>Spring Boot Application (java) with REST controller to provide the expected  response.</a:t>
            </a:r>
          </a:p>
          <a:p>
            <a:pPr>
              <a:lnSpc>
                <a:spcPct val="110000"/>
              </a:lnSpc>
            </a:pPr>
            <a:r>
              <a:rPr lang="en-US" dirty="0">
                <a:latin typeface="Charter Roman" panose="02040503050506020203" pitchFamily="18" charset="0"/>
              </a:rPr>
              <a:t>API Interface</a:t>
            </a:r>
          </a:p>
          <a:p>
            <a:pPr>
              <a:lnSpc>
                <a:spcPct val="110000"/>
              </a:lnSpc>
            </a:pPr>
            <a:r>
              <a:rPr lang="en-US" dirty="0">
                <a:latin typeface="Charter Roman" panose="02040503050506020203" pitchFamily="18" charset="0"/>
              </a:rPr>
              <a:t>Unit Tests</a:t>
            </a:r>
          </a:p>
          <a:p>
            <a:pPr>
              <a:lnSpc>
                <a:spcPct val="110000"/>
              </a:lnSpc>
            </a:pPr>
            <a:r>
              <a:rPr lang="en-US" dirty="0">
                <a:latin typeface="Charter Roman" panose="02040503050506020203" pitchFamily="18" charset="0"/>
              </a:rPr>
              <a:t>In memory database (H2)</a:t>
            </a:r>
          </a:p>
          <a:p>
            <a:pPr>
              <a:lnSpc>
                <a:spcPct val="110000"/>
              </a:lnSpc>
            </a:pPr>
            <a:r>
              <a:rPr lang="en-US" dirty="0">
                <a:latin typeface="Charter Roman" panose="02040503050506020203" pitchFamily="18" charset="0"/>
              </a:rPr>
              <a:t>Postman collection (to call the APIs)</a:t>
            </a:r>
          </a:p>
          <a:p>
            <a:pPr marL="0">
              <a:lnSpc>
                <a:spcPct val="110000"/>
              </a:lnSpc>
            </a:pPr>
            <a:endParaRPr lang="en-US" dirty="0">
              <a:latin typeface="Charter Roman" panose="02040503050506020203" pitchFamily="18" charset="0"/>
            </a:endParaRPr>
          </a:p>
        </p:txBody>
      </p:sp>
      <p:pic>
        <p:nvPicPr>
          <p:cNvPr id="27" name="Picture 26">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806B74-1591-8A2D-A940-B41EC7FFB6A0}"/>
              </a:ext>
            </a:extLst>
          </p:cNvPr>
          <p:cNvSpPr txBox="1"/>
          <p:nvPr/>
        </p:nvSpPr>
        <p:spPr>
          <a:xfrm>
            <a:off x="451822" y="289556"/>
            <a:ext cx="10725374" cy="461665"/>
          </a:xfrm>
          <a:prstGeom prst="rect">
            <a:avLst/>
          </a:prstGeom>
          <a:noFill/>
        </p:spPr>
        <p:txBody>
          <a:bodyPr wrap="square" rtlCol="0">
            <a:spAutoFit/>
          </a:bodyPr>
          <a:lstStyle/>
          <a:p>
            <a:r>
              <a:rPr lang="en-US" sz="2400" dirty="0">
                <a:latin typeface="Charter Roman" panose="02040503050506020203" pitchFamily="18" charset="0"/>
              </a:rPr>
              <a:t>Workflow/Components/modules:</a:t>
            </a:r>
          </a:p>
        </p:txBody>
      </p:sp>
    </p:spTree>
    <p:extLst>
      <p:ext uri="{BB962C8B-B14F-4D97-AF65-F5344CB8AC3E}">
        <p14:creationId xmlns:p14="http://schemas.microsoft.com/office/powerpoint/2010/main" val="356558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1B12-5A2C-2BD5-EE4F-DEB2FFF84D0F}"/>
              </a:ext>
            </a:extLst>
          </p:cNvPr>
          <p:cNvSpPr>
            <a:spLocks noGrp="1"/>
          </p:cNvSpPr>
          <p:nvPr>
            <p:ph type="title"/>
          </p:nvPr>
        </p:nvSpPr>
        <p:spPr>
          <a:xfrm>
            <a:off x="416483" y="234734"/>
            <a:ext cx="9605635" cy="819515"/>
          </a:xfrm>
        </p:spPr>
        <p:txBody>
          <a:bodyPr>
            <a:normAutofit/>
          </a:bodyPr>
          <a:lstStyle/>
          <a:p>
            <a:r>
              <a:rPr lang="en-US" sz="2400" cap="none" dirty="0">
                <a:latin typeface="Charter Roman" panose="02040503050506020203" pitchFamily="18" charset="0"/>
              </a:rPr>
              <a:t>Data Model</a:t>
            </a:r>
          </a:p>
        </p:txBody>
      </p:sp>
      <p:sp>
        <p:nvSpPr>
          <p:cNvPr id="4" name="Content Placeholder 3">
            <a:extLst>
              <a:ext uri="{FF2B5EF4-FFF2-40B4-BE49-F238E27FC236}">
                <a16:creationId xmlns:a16="http://schemas.microsoft.com/office/drawing/2014/main" id="{19FE56A5-D735-10FD-D7D3-43FE2951B28D}"/>
              </a:ext>
            </a:extLst>
          </p:cNvPr>
          <p:cNvSpPr>
            <a:spLocks noGrp="1"/>
          </p:cNvSpPr>
          <p:nvPr>
            <p:ph sz="half" idx="1"/>
          </p:nvPr>
        </p:nvSpPr>
        <p:spPr>
          <a:xfrm>
            <a:off x="337004" y="1429544"/>
            <a:ext cx="5758996" cy="4205565"/>
          </a:xfrm>
        </p:spPr>
        <p:txBody>
          <a:bodyPr>
            <a:noAutofit/>
          </a:bodyPr>
          <a:lstStyle/>
          <a:p>
            <a:pPr marL="0" indent="0">
              <a:buNone/>
            </a:pPr>
            <a:r>
              <a:rPr lang="en-US" sz="1800" dirty="0">
                <a:latin typeface="Charter Roman" panose="02040503050506020203" pitchFamily="18" charset="0"/>
              </a:rPr>
              <a:t>CREATE TABLE CAR_DETAILS (</a:t>
            </a:r>
          </a:p>
          <a:p>
            <a:pPr marL="457200" lvl="1" indent="0">
              <a:buNone/>
            </a:pPr>
            <a:r>
              <a:rPr lang="en-US" dirty="0">
                <a:latin typeface="Charter Roman" panose="02040503050506020203" pitchFamily="18" charset="0"/>
              </a:rPr>
              <a:t>ID INTEGER not null, </a:t>
            </a:r>
          </a:p>
          <a:p>
            <a:pPr marL="457200" lvl="1" indent="0">
              <a:buNone/>
            </a:pPr>
            <a:r>
              <a:rPr lang="en-US" dirty="0">
                <a:latin typeface="Charter Roman" panose="02040503050506020203" pitchFamily="18" charset="0"/>
              </a:rPr>
              <a:t>MODEL varchar(1000) not null, </a:t>
            </a:r>
          </a:p>
          <a:p>
            <a:pPr marL="457200" lvl="1" indent="0">
              <a:buNone/>
            </a:pPr>
            <a:r>
              <a:rPr lang="en-US" dirty="0">
                <a:latin typeface="Charter Roman" panose="02040503050506020203" pitchFamily="18" charset="0"/>
              </a:rPr>
              <a:t>BRAND varchar(1000) not null, </a:t>
            </a:r>
          </a:p>
          <a:p>
            <a:pPr marL="457200" lvl="1" indent="0">
              <a:buNone/>
            </a:pPr>
            <a:r>
              <a:rPr lang="en-US" dirty="0">
                <a:latin typeface="Charter Roman" panose="02040503050506020203" pitchFamily="18" charset="0"/>
              </a:rPr>
              <a:t>ENGINE_TYPE varchar(20),</a:t>
            </a:r>
          </a:p>
          <a:p>
            <a:pPr marL="457200" lvl="1" indent="0">
              <a:buNone/>
            </a:pPr>
            <a:r>
              <a:rPr lang="en-US" dirty="0">
                <a:latin typeface="Charter Roman" panose="02040503050506020203" pitchFamily="18" charset="0"/>
              </a:rPr>
              <a:t>COLOR varchar(100), </a:t>
            </a:r>
          </a:p>
          <a:p>
            <a:pPr marL="457200" lvl="1" indent="0">
              <a:buNone/>
            </a:pPr>
            <a:r>
              <a:rPr lang="en-US" dirty="0">
                <a:latin typeface="Charter Roman" panose="02040503050506020203" pitchFamily="18" charset="0"/>
              </a:rPr>
              <a:t>NO_OF_SEATS INTEGER not null,</a:t>
            </a:r>
          </a:p>
          <a:p>
            <a:pPr marL="457200" lvl="1" indent="0">
              <a:buNone/>
            </a:pPr>
            <a:r>
              <a:rPr lang="en-US" dirty="0">
                <a:latin typeface="Charter Roman" panose="02040503050506020203" pitchFamily="18" charset="0"/>
              </a:rPr>
              <a:t>TANK_SIZE varchar(10) not null, </a:t>
            </a:r>
          </a:p>
          <a:p>
            <a:pPr marL="457200" lvl="1" indent="0">
              <a:buNone/>
            </a:pPr>
            <a:r>
              <a:rPr lang="en-US" dirty="0">
                <a:latin typeface="Charter Roman" panose="02040503050506020203" pitchFamily="18" charset="0"/>
              </a:rPr>
              <a:t>MILEAGE varchar(10) not null, </a:t>
            </a:r>
          </a:p>
          <a:p>
            <a:pPr marL="457200" lvl="1" indent="0">
              <a:buNone/>
            </a:pPr>
            <a:r>
              <a:rPr lang="en-US" dirty="0">
                <a:latin typeface="Charter Roman" panose="02040503050506020203" pitchFamily="18" charset="0"/>
              </a:rPr>
              <a:t>PRICE varchar(100) not null, </a:t>
            </a:r>
          </a:p>
          <a:p>
            <a:pPr marL="457200" lvl="1" indent="0">
              <a:buNone/>
            </a:pPr>
            <a:r>
              <a:rPr lang="en-US" dirty="0">
                <a:latin typeface="Charter Roman" panose="02040503050506020203" pitchFamily="18" charset="0"/>
              </a:rPr>
              <a:t>primary key (ID));</a:t>
            </a:r>
          </a:p>
        </p:txBody>
      </p:sp>
      <p:sp>
        <p:nvSpPr>
          <p:cNvPr id="5" name="Content Placeholder 4">
            <a:extLst>
              <a:ext uri="{FF2B5EF4-FFF2-40B4-BE49-F238E27FC236}">
                <a16:creationId xmlns:a16="http://schemas.microsoft.com/office/drawing/2014/main" id="{2F3A2520-5DCF-39B3-EC1C-4733EE8846C5}"/>
              </a:ext>
            </a:extLst>
          </p:cNvPr>
          <p:cNvSpPr>
            <a:spLocks noGrp="1"/>
          </p:cNvSpPr>
          <p:nvPr>
            <p:ph sz="half" idx="2"/>
          </p:nvPr>
        </p:nvSpPr>
        <p:spPr>
          <a:xfrm>
            <a:off x="6282466" y="1387125"/>
            <a:ext cx="4776457" cy="3668969"/>
          </a:xfrm>
        </p:spPr>
        <p:txBody>
          <a:bodyPr>
            <a:noAutofit/>
          </a:bodyPr>
          <a:lstStyle/>
          <a:p>
            <a:pPr marL="0" indent="0">
              <a:buNone/>
            </a:pPr>
            <a:r>
              <a:rPr lang="en-US" dirty="0">
                <a:latin typeface="Charter Roman" panose="02040503050506020203" pitchFamily="18" charset="0"/>
              </a:rPr>
              <a:t>Car:</a:t>
            </a:r>
          </a:p>
          <a:p>
            <a:pPr marL="0" indent="0">
              <a:buNone/>
            </a:pPr>
            <a:r>
              <a:rPr lang="en-US" sz="1400" dirty="0">
                <a:latin typeface="Charter Roman" panose="02040503050506020203" pitchFamily="18" charset="0"/>
              </a:rPr>
              <a:t>{</a:t>
            </a:r>
          </a:p>
          <a:p>
            <a:pPr marL="0" indent="0">
              <a:buNone/>
            </a:pPr>
            <a:r>
              <a:rPr lang="en-US" sz="1400" dirty="0">
                <a:latin typeface="Charter Roman" panose="02040503050506020203" pitchFamily="18" charset="0"/>
              </a:rPr>
              <a:t>    "id": 4,</a:t>
            </a:r>
          </a:p>
          <a:p>
            <a:pPr marL="0" indent="0">
              <a:buNone/>
            </a:pPr>
            <a:r>
              <a:rPr lang="en-US" sz="1400" dirty="0">
                <a:latin typeface="Charter Roman" panose="02040503050506020203" pitchFamily="18" charset="0"/>
              </a:rPr>
              <a:t>    "model": "ALTROZ",</a:t>
            </a:r>
          </a:p>
          <a:p>
            <a:pPr marL="0" indent="0">
              <a:buNone/>
            </a:pPr>
            <a:r>
              <a:rPr lang="en-US" sz="1400" dirty="0">
                <a:latin typeface="Charter Roman" panose="02040503050506020203" pitchFamily="18" charset="0"/>
              </a:rPr>
              <a:t>    "brand": "TATA",</a:t>
            </a:r>
          </a:p>
          <a:p>
            <a:pPr marL="0" indent="0">
              <a:buNone/>
            </a:pPr>
            <a:r>
              <a:rPr lang="en-US" sz="1400" dirty="0">
                <a:latin typeface="Charter Roman" panose="02040503050506020203" pitchFamily="18" charset="0"/>
              </a:rPr>
              <a:t>    "</a:t>
            </a:r>
            <a:r>
              <a:rPr lang="en-US" sz="1400" dirty="0" err="1">
                <a:latin typeface="Charter Roman" panose="02040503050506020203" pitchFamily="18" charset="0"/>
              </a:rPr>
              <a:t>engineType</a:t>
            </a:r>
            <a:r>
              <a:rPr lang="en-US" sz="1400" dirty="0">
                <a:latin typeface="Charter Roman" panose="02040503050506020203" pitchFamily="18" charset="0"/>
              </a:rPr>
              <a:t>": "PETROL",</a:t>
            </a:r>
          </a:p>
          <a:p>
            <a:pPr marL="0" indent="0">
              <a:buNone/>
            </a:pPr>
            <a:r>
              <a:rPr lang="en-US" sz="1400" dirty="0">
                <a:latin typeface="Charter Roman" panose="02040503050506020203" pitchFamily="18" charset="0"/>
              </a:rPr>
              <a:t>    "color": "BLACK",</a:t>
            </a:r>
          </a:p>
          <a:p>
            <a:pPr marL="0" indent="0">
              <a:buNone/>
            </a:pPr>
            <a:r>
              <a:rPr lang="en-US" sz="1400" dirty="0">
                <a:latin typeface="Charter Roman" panose="02040503050506020203" pitchFamily="18" charset="0"/>
              </a:rPr>
              <a:t>    "</a:t>
            </a:r>
            <a:r>
              <a:rPr lang="en-US" sz="1400" dirty="0" err="1">
                <a:latin typeface="Charter Roman" panose="02040503050506020203" pitchFamily="18" charset="0"/>
              </a:rPr>
              <a:t>numberOfSeats</a:t>
            </a:r>
            <a:r>
              <a:rPr lang="en-US" sz="1400" dirty="0">
                <a:latin typeface="Charter Roman" panose="02040503050506020203" pitchFamily="18" charset="0"/>
              </a:rPr>
              <a:t>": 5,</a:t>
            </a:r>
          </a:p>
          <a:p>
            <a:pPr marL="0" indent="0">
              <a:buNone/>
            </a:pPr>
            <a:r>
              <a:rPr lang="en-US" sz="1400" dirty="0">
                <a:latin typeface="Charter Roman" panose="02040503050506020203" pitchFamily="18" charset="0"/>
              </a:rPr>
              <a:t>    "</a:t>
            </a:r>
            <a:r>
              <a:rPr lang="en-US" sz="1400" dirty="0" err="1">
                <a:latin typeface="Charter Roman" panose="02040503050506020203" pitchFamily="18" charset="0"/>
              </a:rPr>
              <a:t>tankSize</a:t>
            </a:r>
            <a:r>
              <a:rPr lang="en-US" sz="1400" dirty="0">
                <a:latin typeface="Charter Roman" panose="02040503050506020203" pitchFamily="18" charset="0"/>
              </a:rPr>
              <a:t>": "63",</a:t>
            </a:r>
          </a:p>
          <a:p>
            <a:pPr marL="0" indent="0">
              <a:buNone/>
            </a:pPr>
            <a:r>
              <a:rPr lang="en-US" sz="1400" dirty="0">
                <a:latin typeface="Charter Roman" panose="02040503050506020203" pitchFamily="18" charset="0"/>
              </a:rPr>
              <a:t>    "mileage": "19",</a:t>
            </a:r>
          </a:p>
          <a:p>
            <a:pPr marL="0" indent="0">
              <a:buNone/>
            </a:pPr>
            <a:r>
              <a:rPr lang="en-US" sz="1400" dirty="0">
                <a:latin typeface="Charter Roman" panose="02040503050506020203" pitchFamily="18" charset="0"/>
              </a:rPr>
              <a:t>    "price": "700000"</a:t>
            </a:r>
          </a:p>
          <a:p>
            <a:pPr marL="0" indent="0">
              <a:buNone/>
            </a:pPr>
            <a:r>
              <a:rPr lang="en-US" sz="1400" dirty="0">
                <a:latin typeface="Charter Roman" panose="02040503050506020203" pitchFamily="18" charset="0"/>
              </a:rPr>
              <a:t>}</a:t>
            </a:r>
          </a:p>
        </p:txBody>
      </p:sp>
    </p:spTree>
    <p:extLst>
      <p:ext uri="{BB962C8B-B14F-4D97-AF65-F5344CB8AC3E}">
        <p14:creationId xmlns:p14="http://schemas.microsoft.com/office/powerpoint/2010/main" val="22102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39778-973B-E36D-9430-8CB52795AC3E}"/>
              </a:ext>
            </a:extLst>
          </p:cNvPr>
          <p:cNvSpPr>
            <a:spLocks noGrp="1"/>
          </p:cNvSpPr>
          <p:nvPr>
            <p:ph type="title"/>
          </p:nvPr>
        </p:nvSpPr>
        <p:spPr>
          <a:xfrm>
            <a:off x="562544" y="280769"/>
            <a:ext cx="4203094" cy="1311363"/>
          </a:xfrm>
        </p:spPr>
        <p:txBody>
          <a:bodyPr>
            <a:normAutofit/>
          </a:bodyPr>
          <a:lstStyle/>
          <a:p>
            <a:pPr marL="285750" indent="-285750">
              <a:buFont typeface="Arial" panose="020B0604020202020204" pitchFamily="34" charset="0"/>
              <a:buChar char="•"/>
            </a:pPr>
            <a:r>
              <a:rPr lang="en-US" sz="1800" b="1" cap="none" dirty="0">
                <a:latin typeface="CHARTER ROMAN" panose="02040503050506020203" pitchFamily="18" charset="0"/>
              </a:rPr>
              <a:t>Search for similar cars (</a:t>
            </a:r>
            <a:r>
              <a:rPr lang="en-US" sz="1800" b="1" cap="none" dirty="0" err="1">
                <a:latin typeface="CHARTER ROMAN" panose="02040503050506020203" pitchFamily="18" charset="0"/>
              </a:rPr>
              <a:t>upto</a:t>
            </a:r>
            <a:r>
              <a:rPr lang="en-US" sz="1800" b="1" cap="none" dirty="0">
                <a:latin typeface="CHARTER ROMAN" panose="02040503050506020203" pitchFamily="18" charset="0"/>
              </a:rPr>
              <a:t> 10)</a:t>
            </a:r>
            <a:br>
              <a:rPr lang="en-US" sz="1800" b="1" cap="none" dirty="0">
                <a:latin typeface="CHARTER ROMAN" panose="02040503050506020203" pitchFamily="18" charset="0"/>
              </a:rPr>
            </a:br>
            <a:br>
              <a:rPr lang="en-US" sz="1400" cap="none" dirty="0">
                <a:latin typeface="Charter Roman" panose="02040503050506020203" pitchFamily="18" charset="0"/>
              </a:rPr>
            </a:br>
            <a:r>
              <a:rPr lang="en-US" sz="1400" cap="none" dirty="0">
                <a:latin typeface="Charter Roman" panose="02040503050506020203" pitchFamily="18" charset="0"/>
              </a:rPr>
              <a:t>POST:</a:t>
            </a:r>
            <a:br>
              <a:rPr lang="en-US" sz="1400" cap="none" dirty="0">
                <a:latin typeface="Charter Roman" panose="02040503050506020203" pitchFamily="18" charset="0"/>
              </a:rPr>
            </a:br>
            <a:br>
              <a:rPr lang="en-US" sz="1400" cap="none" dirty="0">
                <a:latin typeface="Charter Roman" panose="02040503050506020203" pitchFamily="18" charset="0"/>
              </a:rPr>
            </a:br>
            <a:r>
              <a:rPr lang="en-US" sz="1400" b="1" cap="none" dirty="0" err="1">
                <a:latin typeface="CHARTER ROMAN" panose="02040503050506020203" pitchFamily="18" charset="0"/>
              </a:rPr>
              <a:t>url</a:t>
            </a:r>
            <a:r>
              <a:rPr lang="en-US" sz="1400" cap="none" dirty="0">
                <a:latin typeface="Charter Roman" panose="02040503050506020203" pitchFamily="18" charset="0"/>
              </a:rPr>
              <a:t>: http://localhost:8080/car/search</a:t>
            </a:r>
          </a:p>
        </p:txBody>
      </p:sp>
      <p:sp>
        <p:nvSpPr>
          <p:cNvPr id="5" name="Content Placeholder 4">
            <a:extLst>
              <a:ext uri="{FF2B5EF4-FFF2-40B4-BE49-F238E27FC236}">
                <a16:creationId xmlns:a16="http://schemas.microsoft.com/office/drawing/2014/main" id="{7A361109-BDA7-ACB2-B55B-A0038220423C}"/>
              </a:ext>
            </a:extLst>
          </p:cNvPr>
          <p:cNvSpPr>
            <a:spLocks noGrp="1"/>
          </p:cNvSpPr>
          <p:nvPr>
            <p:ph idx="1"/>
          </p:nvPr>
        </p:nvSpPr>
        <p:spPr>
          <a:xfrm>
            <a:off x="5936599" y="280768"/>
            <a:ext cx="6012470" cy="5743513"/>
          </a:xfrm>
        </p:spPr>
        <p:txBody>
          <a:bodyPr>
            <a:noAutofit/>
          </a:bodyPr>
          <a:lstStyle/>
          <a:p>
            <a:pPr marL="0" indent="0">
              <a:buNone/>
            </a:pPr>
            <a:r>
              <a:rPr lang="en-US" dirty="0">
                <a:latin typeface="Charter Roman" panose="02040503050506020203" pitchFamily="18" charset="0"/>
              </a:rPr>
              <a:t>API Interface:</a:t>
            </a:r>
          </a:p>
          <a:p>
            <a:pPr marL="0" indent="0">
              <a:buNone/>
            </a:pPr>
            <a:r>
              <a:rPr lang="en-US" sz="1200" dirty="0">
                <a:latin typeface="Charter Roman" panose="02040503050506020203" pitchFamily="18" charset="0"/>
              </a:rPr>
              <a:t>@</a:t>
            </a:r>
            <a:r>
              <a:rPr lang="en-US" sz="1200" dirty="0" err="1">
                <a:latin typeface="Charter Roman" panose="02040503050506020203" pitchFamily="18" charset="0"/>
              </a:rPr>
              <a:t>RestController</a:t>
            </a:r>
            <a:endParaRPr lang="en-US" sz="1200" dirty="0">
              <a:latin typeface="Charter Roman" panose="02040503050506020203" pitchFamily="18" charset="0"/>
            </a:endParaRPr>
          </a:p>
          <a:p>
            <a:pPr marL="0" indent="0">
              <a:buNone/>
            </a:pPr>
            <a:r>
              <a:rPr lang="en-US" sz="1200" dirty="0">
                <a:latin typeface="Charter Roman" panose="02040503050506020203" pitchFamily="18" charset="0"/>
              </a:rPr>
              <a:t>@</a:t>
            </a:r>
            <a:r>
              <a:rPr lang="en-US" sz="1200" dirty="0" err="1">
                <a:latin typeface="Charter Roman" panose="02040503050506020203" pitchFamily="18" charset="0"/>
              </a:rPr>
              <a:t>RequestMapping</a:t>
            </a:r>
            <a:r>
              <a:rPr lang="en-US" sz="1200" dirty="0">
                <a:latin typeface="Charter Roman" panose="02040503050506020203" pitchFamily="18" charset="0"/>
              </a:rPr>
              <a:t>("/car")</a:t>
            </a:r>
          </a:p>
          <a:p>
            <a:pPr marL="0" indent="0">
              <a:buNone/>
            </a:pPr>
            <a:r>
              <a:rPr lang="en-US" sz="1200" dirty="0">
                <a:latin typeface="Charter Roman" panose="02040503050506020203" pitchFamily="18" charset="0"/>
              </a:rPr>
              <a:t>public interface </a:t>
            </a:r>
            <a:r>
              <a:rPr lang="en-US" sz="1200" dirty="0" err="1">
                <a:latin typeface="Charter Roman" panose="02040503050506020203" pitchFamily="18" charset="0"/>
              </a:rPr>
              <a:t>CarComparison</a:t>
            </a:r>
            <a:r>
              <a:rPr lang="en-US" sz="1200" dirty="0">
                <a:latin typeface="Charter Roman" panose="02040503050506020203" pitchFamily="18" charset="0"/>
              </a:rPr>
              <a:t> {</a:t>
            </a: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PostMapping</a:t>
            </a:r>
            <a:r>
              <a:rPr lang="en-US" sz="1200" dirty="0">
                <a:latin typeface="Charter Roman" panose="02040503050506020203" pitchFamily="18" charset="0"/>
              </a:rPr>
              <a:t>("/search")</a:t>
            </a:r>
          </a:p>
          <a:p>
            <a:pPr marL="0" indent="0">
              <a:buNone/>
            </a:pPr>
            <a:r>
              <a:rPr lang="en-US" sz="1200" dirty="0">
                <a:latin typeface="Charter Roman" panose="02040503050506020203" pitchFamily="18" charset="0"/>
              </a:rPr>
              <a:t>    @Consumes(</a:t>
            </a:r>
            <a:r>
              <a:rPr lang="en-US" sz="1200" dirty="0" err="1">
                <a:latin typeface="Charter Roman" panose="02040503050506020203" pitchFamily="18" charset="0"/>
              </a:rPr>
              <a:t>MediaType.APPLICATION_JSON</a:t>
            </a:r>
            <a:r>
              <a:rPr lang="en-US" sz="1200" dirty="0">
                <a:latin typeface="Charter Roman" panose="02040503050506020203" pitchFamily="18" charset="0"/>
              </a:rPr>
              <a:t>)</a:t>
            </a:r>
          </a:p>
          <a:p>
            <a:pPr marL="0" indent="0">
              <a:buNone/>
            </a:pPr>
            <a:r>
              <a:rPr lang="en-US" sz="1200" dirty="0">
                <a:latin typeface="Charter Roman" panose="02040503050506020203" pitchFamily="18" charset="0"/>
              </a:rPr>
              <a:t>    @Produces(</a:t>
            </a:r>
            <a:r>
              <a:rPr lang="en-US" sz="1200" dirty="0" err="1">
                <a:latin typeface="Charter Roman" panose="02040503050506020203" pitchFamily="18" charset="0"/>
              </a:rPr>
              <a:t>MediaType.APPLICATION_JSON</a:t>
            </a:r>
            <a:r>
              <a:rPr lang="en-US" sz="1200" dirty="0">
                <a:latin typeface="Charter Roman" panose="02040503050506020203" pitchFamily="18" charset="0"/>
              </a:rPr>
              <a:t>)</a:t>
            </a: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ResponseEntity</a:t>
            </a:r>
            <a:r>
              <a:rPr lang="en-US" sz="1200" dirty="0">
                <a:latin typeface="Charter Roman" panose="02040503050506020203" pitchFamily="18" charset="0"/>
              </a:rPr>
              <a:t> </a:t>
            </a:r>
            <a:r>
              <a:rPr lang="en-US" sz="1200" b="1" dirty="0" err="1">
                <a:latin typeface="CHARTER ROMAN" panose="02040503050506020203" pitchFamily="18" charset="0"/>
              </a:rPr>
              <a:t>searchCars</a:t>
            </a:r>
            <a:r>
              <a:rPr lang="en-US" sz="1200" dirty="0">
                <a:latin typeface="Charter Roman" panose="02040503050506020203" pitchFamily="18" charset="0"/>
              </a:rPr>
              <a:t>(@</a:t>
            </a:r>
            <a:r>
              <a:rPr lang="en-US" sz="1200" dirty="0" err="1">
                <a:latin typeface="Charter Roman" panose="02040503050506020203" pitchFamily="18" charset="0"/>
              </a:rPr>
              <a:t>RequestBody</a:t>
            </a:r>
            <a:r>
              <a:rPr lang="en-US" sz="1200" dirty="0">
                <a:latin typeface="Charter Roman" panose="02040503050506020203" pitchFamily="18" charset="0"/>
              </a:rPr>
              <a:t> Car input);</a:t>
            </a:r>
          </a:p>
          <a:p>
            <a:pPr marL="0" indent="0">
              <a:buNone/>
            </a:pPr>
            <a:endParaRPr lang="en-US" sz="1200" dirty="0">
              <a:latin typeface="Charter Roman" panose="02040503050506020203" pitchFamily="18" charset="0"/>
            </a:endParaRP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GetMapping</a:t>
            </a:r>
            <a:r>
              <a:rPr lang="en-US" sz="1200" dirty="0">
                <a:latin typeface="Charter Roman" panose="02040503050506020203" pitchFamily="18" charset="0"/>
              </a:rPr>
              <a:t>("/{id}")</a:t>
            </a:r>
          </a:p>
          <a:p>
            <a:pPr marL="0" indent="0">
              <a:buNone/>
            </a:pPr>
            <a:r>
              <a:rPr lang="en-US" sz="1200" dirty="0">
                <a:latin typeface="Charter Roman" panose="02040503050506020203" pitchFamily="18" charset="0"/>
              </a:rPr>
              <a:t>    @Produces(</a:t>
            </a:r>
            <a:r>
              <a:rPr lang="en-US" sz="1200" dirty="0" err="1">
                <a:latin typeface="Charter Roman" panose="02040503050506020203" pitchFamily="18" charset="0"/>
              </a:rPr>
              <a:t>MediaType.APPLICATION_JSON</a:t>
            </a:r>
            <a:r>
              <a:rPr lang="en-US" sz="1200" dirty="0">
                <a:latin typeface="Charter Roman" panose="02040503050506020203" pitchFamily="18" charset="0"/>
              </a:rPr>
              <a:t>)</a:t>
            </a: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ResponseEntity</a:t>
            </a:r>
            <a:r>
              <a:rPr lang="en-US" sz="1200" dirty="0">
                <a:latin typeface="Charter Roman" panose="02040503050506020203" pitchFamily="18" charset="0"/>
              </a:rPr>
              <a:t> </a:t>
            </a:r>
            <a:r>
              <a:rPr lang="en-US" sz="1200" b="1" dirty="0" err="1">
                <a:latin typeface="CHARTER ROMAN" panose="02040503050506020203" pitchFamily="18" charset="0"/>
              </a:rPr>
              <a:t>getCar</a:t>
            </a:r>
            <a:r>
              <a:rPr lang="en-US" sz="1200" dirty="0">
                <a:latin typeface="Charter Roman" panose="02040503050506020203" pitchFamily="18" charset="0"/>
              </a:rPr>
              <a:t>(@</a:t>
            </a:r>
            <a:r>
              <a:rPr lang="en-US" sz="1200" dirty="0" err="1">
                <a:latin typeface="Charter Roman" panose="02040503050506020203" pitchFamily="18" charset="0"/>
              </a:rPr>
              <a:t>PathVariable</a:t>
            </a:r>
            <a:r>
              <a:rPr lang="en-US" sz="1200" dirty="0">
                <a:latin typeface="Charter Roman" panose="02040503050506020203" pitchFamily="18" charset="0"/>
              </a:rPr>
              <a:t> int id);</a:t>
            </a:r>
          </a:p>
          <a:p>
            <a:pPr marL="0" indent="0">
              <a:buNone/>
            </a:pPr>
            <a:endParaRPr lang="en-US" sz="1200" dirty="0">
              <a:latin typeface="Charter Roman" panose="02040503050506020203" pitchFamily="18" charset="0"/>
            </a:endParaRP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GetMapping</a:t>
            </a:r>
            <a:r>
              <a:rPr lang="en-US" sz="1200" dirty="0">
                <a:latin typeface="Charter Roman" panose="02040503050506020203" pitchFamily="18" charset="0"/>
              </a:rPr>
              <a:t>("/compare")</a:t>
            </a:r>
          </a:p>
          <a:p>
            <a:pPr marL="0" indent="0">
              <a:buNone/>
            </a:pPr>
            <a:r>
              <a:rPr lang="en-US" sz="1200" dirty="0">
                <a:latin typeface="Charter Roman" panose="02040503050506020203" pitchFamily="18" charset="0"/>
              </a:rPr>
              <a:t>    @Produces(</a:t>
            </a:r>
            <a:r>
              <a:rPr lang="en-US" sz="1200" dirty="0" err="1">
                <a:latin typeface="Charter Roman" panose="02040503050506020203" pitchFamily="18" charset="0"/>
              </a:rPr>
              <a:t>MediaType.APPLICATION_JSON</a:t>
            </a:r>
            <a:r>
              <a:rPr lang="en-US" sz="1200" dirty="0">
                <a:latin typeface="Charter Roman" panose="02040503050506020203" pitchFamily="18" charset="0"/>
              </a:rPr>
              <a:t>)</a:t>
            </a:r>
          </a:p>
          <a:p>
            <a:pPr marL="0" indent="0">
              <a:buNone/>
            </a:pPr>
            <a:r>
              <a:rPr lang="en-US" sz="1200" dirty="0">
                <a:latin typeface="Charter Roman" panose="02040503050506020203" pitchFamily="18" charset="0"/>
              </a:rPr>
              <a:t>    </a:t>
            </a:r>
            <a:r>
              <a:rPr lang="en-US" sz="1200" dirty="0" err="1">
                <a:latin typeface="Charter Roman" panose="02040503050506020203" pitchFamily="18" charset="0"/>
              </a:rPr>
              <a:t>ResponseEntity</a:t>
            </a:r>
            <a:r>
              <a:rPr lang="en-US" sz="1200" dirty="0">
                <a:latin typeface="Charter Roman" panose="02040503050506020203" pitchFamily="18" charset="0"/>
              </a:rPr>
              <a:t> </a:t>
            </a:r>
            <a:r>
              <a:rPr lang="en-US" sz="1200" b="1" dirty="0" err="1">
                <a:latin typeface="CHARTER ROMAN" panose="02040503050506020203" pitchFamily="18" charset="0"/>
              </a:rPr>
              <a:t>compareCars</a:t>
            </a:r>
            <a:r>
              <a:rPr lang="en-US" sz="1200" dirty="0">
                <a:latin typeface="Charter Roman" panose="02040503050506020203" pitchFamily="18" charset="0"/>
              </a:rPr>
              <a:t>(@</a:t>
            </a:r>
            <a:r>
              <a:rPr lang="en-US" sz="1200" dirty="0" err="1">
                <a:latin typeface="Charter Roman" panose="02040503050506020203" pitchFamily="18" charset="0"/>
              </a:rPr>
              <a:t>RequestParam</a:t>
            </a:r>
            <a:r>
              <a:rPr lang="en-US" sz="1200" dirty="0">
                <a:latin typeface="Charter Roman" panose="02040503050506020203" pitchFamily="18" charset="0"/>
              </a:rPr>
              <a:t> int id1, @</a:t>
            </a:r>
            <a:r>
              <a:rPr lang="en-US" sz="1200" dirty="0" err="1">
                <a:latin typeface="Charter Roman" panose="02040503050506020203" pitchFamily="18" charset="0"/>
              </a:rPr>
              <a:t>RequestParam</a:t>
            </a:r>
            <a:r>
              <a:rPr lang="en-US" sz="1200" dirty="0">
                <a:latin typeface="Charter Roman" panose="02040503050506020203" pitchFamily="18" charset="0"/>
              </a:rPr>
              <a:t> int id2);</a:t>
            </a:r>
          </a:p>
        </p:txBody>
      </p:sp>
      <p:sp>
        <p:nvSpPr>
          <p:cNvPr id="6" name="Text Placeholder 5">
            <a:extLst>
              <a:ext uri="{FF2B5EF4-FFF2-40B4-BE49-F238E27FC236}">
                <a16:creationId xmlns:a16="http://schemas.microsoft.com/office/drawing/2014/main" id="{A4ED44A6-B3B1-908B-AD7A-2D777B958A62}"/>
              </a:ext>
            </a:extLst>
          </p:cNvPr>
          <p:cNvSpPr>
            <a:spLocks noGrp="1"/>
          </p:cNvSpPr>
          <p:nvPr>
            <p:ph type="body" sz="half" idx="2"/>
          </p:nvPr>
        </p:nvSpPr>
        <p:spPr>
          <a:xfrm>
            <a:off x="562543" y="1882588"/>
            <a:ext cx="5149768" cy="3054717"/>
          </a:xfrm>
        </p:spPr>
        <p:txBody>
          <a:bodyPr>
            <a:noAutofit/>
          </a:bodyPr>
          <a:lstStyle/>
          <a:p>
            <a:pPr marL="285750" indent="-285750">
              <a:buFont typeface="Arial" panose="020B0604020202020204" pitchFamily="34" charset="0"/>
              <a:buChar char="•"/>
            </a:pPr>
            <a:r>
              <a:rPr lang="en-US" sz="1800" b="1" dirty="0">
                <a:latin typeface="Charter Roman" panose="02040503050506020203" pitchFamily="18" charset="0"/>
              </a:rPr>
              <a:t>Search </a:t>
            </a:r>
            <a:r>
              <a:rPr lang="en-US" sz="1800" b="1" dirty="0">
                <a:latin typeface="CHARTER ROMAN" panose="02040503050506020203" pitchFamily="18" charset="0"/>
              </a:rPr>
              <a:t>car details by id</a:t>
            </a:r>
          </a:p>
          <a:p>
            <a:r>
              <a:rPr lang="en-US" sz="1400" dirty="0">
                <a:latin typeface="Charter Roman" panose="02040503050506020203" pitchFamily="18" charset="0"/>
              </a:rPr>
              <a:t>      GET:</a:t>
            </a:r>
          </a:p>
          <a:p>
            <a:r>
              <a:rPr lang="en-US" sz="1400" dirty="0">
                <a:latin typeface="Charter Roman" panose="02040503050506020203" pitchFamily="18" charset="0"/>
              </a:rPr>
              <a:t>      </a:t>
            </a:r>
            <a:r>
              <a:rPr lang="en-US" sz="1400" b="1" dirty="0" err="1">
                <a:latin typeface="Charter Roman" panose="02040503050506020203" pitchFamily="18" charset="0"/>
              </a:rPr>
              <a:t>url</a:t>
            </a:r>
            <a:r>
              <a:rPr lang="en-US" sz="1400" dirty="0">
                <a:latin typeface="Charter Roman" panose="02040503050506020203" pitchFamily="18" charset="0"/>
              </a:rPr>
              <a:t>: http://localhost:8080/car/4</a:t>
            </a:r>
          </a:p>
          <a:p>
            <a:endParaRPr lang="en-US" sz="1400" dirty="0">
              <a:latin typeface="Charter Roman" panose="02040503050506020203" pitchFamily="18" charset="0"/>
            </a:endParaRPr>
          </a:p>
          <a:p>
            <a:pPr marL="285750" indent="-285750">
              <a:buFont typeface="Arial" panose="020B0604020202020204" pitchFamily="34" charset="0"/>
              <a:buChar char="•"/>
            </a:pPr>
            <a:r>
              <a:rPr lang="en-US" sz="1800" b="1" dirty="0">
                <a:latin typeface="Charter Roman" panose="02040503050506020203" pitchFamily="18" charset="0"/>
              </a:rPr>
              <a:t>Compare </a:t>
            </a:r>
            <a:r>
              <a:rPr lang="en-US" sz="1800" b="1" dirty="0">
                <a:latin typeface="CHARTER ROMAN" panose="02040503050506020203" pitchFamily="18" charset="0"/>
              </a:rPr>
              <a:t>2 cars (show the differences only)</a:t>
            </a:r>
          </a:p>
          <a:p>
            <a:r>
              <a:rPr lang="en-US" sz="1400" dirty="0">
                <a:latin typeface="Charter Roman" panose="02040503050506020203" pitchFamily="18" charset="0"/>
              </a:rPr>
              <a:t>      GET:</a:t>
            </a:r>
          </a:p>
          <a:p>
            <a:r>
              <a:rPr lang="en-US" sz="1400" dirty="0">
                <a:latin typeface="Charter Roman" panose="02040503050506020203" pitchFamily="18" charset="0"/>
              </a:rPr>
              <a:t>      </a:t>
            </a:r>
            <a:r>
              <a:rPr lang="en-US" sz="1400" b="1" dirty="0" err="1">
                <a:latin typeface="Charter Roman" panose="02040503050506020203" pitchFamily="18" charset="0"/>
              </a:rPr>
              <a:t>url</a:t>
            </a:r>
            <a:r>
              <a:rPr lang="en-US" sz="1400" dirty="0">
                <a:latin typeface="Charter Roman" panose="02040503050506020203" pitchFamily="18" charset="0"/>
              </a:rPr>
              <a:t>: http</a:t>
            </a:r>
            <a:r>
              <a:rPr lang="en-US" sz="1400" dirty="0">
                <a:latin typeface="Charter Roman" panose="02040503050506020203" pitchFamily="18" charset="0"/>
              </a:rPr>
              <a:t>://localhost:8080/car/compare?id1=16&amp;id2=6</a:t>
            </a:r>
          </a:p>
        </p:txBody>
      </p:sp>
    </p:spTree>
    <p:extLst>
      <p:ext uri="{BB962C8B-B14F-4D97-AF65-F5344CB8AC3E}">
        <p14:creationId xmlns:p14="http://schemas.microsoft.com/office/powerpoint/2010/main" val="139929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D6D0-53B3-3DC5-7F16-8FE5AD2F2587}"/>
              </a:ext>
            </a:extLst>
          </p:cNvPr>
          <p:cNvSpPr>
            <a:spLocks noGrp="1"/>
          </p:cNvSpPr>
          <p:nvPr>
            <p:ph type="title"/>
          </p:nvPr>
        </p:nvSpPr>
        <p:spPr>
          <a:xfrm>
            <a:off x="427241" y="339222"/>
            <a:ext cx="9605635" cy="1059305"/>
          </a:xfrm>
        </p:spPr>
        <p:txBody>
          <a:bodyPr>
            <a:normAutofit/>
          </a:bodyPr>
          <a:lstStyle/>
          <a:p>
            <a:r>
              <a:rPr lang="en-US" sz="2400" cap="none" dirty="0">
                <a:latin typeface="Charter Roman" panose="02040503050506020203" pitchFamily="18" charset="0"/>
              </a:rPr>
              <a:t>Search similar </a:t>
            </a:r>
            <a:r>
              <a:rPr lang="en-US" sz="2400" cap="none" dirty="0">
                <a:latin typeface="Charter Roman" panose="02040503050506020203" pitchFamily="18" charset="0"/>
              </a:rPr>
              <a:t>cars request and logic:</a:t>
            </a:r>
          </a:p>
        </p:txBody>
      </p:sp>
      <p:sp>
        <p:nvSpPr>
          <p:cNvPr id="4" name="Content Placeholder 3">
            <a:extLst>
              <a:ext uri="{FF2B5EF4-FFF2-40B4-BE49-F238E27FC236}">
                <a16:creationId xmlns:a16="http://schemas.microsoft.com/office/drawing/2014/main" id="{28B2B2C9-8E6A-1ABA-7BA4-FE6D73274AA7}"/>
              </a:ext>
            </a:extLst>
          </p:cNvPr>
          <p:cNvSpPr>
            <a:spLocks noGrp="1"/>
          </p:cNvSpPr>
          <p:nvPr>
            <p:ph sz="half" idx="1"/>
          </p:nvPr>
        </p:nvSpPr>
        <p:spPr>
          <a:xfrm>
            <a:off x="584906" y="1118796"/>
            <a:ext cx="4645152" cy="3716495"/>
          </a:xfrm>
        </p:spPr>
        <p:txBody>
          <a:bodyPr>
            <a:normAutofit fontScale="85000" lnSpcReduction="10000"/>
          </a:bodyPr>
          <a:lstStyle/>
          <a:p>
            <a:r>
              <a:rPr lang="en-US" sz="2200" dirty="0">
                <a:latin typeface="Charter Roman" panose="02040503050506020203" pitchFamily="18" charset="0"/>
              </a:rPr>
              <a:t>Request</a:t>
            </a:r>
            <a:r>
              <a:rPr lang="en-US" dirty="0">
                <a:latin typeface="Charter Roman" panose="02040503050506020203" pitchFamily="18" charset="0"/>
              </a:rPr>
              <a:t>:</a:t>
            </a:r>
          </a:p>
          <a:p>
            <a:pPr marL="0" indent="0">
              <a:buNone/>
            </a:pPr>
            <a:endParaRPr lang="en-US" dirty="0">
              <a:latin typeface="Charter Roman" panose="02040503050506020203" pitchFamily="18" charset="0"/>
            </a:endParaRPr>
          </a:p>
          <a:p>
            <a:pPr marL="0" indent="0">
              <a:buNone/>
            </a:pPr>
            <a:r>
              <a:rPr lang="en-US" dirty="0">
                <a:latin typeface="Charter Roman" panose="02040503050506020203" pitchFamily="18" charset="0"/>
              </a:rPr>
              <a:t>{</a:t>
            </a:r>
          </a:p>
          <a:p>
            <a:pPr marL="0" indent="0">
              <a:buNone/>
            </a:pPr>
            <a:r>
              <a:rPr lang="en-US" dirty="0">
                <a:latin typeface="Charter Roman" panose="02040503050506020203" pitchFamily="18" charset="0"/>
              </a:rPr>
              <a:t>"brand": "TATA",</a:t>
            </a:r>
          </a:p>
          <a:p>
            <a:pPr marL="0" indent="0">
              <a:buNone/>
            </a:pPr>
            <a:r>
              <a:rPr lang="en-US" dirty="0">
                <a:latin typeface="Charter Roman" panose="02040503050506020203" pitchFamily="18" charset="0"/>
              </a:rPr>
              <a:t>"</a:t>
            </a:r>
            <a:r>
              <a:rPr lang="en-US" dirty="0" err="1">
                <a:latin typeface="Charter Roman" panose="02040503050506020203" pitchFamily="18" charset="0"/>
              </a:rPr>
              <a:t>engineType</a:t>
            </a:r>
            <a:r>
              <a:rPr lang="en-US" dirty="0">
                <a:latin typeface="Charter Roman" panose="02040503050506020203" pitchFamily="18" charset="0"/>
              </a:rPr>
              <a:t>": "PETROL",</a:t>
            </a:r>
          </a:p>
          <a:p>
            <a:pPr marL="0" indent="0">
              <a:buNone/>
            </a:pPr>
            <a:r>
              <a:rPr lang="en-US" dirty="0">
                <a:latin typeface="Charter Roman" panose="02040503050506020203" pitchFamily="18" charset="0"/>
              </a:rPr>
              <a:t>"</a:t>
            </a:r>
            <a:r>
              <a:rPr lang="en-US" dirty="0" err="1">
                <a:latin typeface="Charter Roman" panose="02040503050506020203" pitchFamily="18" charset="0"/>
              </a:rPr>
              <a:t>numberOfSeats</a:t>
            </a:r>
            <a:r>
              <a:rPr lang="en-US" dirty="0">
                <a:latin typeface="Charter Roman" panose="02040503050506020203" pitchFamily="18" charset="0"/>
              </a:rPr>
              <a:t>": 5,</a:t>
            </a:r>
          </a:p>
          <a:p>
            <a:pPr marL="0" indent="0">
              <a:buNone/>
            </a:pPr>
            <a:r>
              <a:rPr lang="en-US" dirty="0">
                <a:latin typeface="Charter Roman" panose="02040503050506020203" pitchFamily="18" charset="0"/>
              </a:rPr>
              <a:t>"</a:t>
            </a:r>
            <a:r>
              <a:rPr lang="en-US" dirty="0" err="1">
                <a:latin typeface="Charter Roman" panose="02040503050506020203" pitchFamily="18" charset="0"/>
              </a:rPr>
              <a:t>tankSize</a:t>
            </a:r>
            <a:r>
              <a:rPr lang="en-US" dirty="0">
                <a:latin typeface="Charter Roman" panose="02040503050506020203" pitchFamily="18" charset="0"/>
              </a:rPr>
              <a:t>": "60",</a:t>
            </a:r>
          </a:p>
          <a:p>
            <a:pPr marL="0" indent="0">
              <a:buNone/>
            </a:pPr>
            <a:r>
              <a:rPr lang="en-US" dirty="0">
                <a:latin typeface="Charter Roman" panose="02040503050506020203" pitchFamily="18" charset="0"/>
              </a:rPr>
              <a:t>"mileage": "20"</a:t>
            </a:r>
          </a:p>
          <a:p>
            <a:pPr marL="0" indent="0">
              <a:buNone/>
            </a:pPr>
            <a:r>
              <a:rPr lang="en-US" dirty="0">
                <a:latin typeface="Charter Roman" panose="02040503050506020203" pitchFamily="18" charset="0"/>
              </a:rPr>
              <a:t>}</a:t>
            </a:r>
          </a:p>
          <a:p>
            <a:pPr marL="0" indent="0">
              <a:buNone/>
            </a:pPr>
            <a:endParaRPr lang="en-US" dirty="0">
              <a:latin typeface="Charter Roman" panose="02040503050506020203" pitchFamily="18" charset="0"/>
            </a:endParaRPr>
          </a:p>
          <a:p>
            <a:endParaRPr lang="en-US" dirty="0">
              <a:latin typeface="Charter Roman" panose="02040503050506020203" pitchFamily="18" charset="0"/>
            </a:endParaRPr>
          </a:p>
        </p:txBody>
      </p:sp>
      <p:sp>
        <p:nvSpPr>
          <p:cNvPr id="5" name="Content Placeholder 4">
            <a:extLst>
              <a:ext uri="{FF2B5EF4-FFF2-40B4-BE49-F238E27FC236}">
                <a16:creationId xmlns:a16="http://schemas.microsoft.com/office/drawing/2014/main" id="{A89F17BF-B216-8BEB-4C0D-031C3B8B1EA9}"/>
              </a:ext>
            </a:extLst>
          </p:cNvPr>
          <p:cNvSpPr>
            <a:spLocks noGrp="1"/>
          </p:cNvSpPr>
          <p:nvPr>
            <p:ph sz="half" idx="2"/>
          </p:nvPr>
        </p:nvSpPr>
        <p:spPr>
          <a:xfrm>
            <a:off x="6338466" y="987014"/>
            <a:ext cx="5667067" cy="4883972"/>
          </a:xfrm>
        </p:spPr>
        <p:txBody>
          <a:bodyPr>
            <a:noAutofit/>
          </a:bodyPr>
          <a:lstStyle/>
          <a:p>
            <a:r>
              <a:rPr lang="en-US" dirty="0">
                <a:latin typeface="Charter Roman" panose="02040503050506020203" pitchFamily="18" charset="0"/>
              </a:rPr>
              <a:t>Logic</a:t>
            </a:r>
            <a:r>
              <a:rPr lang="en-US" sz="1600" dirty="0">
                <a:latin typeface="Charter Roman" panose="02040503050506020203" pitchFamily="18" charset="0"/>
              </a:rPr>
              <a:t>:</a:t>
            </a:r>
          </a:p>
          <a:p>
            <a:pPr marL="0" indent="0">
              <a:buNone/>
            </a:pPr>
            <a:r>
              <a:rPr lang="en-US" sz="1400" dirty="0">
                <a:latin typeface="Charter Roman" panose="02040503050506020203" pitchFamily="18" charset="0"/>
              </a:rPr>
              <a:t>SELECT </a:t>
            </a:r>
          </a:p>
          <a:p>
            <a:pPr marL="0" indent="0">
              <a:buNone/>
            </a:pPr>
            <a:r>
              <a:rPr lang="en-US" sz="1400" dirty="0">
                <a:latin typeface="Charter Roman" panose="02040503050506020203" pitchFamily="18" charset="0"/>
              </a:rPr>
              <a:t>ID, MODEL, BRAND, ENGINE_TYPE, COLOR, NO_OF_SEATS, TANK_SIZE, MILEAGE, PRICE FROM CAR_DETAILS </a:t>
            </a:r>
          </a:p>
          <a:p>
            <a:pPr marL="0" indent="0">
              <a:buNone/>
            </a:pPr>
            <a:r>
              <a:rPr lang="en-US" sz="1400" dirty="0">
                <a:latin typeface="Charter Roman" panose="02040503050506020203" pitchFamily="18" charset="0"/>
              </a:rPr>
              <a:t>WHERE</a:t>
            </a:r>
            <a:r>
              <a:rPr lang="en-US" sz="1400" dirty="0">
                <a:latin typeface="Charter Roman" panose="02040503050506020203" pitchFamily="18" charset="0"/>
              </a:rPr>
              <a:t> </a:t>
            </a:r>
          </a:p>
          <a:p>
            <a:pPr marL="0" indent="0">
              <a:buNone/>
            </a:pPr>
            <a:r>
              <a:rPr lang="en-US" sz="1400" dirty="0">
                <a:latin typeface="Charter Roman" panose="02040503050506020203" pitchFamily="18" charset="0"/>
              </a:rPr>
              <a:t>BRAND =:brand and </a:t>
            </a:r>
          </a:p>
          <a:p>
            <a:pPr marL="0" indent="0">
              <a:buNone/>
            </a:pPr>
            <a:r>
              <a:rPr lang="en-US" sz="1400" dirty="0">
                <a:latin typeface="Charter Roman" panose="02040503050506020203" pitchFamily="18" charset="0"/>
              </a:rPr>
              <a:t>ENGINE_TYPE = :</a:t>
            </a:r>
            <a:r>
              <a:rPr lang="en-US" sz="1400" dirty="0" err="1">
                <a:latin typeface="Charter Roman" panose="02040503050506020203" pitchFamily="18" charset="0"/>
              </a:rPr>
              <a:t>engineType</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NO_OF_SEATS &lt;= :</a:t>
            </a:r>
            <a:r>
              <a:rPr lang="en-US" sz="1400" dirty="0" err="1">
                <a:latin typeface="Charter Roman" panose="02040503050506020203" pitchFamily="18" charset="0"/>
              </a:rPr>
              <a:t>noOfSeatsR</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NO_OF_SEATS &gt;= :</a:t>
            </a:r>
            <a:r>
              <a:rPr lang="en-US" sz="1400" dirty="0" err="1">
                <a:latin typeface="Charter Roman" panose="02040503050506020203" pitchFamily="18" charset="0"/>
              </a:rPr>
              <a:t>noOfSeatsL</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TANK_SIZE &lt;= :</a:t>
            </a:r>
            <a:r>
              <a:rPr lang="en-US" sz="1400" dirty="0" err="1">
                <a:latin typeface="Charter Roman" panose="02040503050506020203" pitchFamily="18" charset="0"/>
              </a:rPr>
              <a:t>tankSizeR</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TANK_SIZE &gt;= :</a:t>
            </a:r>
            <a:r>
              <a:rPr lang="en-US" sz="1400" dirty="0" err="1">
                <a:latin typeface="Charter Roman" panose="02040503050506020203" pitchFamily="18" charset="0"/>
              </a:rPr>
              <a:t>tankSizeL</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MILEAGE &gt;= :</a:t>
            </a:r>
            <a:r>
              <a:rPr lang="en-US" sz="1400" dirty="0" err="1">
                <a:latin typeface="Charter Roman" panose="02040503050506020203" pitchFamily="18" charset="0"/>
              </a:rPr>
              <a:t>mileageL</a:t>
            </a:r>
            <a:r>
              <a:rPr lang="en-US" sz="1400" dirty="0">
                <a:latin typeface="Charter Roman" panose="02040503050506020203" pitchFamily="18" charset="0"/>
              </a:rPr>
              <a:t> and </a:t>
            </a:r>
          </a:p>
          <a:p>
            <a:pPr marL="0" indent="0">
              <a:buNone/>
            </a:pPr>
            <a:r>
              <a:rPr lang="en-US" sz="1400" dirty="0">
                <a:latin typeface="Charter Roman" panose="02040503050506020203" pitchFamily="18" charset="0"/>
              </a:rPr>
              <a:t>MILEAGE &lt;= :</a:t>
            </a:r>
            <a:r>
              <a:rPr lang="en-US" sz="1400" dirty="0" err="1">
                <a:latin typeface="Charter Roman" panose="02040503050506020203" pitchFamily="18" charset="0"/>
              </a:rPr>
              <a:t>mileageR</a:t>
            </a:r>
            <a:r>
              <a:rPr lang="en-US" sz="1400" dirty="0">
                <a:latin typeface="Charter Roman" panose="02040503050506020203" pitchFamily="18" charset="0"/>
              </a:rPr>
              <a:t>” ;</a:t>
            </a:r>
          </a:p>
          <a:p>
            <a:pPr marL="0" indent="0">
              <a:buNone/>
            </a:pPr>
            <a:r>
              <a:rPr lang="en-US" sz="1200" dirty="0">
                <a:latin typeface="Charter Roman" panose="02040503050506020203" pitchFamily="18" charset="0"/>
              </a:rPr>
              <a:t> </a:t>
            </a:r>
          </a:p>
          <a:p>
            <a:pPr marL="0" indent="0">
              <a:buNone/>
            </a:pPr>
            <a:endParaRPr lang="en-US" sz="1200" dirty="0">
              <a:latin typeface="Charter Roman" panose="02040503050506020203" pitchFamily="18" charset="0"/>
            </a:endParaRPr>
          </a:p>
        </p:txBody>
      </p:sp>
    </p:spTree>
    <p:extLst>
      <p:ext uri="{BB962C8B-B14F-4D97-AF65-F5344CB8AC3E}">
        <p14:creationId xmlns:p14="http://schemas.microsoft.com/office/powerpoint/2010/main" val="28063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E187-B7A7-F878-341A-C68CF970D2A2}"/>
              </a:ext>
            </a:extLst>
          </p:cNvPr>
          <p:cNvSpPr>
            <a:spLocks noGrp="1"/>
          </p:cNvSpPr>
          <p:nvPr>
            <p:ph type="title"/>
          </p:nvPr>
        </p:nvSpPr>
        <p:spPr>
          <a:xfrm>
            <a:off x="1387033" y="1159522"/>
            <a:ext cx="9603275" cy="1049235"/>
          </a:xfrm>
        </p:spPr>
        <p:txBody>
          <a:bodyPr/>
          <a:lstStyle/>
          <a:p>
            <a:r>
              <a:rPr lang="en-US" cap="none" dirty="0">
                <a:latin typeface="Charter Roman" panose="02040503050506020203" pitchFamily="18" charset="0"/>
              </a:rPr>
              <a:t>Questions ?</a:t>
            </a:r>
          </a:p>
        </p:txBody>
      </p:sp>
    </p:spTree>
    <p:extLst>
      <p:ext uri="{BB962C8B-B14F-4D97-AF65-F5344CB8AC3E}">
        <p14:creationId xmlns:p14="http://schemas.microsoft.com/office/powerpoint/2010/main" val="2707722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562</TotalTime>
  <Words>617</Words>
  <Application>Microsoft Macintosh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Charter Roman</vt:lpstr>
      <vt:lpstr>Charter Roman</vt:lpstr>
      <vt:lpstr>Gill Sans MT</vt:lpstr>
      <vt:lpstr>Gallery</vt:lpstr>
      <vt:lpstr>High Level Design  </vt:lpstr>
      <vt:lpstr>Objective</vt:lpstr>
      <vt:lpstr>PowerPoint Presentation</vt:lpstr>
      <vt:lpstr>Data Model</vt:lpstr>
      <vt:lpstr>Search for similar cars (upto 10)  POST:  url: http://localhost:8080/car/search</vt:lpstr>
      <vt:lpstr>Search similar cars request and logic:</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Shreyanshi Singh Distwar</dc:creator>
  <cp:lastModifiedBy>Shreyanshi Singh Distwar</cp:lastModifiedBy>
  <cp:revision>3</cp:revision>
  <dcterms:created xsi:type="dcterms:W3CDTF">2024-07-15T10:55:32Z</dcterms:created>
  <dcterms:modified xsi:type="dcterms:W3CDTF">2024-07-15T20:17:36Z</dcterms:modified>
</cp:coreProperties>
</file>