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92" r:id="rId5"/>
    <p:sldId id="275" r:id="rId6"/>
    <p:sldId id="276" r:id="rId7"/>
    <p:sldId id="277" r:id="rId8"/>
    <p:sldId id="278" r:id="rId9"/>
    <p:sldId id="296" r:id="rId10"/>
    <p:sldId id="294" r:id="rId11"/>
    <p:sldId id="28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71" d="100"/>
          <a:sy n="71" d="100"/>
        </p:scale>
        <p:origin x="696" y="7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6/29/2024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6/29/2024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Report on Growth Analysis</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Business Overview</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Profit growth analysis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Customer Segment Analysis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Conclusion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5"/>
            <a:ext cx="4260180" cy="2491121"/>
          </a:xfrm>
        </p:spPr>
        <p:txBody>
          <a:bodyPr/>
          <a:lstStyle/>
          <a:p>
            <a:pPr algn="just"/>
            <a:r>
              <a:rPr lang="en-US" sz="1800" dirty="0">
                <a:latin typeface="Times New Roman" panose="02020603050405020304" pitchFamily="18" charset="0"/>
                <a:cs typeface="Times New Roman" panose="02020603050405020304" pitchFamily="18" charset="0"/>
              </a:rPr>
              <a:t>This report analyze the growth chart pattern of “Edge Tech” over past 4 years. Mainly focusing on profit by firm and customer segment contributions. By analyzing them we can examine the profit trends and segment wise performance. The report aims to provide the insights of company’s strength and weakness</a:t>
            </a:r>
          </a:p>
          <a:p>
            <a:pPr algn="just"/>
            <a:endParaRPr lang="en-US" sz="1800" dirty="0">
              <a:latin typeface="Times New Roman" panose="02020603050405020304" pitchFamily="18" charset="0"/>
              <a:cs typeface="Times New Roman" panose="02020603050405020304" pitchFamily="18" charset="0"/>
            </a:endParaRP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564630" y="2041071"/>
            <a:ext cx="5481490" cy="2775857"/>
          </a:xfrm>
        </p:spPr>
        <p:txBody>
          <a:bodyPr/>
          <a:lstStyle/>
          <a:p>
            <a:r>
              <a:rPr lang="en-US" dirty="0"/>
              <a:t>Profit Growth Analysis</a:t>
            </a: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r>
              <a:rPr lang="en-US" dirty="0"/>
              <a:t>ANNUAL REVENUE GROWTH</a:t>
            </a:r>
          </a:p>
          <a:p>
            <a:endParaRPr lang="en-US" dirty="0"/>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blipFill>
            <a:blip r:embed="rId4"/>
            <a:stretch>
              <a:fillRect/>
            </a:stretch>
          </a:blipFill>
        </p:spPr>
      </p:pic>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157524" y="107576"/>
            <a:ext cx="12034476" cy="2366682"/>
          </a:xfrm>
        </p:spPr>
        <p:txBody>
          <a:bodyPr/>
          <a:lstStyle/>
          <a:p>
            <a:pPr algn="ctr"/>
            <a:r>
              <a:rPr lang="en-US" sz="4000" dirty="0">
                <a:latin typeface="Times New Roman" panose="02020603050405020304" pitchFamily="18" charset="0"/>
                <a:cs typeface="Times New Roman" panose="02020603050405020304" pitchFamily="18" charset="0"/>
              </a:rPr>
              <a:t>Yearly performance</a:t>
            </a:r>
            <a:br>
              <a:rPr lang="en-US" sz="1800" dirty="0"/>
            </a:b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The profit growth charts of “Edge tech” shows a great performance in 2019 but afterwards it have to face a certain dip in its profit volume. The company's annual profits have decreased from $1.11 million in 2019 to $0.86 million in 2020. Main factor behind the negative profit growth is because of fall in sales in 2020. As in 2019 the firm’s total sales was 4.2M and in 2020 total sales was only 3.5M this negative dip in sales shows less profit after 2019.</a:t>
            </a:r>
            <a:endParaRPr lang="en-US" sz="1800"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pic>
        <p:nvPicPr>
          <p:cNvPr id="8" name="Picture 7">
            <a:extLst>
              <a:ext uri="{FF2B5EF4-FFF2-40B4-BE49-F238E27FC236}">
                <a16:creationId xmlns:a16="http://schemas.microsoft.com/office/drawing/2014/main" id="{2AB9C2B8-BFB1-05E7-9E2A-32E9D1105872}"/>
              </a:ext>
            </a:extLst>
          </p:cNvPr>
          <p:cNvPicPr>
            <a:picLocks noChangeAspect="1"/>
          </p:cNvPicPr>
          <p:nvPr/>
        </p:nvPicPr>
        <p:blipFill>
          <a:blip r:embed="rId3"/>
          <a:stretch>
            <a:fillRect/>
          </a:stretch>
        </p:blipFill>
        <p:spPr>
          <a:xfrm>
            <a:off x="157524" y="2762025"/>
            <a:ext cx="5938476" cy="3230141"/>
          </a:xfrm>
          <a:prstGeom prst="rect">
            <a:avLst/>
          </a:prstGeom>
        </p:spPr>
      </p:pic>
      <p:pic>
        <p:nvPicPr>
          <p:cNvPr id="11" name="Picture 10">
            <a:extLst>
              <a:ext uri="{FF2B5EF4-FFF2-40B4-BE49-F238E27FC236}">
                <a16:creationId xmlns:a16="http://schemas.microsoft.com/office/drawing/2014/main" id="{E56C39BD-19D4-52BC-762F-89F948943BC5}"/>
              </a:ext>
            </a:extLst>
          </p:cNvPr>
          <p:cNvPicPr>
            <a:picLocks noChangeAspect="1"/>
          </p:cNvPicPr>
          <p:nvPr/>
        </p:nvPicPr>
        <p:blipFill rotWithShape="1">
          <a:blip r:embed="rId4"/>
          <a:srcRect t="3164"/>
          <a:stretch/>
        </p:blipFill>
        <p:spPr>
          <a:xfrm>
            <a:off x="6247052" y="2762024"/>
            <a:ext cx="5836686" cy="3230141"/>
          </a:xfrm>
          <a:prstGeom prst="rect">
            <a:avLst/>
          </a:prstGeom>
        </p:spPr>
      </p:pic>
    </p:spTree>
    <p:extLst>
      <p:ext uri="{BB962C8B-B14F-4D97-AF65-F5344CB8AC3E}">
        <p14:creationId xmlns:p14="http://schemas.microsoft.com/office/powerpoint/2010/main" val="16402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CC32C-1454-FB30-F409-C0A4FB1B3C98}"/>
              </a:ext>
            </a:extLst>
          </p:cNvPr>
          <p:cNvSpPr>
            <a:spLocks noGrp="1"/>
          </p:cNvSpPr>
          <p:nvPr>
            <p:ph type="title"/>
          </p:nvPr>
        </p:nvSpPr>
        <p:spPr>
          <a:xfrm>
            <a:off x="587829" y="507075"/>
            <a:ext cx="10515600" cy="2525945"/>
          </a:xfrm>
        </p:spPr>
        <p:txBody>
          <a:bodyPr/>
          <a:lstStyle/>
          <a:p>
            <a:pPr algn="ctr"/>
            <a:r>
              <a:rPr lang="en-IN" sz="4000" dirty="0">
                <a:latin typeface="Times New Roman" panose="02020603050405020304" pitchFamily="18" charset="0"/>
                <a:cs typeface="Times New Roman" panose="02020603050405020304" pitchFamily="18" charset="0"/>
              </a:rPr>
              <a:t>Profit From Different Product Category</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“Edge Tech” Company’s product segments have shown good contributions to overall profit. The Phones &amp; Tablet segment continues to be the highest profit making segment, contributing 54.61% to the company's total profit. The TV &amp; Audio segment follows closely, with a profit contribution of 26.28%. The Computing segment, Gaming and Home &amp; outdoor segment while smaller, still added a significant 19.11% in profit, benefiting from the upsell opportunities tied to the primary product lines. Each segment has shown steady growth, reflecting the company’s strategic focus on diversifying its product offerings and meeting diverse customer needs.</a:t>
            </a:r>
          </a:p>
        </p:txBody>
      </p:sp>
      <p:sp>
        <p:nvSpPr>
          <p:cNvPr id="5" name="Slide Number Placeholder 4">
            <a:extLst>
              <a:ext uri="{FF2B5EF4-FFF2-40B4-BE49-F238E27FC236}">
                <a16:creationId xmlns:a16="http://schemas.microsoft.com/office/drawing/2014/main" id="{E3FDE972-1634-0A13-D1F1-5210E670E4F4}"/>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pic>
        <p:nvPicPr>
          <p:cNvPr id="7" name="Picture 6">
            <a:extLst>
              <a:ext uri="{FF2B5EF4-FFF2-40B4-BE49-F238E27FC236}">
                <a16:creationId xmlns:a16="http://schemas.microsoft.com/office/drawing/2014/main" id="{A09A1625-6D49-0B2B-88B0-ACE72863AD4A}"/>
              </a:ext>
            </a:extLst>
          </p:cNvPr>
          <p:cNvPicPr>
            <a:picLocks noChangeAspect="1"/>
          </p:cNvPicPr>
          <p:nvPr/>
        </p:nvPicPr>
        <p:blipFill rotWithShape="1">
          <a:blip r:embed="rId2"/>
          <a:srcRect l="539" t="34856" r="263"/>
          <a:stretch/>
        </p:blipFill>
        <p:spPr>
          <a:xfrm>
            <a:off x="1949824" y="3033021"/>
            <a:ext cx="7920318" cy="3550024"/>
          </a:xfrm>
          <a:prstGeom prst="rect">
            <a:avLst/>
          </a:prstGeom>
        </p:spPr>
      </p:pic>
    </p:spTree>
    <p:extLst>
      <p:ext uri="{BB962C8B-B14F-4D97-AF65-F5344CB8AC3E}">
        <p14:creationId xmlns:p14="http://schemas.microsoft.com/office/powerpoint/2010/main" val="383680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p:txBody>
          <a:bodyPr/>
          <a:lstStyle/>
          <a:p>
            <a:r>
              <a:rPr lang="en-US" dirty="0"/>
              <a:t>“Customer Segment Analysis.”</a:t>
            </a:r>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7</a:t>
            </a:fld>
            <a:endParaRPr lang="en-US" altLang="zh-CN" noProof="0" dirty="0"/>
          </a:p>
        </p:txBody>
      </p:sp>
    </p:spTree>
    <p:extLst>
      <p:ext uri="{BB962C8B-B14F-4D97-AF65-F5344CB8AC3E}">
        <p14:creationId xmlns:p14="http://schemas.microsoft.com/office/powerpoint/2010/main" val="3295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55</TotalTime>
  <Words>314</Words>
  <Application>Microsoft Office PowerPoint</Application>
  <PresentationFormat>Widescreen</PresentationFormat>
  <Paragraphs>30</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等线</vt:lpstr>
      <vt:lpstr>Abadi</vt:lpstr>
      <vt:lpstr>Arial</vt:lpstr>
      <vt:lpstr>Calibri</vt:lpstr>
      <vt:lpstr>Posterama Text Black</vt:lpstr>
      <vt:lpstr>Posterama Text SemiBold</vt:lpstr>
      <vt:lpstr>Times New Roman</vt:lpstr>
      <vt:lpstr>Custom​​</vt:lpstr>
      <vt:lpstr>Report on Growth Analysis</vt:lpstr>
      <vt:lpstr>Agenda</vt:lpstr>
      <vt:lpstr>Introduction</vt:lpstr>
      <vt:lpstr>Profit Growth Analysis</vt:lpstr>
      <vt:lpstr>Yearly performance   The profit growth charts of “Edge tech” shows a great performance in 2019 but afterwards it have to face a certain dip in its profit volume. The company's annual profits have decreased from $1.11 million in 2019 to $0.86 million in 2020. Main factor behind the negative profit growth is because of fall in sales in 2020. As in 2019 the firm’s total sales was 4.2M and in 2020 total sales was only 3.5M this negative dip in sales shows less profit after 2019.</vt:lpstr>
      <vt:lpstr>Profit From Different Product Category “Edge Tech” Company’s product segments have shown good contributions to overall profit. The Phones &amp; Tablet segment continues to be the highest profit making segment, contributing 54.61% to the company's total profit. The TV &amp; Audio segment follows closely, with a profit contribution of 26.28%. The Computing segment, Gaming and Home &amp; outdoor segment while smaller, still added a significant 19.11% in profit, benefiting from the upsell opportunities tied to the primary product lines. Each segment has shown steady growth, reflecting the company’s strategic focus on diversifying its product offerings and meeting diverse customer needs.</vt:lpstr>
      <vt:lpstr>“Customer Segment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shreyansh modi</dc:creator>
  <cp:lastModifiedBy>shreyansh modi</cp:lastModifiedBy>
  <cp:revision>2</cp:revision>
  <dcterms:created xsi:type="dcterms:W3CDTF">2024-06-14T10:31:07Z</dcterms:created>
  <dcterms:modified xsi:type="dcterms:W3CDTF">2024-06-29T06:51:51Z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