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260" r:id="rId7"/>
    <p:sldId id="261" r:id="rId8"/>
    <p:sldId id="264" r:id="rId9"/>
    <p:sldId id="265" r:id="rId10"/>
    <p:sldId id="269" r:id="rId11"/>
    <p:sldId id="266" r:id="rId12"/>
    <p:sldId id="270" r:id="rId13"/>
    <p:sldId id="271" r:id="rId14"/>
    <p:sldId id="272" r:id="rId15"/>
    <p:sldId id="273"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263" r:id="rId44"/>
  </p:sldIdLst>
  <p:sldSz cx="9144000" cy="5143500" type="screen16x9"/>
  <p:notesSz cx="6858000" cy="9144000"/>
  <p:embeddedFontLst>
    <p:embeddedFont>
      <p:font typeface="Roboto" panose="02000000000000000000"/>
      <p:regular r:id="rId48"/>
    </p:embeddedFont>
    <p:embeddedFont>
      <p:font typeface="Merriweather" panose="00000500000000000000"/>
      <p:regular r:id="rId49"/>
      <p:bold r:id="rId50"/>
      <p:italic r:id="rId51"/>
      <p:boldItalic r:id="rId52"/>
    </p:embeddedFont>
    <p:embeddedFont>
      <p:font typeface="Spectral ExtraBold" panose="02020802060000000000"/>
      <p:bold r:id="rId53"/>
    </p:embeddedFont>
    <p:embeddedFont>
      <p:font typeface="Spectral Medium" panose="02020602060000000000"/>
      <p:regular r:id="rId54"/>
      <p:bold r:id="rId55"/>
      <p:italic r:id="rId56"/>
      <p:boldItalic r:id="rId57"/>
    </p:embeddedFont>
    <p:embeddedFont>
      <p:font typeface="Algerian" panose="04020705040A02060702" pitchFamily="82" charset="0"/>
      <p:regular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576" y="-1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8" Type="http://schemas.openxmlformats.org/officeDocument/2006/relationships/font" Target="fonts/font11.fntdata"/><Relationship Id="rId57" Type="http://schemas.openxmlformats.org/officeDocument/2006/relationships/font" Target="fonts/font10.fntdata"/><Relationship Id="rId56" Type="http://schemas.openxmlformats.org/officeDocument/2006/relationships/font" Target="fonts/font9.fntdata"/><Relationship Id="rId55" Type="http://schemas.openxmlformats.org/officeDocument/2006/relationships/font" Target="fonts/font8.fntdata"/><Relationship Id="rId54" Type="http://schemas.openxmlformats.org/officeDocument/2006/relationships/font" Target="fonts/font7.fntdata"/><Relationship Id="rId53" Type="http://schemas.openxmlformats.org/officeDocument/2006/relationships/font" Target="fonts/font6.fntdata"/><Relationship Id="rId52" Type="http://schemas.openxmlformats.org/officeDocument/2006/relationships/font" Target="fonts/font5.fntdata"/><Relationship Id="rId51" Type="http://schemas.openxmlformats.org/officeDocument/2006/relationships/font" Target="fonts/font4.fntdata"/><Relationship Id="rId50" Type="http://schemas.openxmlformats.org/officeDocument/2006/relationships/font" Target="fonts/font3.fntdata"/><Relationship Id="rId5" Type="http://schemas.openxmlformats.org/officeDocument/2006/relationships/slide" Target="slides/slide2.xml"/><Relationship Id="rId49" Type="http://schemas.openxmlformats.org/officeDocument/2006/relationships/font" Target="fonts/font2.fntdata"/><Relationship Id="rId48" Type="http://schemas.openxmlformats.org/officeDocument/2006/relationships/font" Target="fonts/font1.fntdata"/><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gea5e3d4aa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a5e3d4aa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ea5e3d4aa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ea5e3d4aa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4"/>
        <p:cNvGrpSpPr/>
        <p:nvPr/>
      </p:nvGrpSpPr>
      <p:grpSpPr>
        <a:xfrm>
          <a:off x="0" y="0"/>
          <a:ext cx="0" cy="0"/>
          <a:chOff x="0" y="0"/>
          <a:chExt cx="0" cy="0"/>
        </a:xfrm>
      </p:grpSpPr>
      <p:sp>
        <p:nvSpPr>
          <p:cNvPr id="105" name="Google Shape;105;gee3dcfc5b1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ee3dcfc5b1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gea5e3d4aa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ea5e3d4aa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Google Shape;124;gea5e3d4aad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ea5e3d4aa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1pPr>
            <a:lvl2pPr lvl="1">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9pPr>
          </a:lstStyle>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panose="02000000000000000000"/>
              <a:buChar char="●"/>
              <a:defRPr sz="1800">
                <a:solidFill>
                  <a:schemeClr val="dk2"/>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panose="02000000000000000000"/>
                <a:ea typeface="Roboto" panose="02000000000000000000"/>
                <a:cs typeface="Roboto" panose="02000000000000000000"/>
                <a:sym typeface="Roboto" panose="02000000000000000000"/>
              </a:defRPr>
            </a:lvl1pPr>
            <a:lvl2pPr lvl="1" algn="r">
              <a:buNone/>
              <a:defRPr sz="1000">
                <a:solidFill>
                  <a:schemeClr val="lt1"/>
                </a:solidFill>
                <a:latin typeface="Roboto" panose="02000000000000000000"/>
                <a:ea typeface="Roboto" panose="02000000000000000000"/>
                <a:cs typeface="Roboto" panose="02000000000000000000"/>
                <a:sym typeface="Roboto" panose="02000000000000000000"/>
              </a:defRPr>
            </a:lvl2pPr>
            <a:lvl3pPr lvl="2" algn="r">
              <a:buNone/>
              <a:defRPr sz="1000">
                <a:solidFill>
                  <a:schemeClr val="lt1"/>
                </a:solidFill>
                <a:latin typeface="Roboto" panose="02000000000000000000"/>
                <a:ea typeface="Roboto" panose="02000000000000000000"/>
                <a:cs typeface="Roboto" panose="02000000000000000000"/>
                <a:sym typeface="Roboto" panose="02000000000000000000"/>
              </a:defRPr>
            </a:lvl3pPr>
            <a:lvl4pPr lvl="3" algn="r">
              <a:buNone/>
              <a:defRPr sz="1000">
                <a:solidFill>
                  <a:schemeClr val="lt1"/>
                </a:solidFill>
                <a:latin typeface="Roboto" panose="02000000000000000000"/>
                <a:ea typeface="Roboto" panose="02000000000000000000"/>
                <a:cs typeface="Roboto" panose="02000000000000000000"/>
                <a:sym typeface="Roboto" panose="02000000000000000000"/>
              </a:defRPr>
            </a:lvl4pPr>
            <a:lvl5pPr lvl="4" algn="r">
              <a:buNone/>
              <a:defRPr sz="1000">
                <a:solidFill>
                  <a:schemeClr val="lt1"/>
                </a:solidFill>
                <a:latin typeface="Roboto" panose="02000000000000000000"/>
                <a:ea typeface="Roboto" panose="02000000000000000000"/>
                <a:cs typeface="Roboto" panose="02000000000000000000"/>
                <a:sym typeface="Roboto" panose="02000000000000000000"/>
              </a:defRPr>
            </a:lvl5pPr>
            <a:lvl6pPr lvl="5" algn="r">
              <a:buNone/>
              <a:defRPr sz="1000">
                <a:solidFill>
                  <a:schemeClr val="lt1"/>
                </a:solidFill>
                <a:latin typeface="Roboto" panose="02000000000000000000"/>
                <a:ea typeface="Roboto" panose="02000000000000000000"/>
                <a:cs typeface="Roboto" panose="02000000000000000000"/>
                <a:sym typeface="Roboto" panose="02000000000000000000"/>
              </a:defRPr>
            </a:lvl6pPr>
            <a:lvl7pPr lvl="6" algn="r">
              <a:buNone/>
              <a:defRPr sz="1000">
                <a:solidFill>
                  <a:schemeClr val="lt1"/>
                </a:solidFill>
                <a:latin typeface="Roboto" panose="02000000000000000000"/>
                <a:ea typeface="Roboto" panose="02000000000000000000"/>
                <a:cs typeface="Roboto" panose="02000000000000000000"/>
                <a:sym typeface="Roboto" panose="02000000000000000000"/>
              </a:defRPr>
            </a:lvl7pPr>
            <a:lvl8pPr lvl="7" algn="r">
              <a:buNone/>
              <a:defRPr sz="1000">
                <a:solidFill>
                  <a:schemeClr val="lt1"/>
                </a:solidFill>
                <a:latin typeface="Roboto" panose="02000000000000000000"/>
                <a:ea typeface="Roboto" panose="02000000000000000000"/>
                <a:cs typeface="Roboto" panose="02000000000000000000"/>
                <a:sym typeface="Roboto" panose="02000000000000000000"/>
              </a:defRPr>
            </a:lvl8pPr>
            <a:lvl9pPr lvl="8" algn="r">
              <a:buNone/>
              <a:defRPr sz="1000">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2.png"/><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7.png"/><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1.png"/><Relationship Id="rId1" Type="http://schemas.openxmlformats.org/officeDocument/2006/relationships/image" Target="../media/image30.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6.png"/><Relationship Id="rId1" Type="http://schemas.openxmlformats.org/officeDocument/2006/relationships/image" Target="../media/image3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7.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0.png"/><Relationship Id="rId1" Type="http://schemas.openxmlformats.org/officeDocument/2006/relationships/image" Target="../media/image39.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3.png"/><Relationship Id="rId1" Type="http://schemas.openxmlformats.org/officeDocument/2006/relationships/image" Target="../media/image42.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5.png"/><Relationship Id="rId1" Type="http://schemas.openxmlformats.org/officeDocument/2006/relationships/image" Target="../media/image4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8.png"/><Relationship Id="rId1"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0.png"/><Relationship Id="rId1" Type="http://schemas.openxmlformats.org/officeDocument/2006/relationships/image" Target="../media/image49.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hyperlink" Target="https://www.kaggle.com/ronitf/heart-disease-uci"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Shape 84"/>
        <p:cNvGrpSpPr/>
        <p:nvPr/>
      </p:nvGrpSpPr>
      <p:grpSpPr>
        <a:xfrm>
          <a:off x="0" y="0"/>
          <a:ext cx="0" cy="0"/>
          <a:chOff x="0" y="0"/>
          <a:chExt cx="0" cy="0"/>
        </a:xfrm>
      </p:grpSpPr>
      <p:sp>
        <p:nvSpPr>
          <p:cNvPr id="85" name="Google Shape;85;p13"/>
          <p:cNvSpPr txBox="1"/>
          <p:nvPr/>
        </p:nvSpPr>
        <p:spPr>
          <a:xfrm>
            <a:off x="660400" y="2066290"/>
            <a:ext cx="7795895" cy="73533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IN" altLang="en-GB" sz="3600" b="1">
                <a:latin typeface="Merriweather" panose="00000500000000000000"/>
                <a:ea typeface="Merriweather" panose="00000500000000000000"/>
                <a:cs typeface="Merriweather" panose="00000500000000000000"/>
                <a:sym typeface="Merriweather" panose="00000500000000000000"/>
              </a:rPr>
              <a:t>CARDIO</a:t>
            </a:r>
            <a:r>
              <a:rPr lang="en-GB" sz="3600" b="1">
                <a:latin typeface="Merriweather" panose="00000500000000000000"/>
                <a:ea typeface="Merriweather" panose="00000500000000000000"/>
                <a:cs typeface="Merriweather" panose="00000500000000000000"/>
                <a:sym typeface="Merriweather" panose="00000500000000000000"/>
              </a:rPr>
              <a:t> DISEASE PREDICTION</a:t>
            </a:r>
            <a:endParaRPr sz="3600" b="1">
              <a:latin typeface="Merriweather" panose="00000500000000000000"/>
              <a:ea typeface="Merriweather" panose="00000500000000000000"/>
              <a:cs typeface="Merriweather" panose="00000500000000000000"/>
              <a:sym typeface="Merriweather" panose="000005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b="1" dirty="0">
                <a:latin typeface="Times New Roman" panose="02020603050405020304" pitchFamily="18" charset="0"/>
                <a:cs typeface="Times New Roman" panose="02020603050405020304" pitchFamily="18" charset="0"/>
              </a:rPr>
              <a:t>Data Visualization</a:t>
            </a:r>
            <a:endParaRPr lang="en-GB" sz="2800" b="1" dirty="0">
              <a:latin typeface="Times New Roman" panose="02020603050405020304" pitchFamily="18" charset="0"/>
              <a:cs typeface="Times New Roman" panose="02020603050405020304" pitchFamily="18" charset="0"/>
            </a:endParaRPr>
          </a:p>
        </p:txBody>
      </p:sp>
      <p:pic>
        <p:nvPicPr>
          <p:cNvPr id="717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46643" y="611947"/>
            <a:ext cx="3578088" cy="3767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2"/>
          <a:stretch>
            <a:fillRect/>
          </a:stretch>
        </p:blipFill>
        <p:spPr>
          <a:xfrm>
            <a:off x="261037" y="1131214"/>
            <a:ext cx="4805637" cy="229955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15949" y="262558"/>
            <a:ext cx="4044258"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2"/>
          <a:stretch>
            <a:fillRect/>
          </a:stretch>
        </p:blipFill>
        <p:spPr>
          <a:xfrm>
            <a:off x="460745" y="623777"/>
            <a:ext cx="4494028" cy="332444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67131" y="295137"/>
            <a:ext cx="3684104" cy="408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2"/>
          <a:stretch>
            <a:fillRect/>
          </a:stretch>
        </p:blipFill>
        <p:spPr>
          <a:xfrm>
            <a:off x="0" y="758962"/>
            <a:ext cx="5131981" cy="239536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06950" y="298036"/>
            <a:ext cx="4337050" cy="407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2"/>
          <a:stretch>
            <a:fillRect/>
          </a:stretch>
        </p:blipFill>
        <p:spPr>
          <a:xfrm>
            <a:off x="255181" y="815273"/>
            <a:ext cx="4430233" cy="228234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latin typeface="Times New Roman" panose="02020603050405020304" pitchFamily="18" charset="0"/>
                <a:cs typeface="Times New Roman" panose="02020603050405020304" pitchFamily="18" charset="0"/>
              </a:rPr>
              <a:t>Cross Validation</a:t>
            </a:r>
            <a:endParaRPr lang="en-GB" b="1"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1182" y="993913"/>
            <a:ext cx="7487479"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latin typeface="Times New Roman" panose="02020603050405020304" pitchFamily="18" charset="0"/>
                <a:cs typeface="Times New Roman" panose="02020603050405020304" pitchFamily="18" charset="0"/>
              </a:rPr>
              <a:t>Modelling</a:t>
            </a:r>
            <a:endParaRPr lang="en-GB" b="1"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4435" y="1075910"/>
            <a:ext cx="8070573" cy="3350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2851" y="668268"/>
            <a:ext cx="7673009" cy="333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2001" y="310874"/>
            <a:ext cx="7500730" cy="328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25285"/>
            <a:ext cx="4426226" cy="3790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5010" y="225285"/>
            <a:ext cx="4300330" cy="3879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069" y="159026"/>
            <a:ext cx="4931879" cy="4131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1878" y="159026"/>
            <a:ext cx="4446793" cy="448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Spectral ExtraBold" panose="02020802060000000000"/>
                <a:ea typeface="Spectral ExtraBold" panose="02020802060000000000"/>
                <a:cs typeface="Spectral ExtraBold" panose="02020802060000000000"/>
                <a:sym typeface="Spectral ExtraBold" panose="02020802060000000000"/>
              </a:rPr>
              <a:t>Problem Statement:</a:t>
            </a:r>
            <a:endParaRPr>
              <a:latin typeface="Spectral ExtraBold" panose="02020802060000000000"/>
              <a:ea typeface="Spectral ExtraBold" panose="02020802060000000000"/>
              <a:cs typeface="Spectral ExtraBold" panose="02020802060000000000"/>
              <a:sym typeface="Spectral ExtraBold" panose="02020802060000000000"/>
            </a:endParaRPr>
          </a:p>
        </p:txBody>
      </p:sp>
      <p:sp>
        <p:nvSpPr>
          <p:cNvPr id="97" name="Google Shape;97;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750" dirty="0">
                <a:solidFill>
                  <a:schemeClr val="bg2">
                    <a:lumMod val="50000"/>
                  </a:schemeClr>
                </a:solidFill>
                <a:latin typeface="Spectral Medium" panose="02020602060000000000"/>
                <a:ea typeface="Spectral Medium" panose="02020602060000000000"/>
                <a:cs typeface="Spectral Medium" panose="02020602060000000000"/>
                <a:sym typeface="Spectral Medium" panose="02020602060000000000"/>
              </a:rPr>
              <a:t>The major challenge in heart disease is its detection. There are instruments</a:t>
            </a:r>
            <a:r>
              <a:rPr lang="en-IN" altLang="en-GB" sz="1750" dirty="0">
                <a:solidFill>
                  <a:schemeClr val="bg2">
                    <a:lumMod val="50000"/>
                  </a:schemeClr>
                </a:solidFill>
                <a:latin typeface="Spectral Medium" panose="02020602060000000000"/>
                <a:ea typeface="Spectral Medium" panose="02020602060000000000"/>
                <a:cs typeface="Spectral Medium" panose="02020602060000000000"/>
                <a:sym typeface="Spectral Medium" panose="02020602060000000000"/>
              </a:rPr>
              <a:t> </a:t>
            </a:r>
            <a:r>
              <a:rPr lang="en-GB" sz="1750" dirty="0">
                <a:solidFill>
                  <a:schemeClr val="bg2">
                    <a:lumMod val="50000"/>
                  </a:schemeClr>
                </a:solidFill>
                <a:latin typeface="Spectral Medium" panose="02020602060000000000"/>
                <a:ea typeface="Spectral Medium" panose="02020602060000000000"/>
                <a:cs typeface="Spectral Medium" panose="02020602060000000000"/>
                <a:sym typeface="Spectral Medium" panose="02020602060000000000"/>
              </a:rPr>
              <a:t>available which can predict heart disease but either they are expensive or are not efficient to calculate chance of heart disease in human. Early detection of cardiac diseases can decrease the mortality rate and overall complications. However, we can use various machine learning algorithms to </a:t>
            </a:r>
            <a:r>
              <a:rPr lang="en-GB" sz="1750" dirty="0" err="1">
                <a:solidFill>
                  <a:schemeClr val="bg2">
                    <a:lumMod val="50000"/>
                  </a:schemeClr>
                </a:solidFill>
                <a:latin typeface="Spectral Medium" panose="02020602060000000000"/>
                <a:ea typeface="Spectral Medium" panose="02020602060000000000"/>
                <a:cs typeface="Spectral Medium" panose="02020602060000000000"/>
                <a:sym typeface="Spectral Medium" panose="02020602060000000000"/>
              </a:rPr>
              <a:t>analyze</a:t>
            </a:r>
            <a:r>
              <a:rPr lang="en-GB" sz="1750" dirty="0">
                <a:solidFill>
                  <a:schemeClr val="bg2">
                    <a:lumMod val="50000"/>
                  </a:schemeClr>
                </a:solidFill>
                <a:latin typeface="Spectral Medium" panose="02020602060000000000"/>
                <a:ea typeface="Spectral Medium" panose="02020602060000000000"/>
                <a:cs typeface="Spectral Medium" panose="02020602060000000000"/>
                <a:sym typeface="Spectral Medium" panose="02020602060000000000"/>
              </a:rPr>
              <a:t> the data for hidden patterns. The hidden patterns can be used for health diagnosis in medicinal data.</a:t>
            </a:r>
            <a:endParaRPr sz="1750" dirty="0">
              <a:solidFill>
                <a:schemeClr val="bg2">
                  <a:lumMod val="50000"/>
                </a:schemeClr>
              </a:solidFill>
              <a:highlight>
                <a:srgbClr val="FFFFFF"/>
              </a:highlight>
              <a:latin typeface="Spectral Medium" panose="02020602060000000000"/>
              <a:ea typeface="Spectral Medium" panose="02020602060000000000"/>
              <a:cs typeface="Spectral Medium" panose="02020602060000000000"/>
              <a:sym typeface="Spectral Medium" panose="02020602060000000000"/>
            </a:endParaRPr>
          </a:p>
          <a:p>
            <a:pPr marL="0" lvl="0" indent="0" algn="l" rtl="0">
              <a:spcBef>
                <a:spcPts val="1200"/>
              </a:spcBef>
              <a:spcAft>
                <a:spcPts val="1200"/>
              </a:spcAft>
              <a:buNone/>
            </a:pPr>
            <a:endParaRPr sz="1750" dirty="0">
              <a:solidFill>
                <a:schemeClr val="dk1"/>
              </a:solidFill>
              <a:highlight>
                <a:srgbClr val="FFFFFF"/>
              </a:highlight>
              <a:latin typeface="Spectral Medium" panose="02020602060000000000"/>
              <a:ea typeface="Spectral Medium" panose="02020602060000000000"/>
              <a:cs typeface="Spectral Medium" panose="02020602060000000000"/>
              <a:sym typeface="Spectral Medium" panose="0202060206000000000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92087" y="145774"/>
            <a:ext cx="5499651" cy="4459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5251" y="284921"/>
            <a:ext cx="7282069" cy="4021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latin typeface="Times New Roman" panose="02020603050405020304" pitchFamily="18" charset="0"/>
                <a:cs typeface="Times New Roman" panose="02020603050405020304" pitchFamily="18" charset="0"/>
              </a:rPr>
              <a:t>Prediction</a:t>
            </a:r>
            <a:endParaRPr lang="en-GB" b="1" dirty="0">
              <a:latin typeface="Times New Roman" panose="02020603050405020304" pitchFamily="18" charset="0"/>
              <a:cs typeface="Times New Roman" panose="02020603050405020304" pitchFamily="18" charset="0"/>
            </a:endParaRPr>
          </a:p>
        </p:txBody>
      </p:sp>
      <p:pic>
        <p:nvPicPr>
          <p:cNvPr id="922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73307" y="927651"/>
            <a:ext cx="5067300" cy="371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15925" y="246185"/>
            <a:ext cx="7202659" cy="1329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366" y="1702191"/>
            <a:ext cx="7216726" cy="2796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4364" y="309489"/>
            <a:ext cx="7299813" cy="3953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6199" y="620786"/>
            <a:ext cx="8172450" cy="328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5278" y="671243"/>
            <a:ext cx="6273800" cy="283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1144" y="521529"/>
            <a:ext cx="3221503" cy="3450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2497" y="347345"/>
            <a:ext cx="6680200" cy="408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4898" y="449775"/>
            <a:ext cx="6517249" cy="356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5578" y="234950"/>
            <a:ext cx="6982753" cy="4154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Spectral ExtraBold" panose="02020802060000000000"/>
                <a:ea typeface="Spectral ExtraBold" panose="02020802060000000000"/>
                <a:cs typeface="Spectral ExtraBold" panose="02020802060000000000"/>
                <a:sym typeface="Spectral ExtraBold" panose="02020802060000000000"/>
              </a:rPr>
              <a:t>Objective</a:t>
            </a:r>
            <a:endParaRPr>
              <a:latin typeface="Spectral ExtraBold" panose="02020802060000000000"/>
              <a:ea typeface="Spectral ExtraBold" panose="02020802060000000000"/>
              <a:cs typeface="Spectral ExtraBold" panose="02020802060000000000"/>
              <a:sym typeface="Spectral ExtraBold" panose="02020802060000000000"/>
            </a:endParaRPr>
          </a:p>
        </p:txBody>
      </p:sp>
      <p:sp>
        <p:nvSpPr>
          <p:cNvPr id="103" name="Google Shape;103;p16"/>
          <p:cNvSpPr txBox="1">
            <a:spLocks noGrp="1"/>
          </p:cNvSpPr>
          <p:nvPr>
            <p:ph type="body" idx="1"/>
          </p:nvPr>
        </p:nvSpPr>
        <p:spPr>
          <a:xfrm>
            <a:off x="311700" y="1087635"/>
            <a:ext cx="8520600" cy="3339000"/>
          </a:xfrm>
          <a:prstGeom prst="rect">
            <a:avLst/>
          </a:prstGeom>
        </p:spPr>
        <p:txBody>
          <a:bodyPr spcFirstLastPara="1" wrap="square" lIns="91425" tIns="91425" rIns="91425" bIns="91425" anchor="t" anchorCtr="0">
            <a:normAutofit fontScale="92500" lnSpcReduction="10000"/>
          </a:bodyPr>
          <a:lstStyle/>
          <a:p>
            <a:pPr marL="457200" lvl="0" indent="-336550" algn="just" rtl="0">
              <a:spcBef>
                <a:spcPts val="0"/>
              </a:spcBef>
              <a:spcAft>
                <a:spcPts val="0"/>
              </a:spcAft>
              <a:buClr>
                <a:schemeClr val="dk1"/>
              </a:buClr>
              <a:buSzPts val="1700"/>
              <a:buFont typeface="Spectral Medium" panose="02020602060000000000"/>
              <a:buChar char="●"/>
            </a:pPr>
            <a:r>
              <a:rPr lang="en-GB" sz="1700" dirty="0">
                <a:solidFill>
                  <a:schemeClr val="bg2">
                    <a:lumMod val="50000"/>
                  </a:schemeClr>
                </a:solidFill>
                <a:latin typeface="Spectral Medium" panose="02020602060000000000"/>
                <a:ea typeface="Spectral Medium" panose="02020602060000000000"/>
                <a:cs typeface="Spectral Medium" panose="02020602060000000000"/>
                <a:sym typeface="Spectral Medium" panose="02020602060000000000"/>
              </a:rPr>
              <a:t>In the modern era, approximately one person dies per minute due to heart disease. Data science plays a crucial role in processing huge amount of data in the field of healthcare. </a:t>
            </a:r>
            <a:endParaRPr sz="1700" dirty="0">
              <a:solidFill>
                <a:schemeClr val="bg2">
                  <a:lumMod val="50000"/>
                </a:schemeClr>
              </a:solidFill>
              <a:latin typeface="Spectral Medium" panose="02020602060000000000"/>
              <a:ea typeface="Spectral Medium" panose="02020602060000000000"/>
              <a:cs typeface="Spectral Medium" panose="02020602060000000000"/>
              <a:sym typeface="Spectral Medium" panose="02020602060000000000"/>
            </a:endParaRPr>
          </a:p>
          <a:p>
            <a:pPr marL="457200" lvl="0" indent="-336550" algn="just" rtl="0">
              <a:spcBef>
                <a:spcPts val="0"/>
              </a:spcBef>
              <a:spcAft>
                <a:spcPts val="0"/>
              </a:spcAft>
              <a:buClr>
                <a:schemeClr val="dk1"/>
              </a:buClr>
              <a:buSzPts val="1700"/>
              <a:buFont typeface="Spectral Medium" panose="02020602060000000000"/>
              <a:buChar char="●"/>
            </a:pPr>
            <a:r>
              <a:rPr lang="en-GB" sz="1700" dirty="0">
                <a:solidFill>
                  <a:schemeClr val="bg2">
                    <a:lumMod val="50000"/>
                  </a:schemeClr>
                </a:solidFill>
                <a:latin typeface="Spectral Medium" panose="02020602060000000000"/>
                <a:ea typeface="Spectral Medium" panose="02020602060000000000"/>
                <a:cs typeface="Spectral Medium" panose="02020602060000000000"/>
                <a:sym typeface="Spectral Medium" panose="02020602060000000000"/>
              </a:rPr>
              <a:t>As heart disease prediction is a complex task, there is a need to automate the prediction process to avoid risks associated with it and alert the patient well in advance. </a:t>
            </a:r>
            <a:endParaRPr sz="1700" dirty="0">
              <a:solidFill>
                <a:schemeClr val="bg2">
                  <a:lumMod val="50000"/>
                </a:schemeClr>
              </a:solidFill>
              <a:latin typeface="Spectral Medium" panose="02020602060000000000"/>
              <a:ea typeface="Spectral Medium" panose="02020602060000000000"/>
              <a:cs typeface="Spectral Medium" panose="02020602060000000000"/>
              <a:sym typeface="Spectral Medium" panose="02020602060000000000"/>
            </a:endParaRPr>
          </a:p>
          <a:p>
            <a:pPr marL="457200" lvl="0" indent="-336550" algn="just" rtl="0">
              <a:spcBef>
                <a:spcPts val="0"/>
              </a:spcBef>
              <a:spcAft>
                <a:spcPts val="0"/>
              </a:spcAft>
              <a:buClr>
                <a:schemeClr val="dk1"/>
              </a:buClr>
              <a:buSzPts val="1700"/>
              <a:buFont typeface="Spectral Medium" panose="02020602060000000000"/>
              <a:buChar char="●"/>
            </a:pPr>
            <a:r>
              <a:rPr lang="en-GB" sz="1700" dirty="0">
                <a:solidFill>
                  <a:schemeClr val="bg2">
                    <a:lumMod val="50000"/>
                  </a:schemeClr>
                </a:solidFill>
                <a:latin typeface="Spectral Medium" panose="02020602060000000000"/>
                <a:ea typeface="Spectral Medium" panose="02020602060000000000"/>
                <a:cs typeface="Spectral Medium" panose="02020602060000000000"/>
                <a:sym typeface="Spectral Medium" panose="02020602060000000000"/>
              </a:rPr>
              <a:t>The proposed work predicts the chances of Heart Disease and classifies patient's risk level by implementing different basic and advanced regression ML techniques. Thus, we aim to present a comparative study by analysing the performance of different machine learning algorithms . </a:t>
            </a:r>
            <a:endParaRPr sz="1700" dirty="0">
              <a:solidFill>
                <a:schemeClr val="bg2">
                  <a:lumMod val="50000"/>
                </a:schemeClr>
              </a:solidFill>
              <a:latin typeface="Spectral Medium" panose="02020602060000000000"/>
              <a:ea typeface="Spectral Medium" panose="02020602060000000000"/>
              <a:cs typeface="Spectral Medium" panose="02020602060000000000"/>
              <a:sym typeface="Spectral Medium" panose="02020602060000000000"/>
            </a:endParaRPr>
          </a:p>
          <a:p>
            <a:pPr marL="457200" lvl="0" indent="-336550" algn="just" rtl="0">
              <a:spcBef>
                <a:spcPts val="0"/>
              </a:spcBef>
              <a:spcAft>
                <a:spcPts val="0"/>
              </a:spcAft>
              <a:buClr>
                <a:schemeClr val="dk1"/>
              </a:buClr>
              <a:buSzPts val="1700"/>
              <a:buFont typeface="Spectral Medium" panose="02020602060000000000"/>
              <a:buChar char="●"/>
            </a:pPr>
            <a:r>
              <a:rPr lang="en-GB" sz="1700" dirty="0">
                <a:solidFill>
                  <a:schemeClr val="bg2">
                    <a:lumMod val="50000"/>
                  </a:schemeClr>
                </a:solidFill>
                <a:latin typeface="Spectral Medium" panose="02020602060000000000"/>
                <a:ea typeface="Spectral Medium" panose="02020602060000000000"/>
                <a:cs typeface="Spectral Medium" panose="02020602060000000000"/>
                <a:sym typeface="Spectral Medium" panose="02020602060000000000"/>
              </a:rPr>
              <a:t>This will promote prevention of disease and will help the patients to understand their physiology .</a:t>
            </a:r>
            <a:endParaRPr lang="en-GB" sz="1700" dirty="0">
              <a:solidFill>
                <a:schemeClr val="bg2">
                  <a:lumMod val="50000"/>
                </a:schemeClr>
              </a:solidFill>
              <a:latin typeface="Spectral Medium" panose="02020602060000000000"/>
              <a:ea typeface="Spectral Medium" panose="02020602060000000000"/>
              <a:cs typeface="Spectral Medium" panose="02020602060000000000"/>
              <a:sym typeface="Spectral Medium" panose="0202060206000000000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8190" y="274320"/>
            <a:ext cx="5405582" cy="4297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1151" y="865164"/>
            <a:ext cx="4213274" cy="3327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6874" y="212724"/>
            <a:ext cx="6711950" cy="4183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9145" y="141654"/>
            <a:ext cx="6492239" cy="450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2263" y="282136"/>
            <a:ext cx="5504814" cy="280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5557" y="369619"/>
            <a:ext cx="4025118" cy="423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2879" y="433266"/>
            <a:ext cx="8827477" cy="389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8049" y="200025"/>
            <a:ext cx="8665698"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000" y="1781175"/>
            <a:ext cx="4545818" cy="2906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5377" y="420858"/>
            <a:ext cx="5099245" cy="296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4622" y="349250"/>
            <a:ext cx="3622429" cy="444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8300" y="351692"/>
            <a:ext cx="8131127" cy="2947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5548" y="429309"/>
            <a:ext cx="5096021"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6074" y="429309"/>
            <a:ext cx="5338689" cy="344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9379" y="212236"/>
            <a:ext cx="4293724" cy="3860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644" y="538749"/>
            <a:ext cx="4389119"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Shape 107"/>
        <p:cNvGrpSpPr/>
        <p:nvPr/>
      </p:nvGrpSpPr>
      <p:grpSpPr>
        <a:xfrm>
          <a:off x="0" y="0"/>
          <a:ext cx="0" cy="0"/>
          <a:chOff x="0" y="0"/>
          <a:chExt cx="0" cy="0"/>
        </a:xfrm>
      </p:grpSpPr>
      <p:sp>
        <p:nvSpPr>
          <p:cNvPr id="108" name="Google Shape;108;p17"/>
          <p:cNvSpPr txBox="1">
            <a:spLocks noGrp="1"/>
          </p:cNvSpPr>
          <p:nvPr>
            <p:ph type="body" idx="1"/>
          </p:nvPr>
        </p:nvSpPr>
        <p:spPr>
          <a:xfrm>
            <a:off x="0" y="0"/>
            <a:ext cx="9144000" cy="5143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09" name="Google Shape;109;p17"/>
          <p:cNvPicPr preferRelativeResize="0"/>
          <p:nvPr/>
        </p:nvPicPr>
        <p:blipFill>
          <a:blip r:embed="rId1"/>
          <a:stretch>
            <a:fillRect/>
          </a:stretch>
        </p:blipFill>
        <p:spPr>
          <a:xfrm>
            <a:off x="0" y="0"/>
            <a:ext cx="9144000" cy="5143501"/>
          </a:xfrm>
          <a:prstGeom prst="rect">
            <a:avLst/>
          </a:prstGeom>
          <a:noFill/>
          <a:ln>
            <a:noFill/>
          </a:ln>
        </p:spPr>
      </p:pic>
      <p:pic>
        <p:nvPicPr>
          <p:cNvPr id="110" name="Google Shape;110;p17"/>
          <p:cNvPicPr preferRelativeResize="0"/>
          <p:nvPr/>
        </p:nvPicPr>
        <p:blipFill>
          <a:blip r:embed="rId2"/>
          <a:stretch>
            <a:fillRect/>
          </a:stretch>
        </p:blipFill>
        <p:spPr>
          <a:xfrm>
            <a:off x="5490950" y="1181100"/>
            <a:ext cx="3091250" cy="331754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Conclusion</a:t>
            </a:r>
            <a:endParaRPr lang="en-GB" dirty="0"/>
          </a:p>
        </p:txBody>
      </p:sp>
      <p:sp>
        <p:nvSpPr>
          <p:cNvPr id="3" name="Text Placeholder 2"/>
          <p:cNvSpPr>
            <a:spLocks noGrp="1"/>
          </p:cNvSpPr>
          <p:nvPr>
            <p:ph type="body" idx="1"/>
          </p:nvPr>
        </p:nvSpPr>
        <p:spPr/>
        <p:txBody>
          <a:bodyPr/>
          <a:lstStyle/>
          <a:p>
            <a:r>
              <a:rPr lang="en-GB" dirty="0" smtClean="0"/>
              <a:t>When we had performed logistic regression : from all the not health prediction, the model was able to predict it correctly by 80.7%.</a:t>
            </a:r>
            <a:endParaRPr lang="en-GB" dirty="0" smtClean="0"/>
          </a:p>
          <a:p>
            <a:r>
              <a:rPr lang="en-GB" dirty="0" smtClean="0"/>
              <a:t>In decision tree the accuracy was 0.7912.</a:t>
            </a:r>
            <a:endParaRPr lang="en-GB" dirty="0" smtClean="0"/>
          </a:p>
          <a:p>
            <a:r>
              <a:rPr lang="en-GB" dirty="0" smtClean="0"/>
              <a:t>In random forest the accuracy was 0.8571</a:t>
            </a:r>
            <a:endParaRPr lang="en-GB" dirty="0" smtClean="0"/>
          </a:p>
          <a:p>
            <a:r>
              <a:rPr lang="en-GB" dirty="0" smtClean="0"/>
              <a:t>In neural network the accuracy was 0.5495</a:t>
            </a:r>
            <a:endParaRPr lang="en-GB" dirty="0" smtClean="0"/>
          </a:p>
          <a:p>
            <a:r>
              <a:rPr lang="en-GB" dirty="0" smtClean="0"/>
              <a:t>In SVM, the accuracy was 0.8222</a:t>
            </a:r>
            <a:endParaRPr lang="en-GB" dirty="0" smtClean="0"/>
          </a:p>
          <a:p>
            <a:r>
              <a:rPr lang="en-GB" dirty="0" smtClean="0"/>
              <a:t>In </a:t>
            </a:r>
            <a:r>
              <a:rPr lang="en-GB" dirty="0" err="1" smtClean="0"/>
              <a:t>Knn</a:t>
            </a:r>
            <a:r>
              <a:rPr lang="en-GB" dirty="0" smtClean="0"/>
              <a:t> , the accuracy was 0.8462</a:t>
            </a:r>
            <a:endParaRPr lang="en-GB" dirty="0" smtClean="0"/>
          </a:p>
          <a:p>
            <a:r>
              <a:rPr lang="en-GB" dirty="0" smtClean="0"/>
              <a:t>So we can conclude that highest accuracy was when we performed random forest.</a:t>
            </a:r>
            <a:endParaRPr lang="en-GB"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Shape 126"/>
        <p:cNvGrpSpPr/>
        <p:nvPr/>
      </p:nvGrpSpPr>
      <p:grpSpPr>
        <a:xfrm>
          <a:off x="0" y="0"/>
          <a:ext cx="0" cy="0"/>
          <a:chOff x="0" y="0"/>
          <a:chExt cx="0" cy="0"/>
        </a:xfrm>
      </p:grpSpPr>
      <p:sp>
        <p:nvSpPr>
          <p:cNvPr id="128" name="Google Shape;128;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95000"/>
          </a:bodyPr>
          <a:lstStyle/>
          <a:p>
            <a:pPr marL="0" lvl="0" indent="0" algn="l" rtl="0">
              <a:lnSpc>
                <a:spcPct val="150000"/>
              </a:lnSpc>
              <a:spcBef>
                <a:spcPts val="0"/>
              </a:spcBef>
              <a:spcAft>
                <a:spcPts val="0"/>
              </a:spcAft>
              <a:buNone/>
            </a:pPr>
            <a:r>
              <a:rPr lang="en-IN" altLang="en-GB" sz="2000" dirty="0">
                <a:latin typeface="Spectral Medium" panose="02020602060000000000"/>
                <a:ea typeface="Spectral Medium" panose="02020602060000000000"/>
                <a:cs typeface="Spectral Medium" panose="02020602060000000000"/>
                <a:sym typeface="Spectral Medium" panose="02020602060000000000"/>
              </a:rPr>
              <a:t> </a:t>
            </a:r>
            <a:endParaRPr dirty="0">
              <a:latin typeface="Spectral Medium" panose="02020602060000000000"/>
              <a:ea typeface="Spectral Medium" panose="02020602060000000000"/>
              <a:cs typeface="Spectral Medium" panose="02020602060000000000"/>
              <a:sym typeface="Spectral Medium" panose="02020602060000000000"/>
            </a:endParaRPr>
          </a:p>
          <a:p>
            <a:pPr marL="342900" lvl="0" algn="l" rtl="0">
              <a:spcBef>
                <a:spcPts val="0"/>
              </a:spcBef>
              <a:spcAft>
                <a:spcPts val="0"/>
              </a:spcAft>
              <a:buAutoNum type="arabicPeriod"/>
            </a:pPr>
            <a:endParaRPr dirty="0">
              <a:latin typeface="Spectral Medium" panose="02020602060000000000"/>
              <a:ea typeface="Spectral Medium" panose="02020602060000000000"/>
              <a:cs typeface="Spectral Medium" panose="02020602060000000000"/>
              <a:sym typeface="Spectral Medium" panose="02020602060000000000"/>
            </a:endParaRPr>
          </a:p>
          <a:p>
            <a:pPr marL="342900" lvl="0" algn="l" rtl="0">
              <a:spcBef>
                <a:spcPts val="0"/>
              </a:spcBef>
              <a:spcAft>
                <a:spcPts val="0"/>
              </a:spcAft>
              <a:buAutoNum type="arabicPeriod"/>
            </a:pPr>
            <a:endParaRPr dirty="0">
              <a:latin typeface="Spectral Medium" panose="02020602060000000000"/>
              <a:ea typeface="Spectral Medium" panose="02020602060000000000"/>
              <a:cs typeface="Spectral Medium" panose="02020602060000000000"/>
              <a:sym typeface="Spectral Medium" panose="02020602060000000000"/>
            </a:endParaRPr>
          </a:p>
          <a:p>
            <a:pPr marL="0" lvl="0" indent="0" algn="l" rtl="0">
              <a:spcBef>
                <a:spcPts val="1200"/>
              </a:spcBef>
              <a:spcAft>
                <a:spcPts val="0"/>
              </a:spcAft>
              <a:buNone/>
            </a:pPr>
            <a:endParaRPr dirty="0">
              <a:latin typeface="Spectral Medium" panose="02020602060000000000"/>
              <a:ea typeface="Spectral Medium" panose="02020602060000000000"/>
              <a:cs typeface="Spectral Medium" panose="02020602060000000000"/>
              <a:sym typeface="Spectral Medium" panose="02020602060000000000"/>
            </a:endParaRPr>
          </a:p>
          <a:p>
            <a:pPr marL="342900" lvl="0" algn="l" rtl="0">
              <a:spcBef>
                <a:spcPts val="1200"/>
              </a:spcBef>
              <a:spcAft>
                <a:spcPts val="1200"/>
              </a:spcAft>
              <a:buAutoNum type="arabicPeriod"/>
            </a:pPr>
            <a:endParaRPr dirty="0">
              <a:latin typeface="Spectral Medium" panose="02020602060000000000"/>
              <a:ea typeface="Spectral Medium" panose="02020602060000000000"/>
              <a:cs typeface="Spectral Medium" panose="02020602060000000000"/>
              <a:sym typeface="Spectral Medium" panose="02020602060000000000"/>
            </a:endParaRPr>
          </a:p>
        </p:txBody>
      </p:sp>
      <p:sp>
        <p:nvSpPr>
          <p:cNvPr id="2" name="TextBox 1"/>
          <p:cNvSpPr txBox="1"/>
          <p:nvPr/>
        </p:nvSpPr>
        <p:spPr>
          <a:xfrm>
            <a:off x="1167618" y="1364566"/>
            <a:ext cx="5901397" cy="1046440"/>
          </a:xfrm>
          <a:prstGeom prst="rect">
            <a:avLst/>
          </a:prstGeom>
          <a:noFill/>
        </p:spPr>
        <p:txBody>
          <a:bodyPr wrap="square" rtlCol="0">
            <a:spAutoFit/>
          </a:bodyPr>
          <a:lstStyle/>
          <a:p>
            <a:r>
              <a:rPr lang="en-GB" dirty="0" smtClean="0"/>
              <a:t>                               </a:t>
            </a:r>
            <a:endParaRPr lang="en-GB" dirty="0" smtClean="0"/>
          </a:p>
          <a:p>
            <a:r>
              <a:rPr lang="en-GB" sz="4800" dirty="0">
                <a:latin typeface="Algerian" panose="04020705040A02060702" pitchFamily="82" charset="0"/>
              </a:rPr>
              <a:t> </a:t>
            </a:r>
            <a:r>
              <a:rPr lang="en-GB" sz="4800" dirty="0" smtClean="0">
                <a:latin typeface="Algerian" panose="04020705040A02060702" pitchFamily="82" charset="0"/>
              </a:rPr>
              <a:t>        THANKYOU</a:t>
            </a:r>
            <a:endParaRPr lang="en-GB" sz="4800" dirty="0">
              <a:latin typeface="Algerian" panose="04020705040A02060702" pitchFamily="8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Spectral ExtraBold" panose="02020802060000000000"/>
                <a:ea typeface="Spectral ExtraBold" panose="02020802060000000000"/>
                <a:cs typeface="Spectral ExtraBold" panose="02020802060000000000"/>
                <a:sym typeface="Spectral ExtraBold" panose="02020802060000000000"/>
              </a:rPr>
              <a:t>Data Set Link / Working Platform</a:t>
            </a:r>
            <a:endParaRPr>
              <a:latin typeface="Spectral ExtraBold" panose="02020802060000000000"/>
              <a:ea typeface="Spectral ExtraBold" panose="02020802060000000000"/>
              <a:cs typeface="Spectral ExtraBold" panose="02020802060000000000"/>
              <a:sym typeface="Spectral ExtraBold" panose="02020802060000000000"/>
            </a:endParaRPr>
          </a:p>
          <a:p>
            <a:pPr marL="0" lvl="0" indent="0" algn="l" rtl="0">
              <a:spcBef>
                <a:spcPts val="0"/>
              </a:spcBef>
              <a:spcAft>
                <a:spcPts val="0"/>
              </a:spcAft>
              <a:buNone/>
            </a:pPr>
            <a:endParaRPr>
              <a:latin typeface="Spectral ExtraBold" panose="02020802060000000000"/>
              <a:ea typeface="Spectral ExtraBold" panose="02020802060000000000"/>
              <a:cs typeface="Spectral ExtraBold" panose="02020802060000000000"/>
              <a:sym typeface="Spectral ExtraBold" panose="02020802060000000000"/>
            </a:endParaRPr>
          </a:p>
        </p:txBody>
      </p:sp>
      <p:sp>
        <p:nvSpPr>
          <p:cNvPr id="116" name="Google Shape;116;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u="sng" dirty="0">
                <a:solidFill>
                  <a:schemeClr val="hlink"/>
                </a:solidFill>
                <a:hlinkClick r:id="rId1"/>
              </a:rPr>
              <a:t>https://www.kaggle.com/ronitf/heart-disease-uci</a:t>
            </a:r>
            <a:endParaRPr lang="en-GB" u="sng" dirty="0">
              <a:solidFill>
                <a:schemeClr val="hlink"/>
              </a:solidFill>
            </a:endParaRPr>
          </a:p>
          <a:p>
            <a:pPr marL="0" lvl="0" indent="0" algn="l" rtl="0">
              <a:spcBef>
                <a:spcPts val="1200"/>
              </a:spcBef>
              <a:spcAft>
                <a:spcPts val="0"/>
              </a:spcAft>
              <a:buNone/>
            </a:pPr>
            <a:endParaRPr lang="en-GB" u="sng" dirty="0">
              <a:solidFill>
                <a:schemeClr val="hlink"/>
              </a:solidFill>
            </a:endParaRPr>
          </a:p>
          <a:p>
            <a:pPr marL="457200" lvl="0" indent="-342900" algn="l" rtl="0">
              <a:spcBef>
                <a:spcPts val="1200"/>
              </a:spcBef>
              <a:spcAft>
                <a:spcPts val="0"/>
              </a:spcAft>
              <a:buClr>
                <a:schemeClr val="dk1"/>
              </a:buClr>
              <a:buSzPts val="1800"/>
              <a:buFont typeface="Spectral Medium" panose="02020602060000000000"/>
              <a:buAutoNum type="arabicPeriod"/>
            </a:pPr>
            <a:r>
              <a:rPr lang="en-GB" dirty="0" err="1">
                <a:solidFill>
                  <a:schemeClr val="bg2">
                    <a:lumMod val="50000"/>
                  </a:schemeClr>
                </a:solidFill>
                <a:latin typeface="Spectral Medium" panose="02020602060000000000"/>
                <a:ea typeface="Spectral Medium" panose="02020602060000000000"/>
                <a:cs typeface="Spectral Medium" panose="02020602060000000000"/>
                <a:sym typeface="Spectral Medium" panose="02020602060000000000"/>
              </a:rPr>
              <a:t>Jupyter</a:t>
            </a:r>
            <a:r>
              <a:rPr lang="en-GB" dirty="0">
                <a:solidFill>
                  <a:schemeClr val="bg2">
                    <a:lumMod val="50000"/>
                  </a:schemeClr>
                </a:solidFill>
                <a:latin typeface="Spectral Medium" panose="02020602060000000000"/>
                <a:ea typeface="Spectral Medium" panose="02020602060000000000"/>
                <a:cs typeface="Spectral Medium" panose="02020602060000000000"/>
                <a:sym typeface="Spectral Medium" panose="02020602060000000000"/>
              </a:rPr>
              <a:t> Notebook / Google </a:t>
            </a:r>
            <a:r>
              <a:rPr lang="en-GB" dirty="0" err="1">
                <a:solidFill>
                  <a:schemeClr val="bg2">
                    <a:lumMod val="50000"/>
                  </a:schemeClr>
                </a:solidFill>
                <a:latin typeface="Spectral Medium" panose="02020602060000000000"/>
                <a:ea typeface="Spectral Medium" panose="02020602060000000000"/>
                <a:cs typeface="Spectral Medium" panose="02020602060000000000"/>
                <a:sym typeface="Spectral Medium" panose="02020602060000000000"/>
              </a:rPr>
              <a:t>colab</a:t>
            </a:r>
            <a:endParaRPr lang="en-GB" dirty="0">
              <a:solidFill>
                <a:schemeClr val="bg2">
                  <a:lumMod val="50000"/>
                </a:schemeClr>
              </a:solidFill>
              <a:latin typeface="Spectral Medium" panose="02020602060000000000"/>
              <a:ea typeface="Spectral Medium" panose="02020602060000000000"/>
              <a:cs typeface="Spectral Medium" panose="02020602060000000000"/>
              <a:sym typeface="Spectral Medium" panose="0202060206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b="1" dirty="0">
                <a:latin typeface="Times New Roman" panose="02020603050405020304" pitchFamily="18" charset="0"/>
                <a:cs typeface="Times New Roman" panose="02020603050405020304" pitchFamily="18" charset="0"/>
              </a:rPr>
              <a:t>IMPLEMENTATION</a:t>
            </a:r>
            <a:endParaRPr lang="en-GB" sz="28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114300" indent="0">
              <a:buNone/>
            </a:pPr>
            <a:r>
              <a:rPr lang="en-GB" sz="2400" b="1" dirty="0">
                <a:solidFill>
                  <a:schemeClr val="tx1"/>
                </a:solidFill>
                <a:latin typeface="Times New Roman" panose="02020603050405020304" pitchFamily="18" charset="0"/>
                <a:cs typeface="Times New Roman" panose="02020603050405020304" pitchFamily="18" charset="0"/>
              </a:rPr>
              <a:t>Reading Dataset</a:t>
            </a:r>
            <a:endParaRPr lang="en-GB" sz="2400" b="1"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GB" b="1" dirty="0">
              <a:solidFill>
                <a:schemeClr val="tx1"/>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8139" y="1866279"/>
            <a:ext cx="6202018" cy="2334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7309" y="538646"/>
            <a:ext cx="8605630" cy="324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740" y="0"/>
            <a:ext cx="8520600" cy="607800"/>
          </a:xfrm>
        </p:spPr>
        <p:txBody>
          <a:bodyPr>
            <a:noAutofit/>
          </a:bodyPr>
          <a:lstStyle/>
          <a:p>
            <a:r>
              <a:rPr lang="en-GB" sz="2800" b="1" dirty="0" err="1">
                <a:latin typeface="Times New Roman" panose="02020603050405020304" pitchFamily="18" charset="0"/>
                <a:cs typeface="Times New Roman" panose="02020603050405020304" pitchFamily="18" charset="0"/>
              </a:rPr>
              <a:t>DataWrangling</a:t>
            </a:r>
            <a:br>
              <a:rPr lang="en-GB" sz="2800" b="1" dirty="0">
                <a:latin typeface="Times New Roman" panose="02020603050405020304" pitchFamily="18" charset="0"/>
                <a:cs typeface="Times New Roman" panose="02020603050405020304" pitchFamily="18" charset="0"/>
              </a:rPr>
            </a:br>
            <a:endParaRPr lang="en-GB" sz="28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219740" y="607800"/>
            <a:ext cx="8853376" cy="424064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b="1" dirty="0">
                <a:latin typeface="Times New Roman" panose="02020603050405020304" pitchFamily="18" charset="0"/>
                <a:cs typeface="Times New Roman" panose="02020603050405020304" pitchFamily="18" charset="0"/>
              </a:rPr>
              <a:t>Data Pre-processing</a:t>
            </a:r>
            <a:endParaRPr lang="en-GB" sz="28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212651" y="1261730"/>
            <a:ext cx="8132490" cy="3196856"/>
          </a:xfrm>
          <a:prstGeom prst="rect">
            <a:avLst/>
          </a:prstGeom>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1937</Words>
  <Application>WPS Presentation</Application>
  <PresentationFormat>On-screen Show (16:9)</PresentationFormat>
  <Paragraphs>57</Paragraphs>
  <Slides>41</Slides>
  <Notes>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41</vt:i4>
      </vt:variant>
    </vt:vector>
  </HeadingPairs>
  <TitlesOfParts>
    <vt:vector size="54" baseType="lpstr">
      <vt:lpstr>Arial</vt:lpstr>
      <vt:lpstr>SimSun</vt:lpstr>
      <vt:lpstr>Wingdings</vt:lpstr>
      <vt:lpstr>Arial</vt:lpstr>
      <vt:lpstr>Roboto</vt:lpstr>
      <vt:lpstr>Merriweather</vt:lpstr>
      <vt:lpstr>Spectral ExtraBold</vt:lpstr>
      <vt:lpstr>Spectral Medium</vt:lpstr>
      <vt:lpstr>Times New Roman</vt:lpstr>
      <vt:lpstr>Microsoft YaHei</vt:lpstr>
      <vt:lpstr>Arial Unicode MS</vt:lpstr>
      <vt:lpstr>Algerian</vt:lpstr>
      <vt:lpstr>Geometric</vt:lpstr>
      <vt:lpstr>PowerPoint 演示文稿</vt:lpstr>
      <vt:lpstr>Problem Statement:</vt:lpstr>
      <vt:lpstr>Objective</vt:lpstr>
      <vt:lpstr>PowerPoint 演示文稿</vt:lpstr>
      <vt:lpstr>Data Set Link / Working Platform</vt:lpstr>
      <vt:lpstr>IMPLEMENTATION</vt:lpstr>
      <vt:lpstr>PowerPoint 演示文稿</vt:lpstr>
      <vt:lpstr>DataWrangling </vt:lpstr>
      <vt:lpstr>Data Pre-processing</vt:lpstr>
      <vt:lpstr>Data Visualization</vt:lpstr>
      <vt:lpstr>PowerPoint 演示文稿</vt:lpstr>
      <vt:lpstr>PowerPoint 演示文稿</vt:lpstr>
      <vt:lpstr>PowerPoint 演示文稿</vt:lpstr>
      <vt:lpstr>Cross Validation</vt:lpstr>
      <vt:lpstr>Modelling</vt:lpstr>
      <vt:lpstr>PowerPoint 演示文稿</vt:lpstr>
      <vt:lpstr>PowerPoint 演示文稿</vt:lpstr>
      <vt:lpstr>PowerPoint 演示文稿</vt:lpstr>
      <vt:lpstr>PowerPoint 演示文稿</vt:lpstr>
      <vt:lpstr>PowerPoint 演示文稿</vt:lpstr>
      <vt:lpstr>PowerPoint 演示文稿</vt:lpstr>
      <vt:lpstr>Prediction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Annapoorani Subramanian</dc:creator>
  <cp:lastModifiedBy>Shrey</cp:lastModifiedBy>
  <cp:revision>18</cp:revision>
  <dcterms:created xsi:type="dcterms:W3CDTF">2021-09-05T07:44:00Z</dcterms:created>
  <dcterms:modified xsi:type="dcterms:W3CDTF">2022-06-10T10:40:23Z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0004C75A63A946D483DA1C4B57C364D9</vt:lpwstr>
  </property>
  <property fmtid="{D5CDD505-2E9C-101B-9397-08002B2CF9AE}" pid="3" name="KSOProductBuildVer">
    <vt:lpwstr>1033-11.2.0.11156</vt:lpwstr>
  </property>
</Properties>
</file>